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3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4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5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711" r:id="rId1"/>
    <p:sldMasterId id="2147483723" r:id="rId2"/>
    <p:sldMasterId id="2147483732" r:id="rId3"/>
    <p:sldMasterId id="2147483742" r:id="rId4"/>
    <p:sldMasterId id="2147483751" r:id="rId5"/>
    <p:sldMasterId id="2147483759" r:id="rId6"/>
  </p:sldMasterIdLst>
  <p:notesMasterIdLst>
    <p:notesMasterId r:id="rId90"/>
  </p:notesMasterIdLst>
  <p:sldIdLst>
    <p:sldId id="256" r:id="rId7"/>
    <p:sldId id="360" r:id="rId8"/>
    <p:sldId id="361" r:id="rId9"/>
    <p:sldId id="416" r:id="rId10"/>
    <p:sldId id="357" r:id="rId11"/>
    <p:sldId id="347" r:id="rId12"/>
    <p:sldId id="280" r:id="rId13"/>
    <p:sldId id="368" r:id="rId14"/>
    <p:sldId id="370" r:id="rId15"/>
    <p:sldId id="356" r:id="rId16"/>
    <p:sldId id="371" r:id="rId17"/>
    <p:sldId id="369" r:id="rId18"/>
    <p:sldId id="376" r:id="rId19"/>
    <p:sldId id="372" r:id="rId20"/>
    <p:sldId id="373" r:id="rId21"/>
    <p:sldId id="374" r:id="rId22"/>
    <p:sldId id="284" r:id="rId23"/>
    <p:sldId id="287" r:id="rId24"/>
    <p:sldId id="288" r:id="rId25"/>
    <p:sldId id="411" r:id="rId26"/>
    <p:sldId id="412" r:id="rId27"/>
    <p:sldId id="413" r:id="rId28"/>
    <p:sldId id="415" r:id="rId29"/>
    <p:sldId id="414" r:id="rId30"/>
    <p:sldId id="289" r:id="rId31"/>
    <p:sldId id="290" r:id="rId32"/>
    <p:sldId id="293" r:id="rId33"/>
    <p:sldId id="294" r:id="rId34"/>
    <p:sldId id="295" r:id="rId35"/>
    <p:sldId id="296" r:id="rId36"/>
    <p:sldId id="297" r:id="rId37"/>
    <p:sldId id="298" r:id="rId38"/>
    <p:sldId id="299" r:id="rId39"/>
    <p:sldId id="300" r:id="rId40"/>
    <p:sldId id="301" r:id="rId41"/>
    <p:sldId id="302" r:id="rId42"/>
    <p:sldId id="421" r:id="rId43"/>
    <p:sldId id="422" r:id="rId44"/>
    <p:sldId id="423" r:id="rId45"/>
    <p:sldId id="303" r:id="rId46"/>
    <p:sldId id="304" r:id="rId47"/>
    <p:sldId id="358" r:id="rId48"/>
    <p:sldId id="359" r:id="rId49"/>
    <p:sldId id="305" r:id="rId50"/>
    <p:sldId id="328" r:id="rId51"/>
    <p:sldId id="318" r:id="rId52"/>
    <p:sldId id="319" r:id="rId53"/>
    <p:sldId id="417" r:id="rId54"/>
    <p:sldId id="329" r:id="rId55"/>
    <p:sldId id="330" r:id="rId56"/>
    <p:sldId id="331" r:id="rId57"/>
    <p:sldId id="332" r:id="rId58"/>
    <p:sldId id="333" r:id="rId59"/>
    <p:sldId id="334" r:id="rId60"/>
    <p:sldId id="335" r:id="rId61"/>
    <p:sldId id="336" r:id="rId62"/>
    <p:sldId id="337" r:id="rId63"/>
    <p:sldId id="338" r:id="rId64"/>
    <p:sldId id="339" r:id="rId65"/>
    <p:sldId id="340" r:id="rId66"/>
    <p:sldId id="308" r:id="rId67"/>
    <p:sldId id="309" r:id="rId68"/>
    <p:sldId id="312" r:id="rId69"/>
    <p:sldId id="313" r:id="rId70"/>
    <p:sldId id="314" r:id="rId71"/>
    <p:sldId id="315" r:id="rId72"/>
    <p:sldId id="351" r:id="rId73"/>
    <p:sldId id="344" r:id="rId74"/>
    <p:sldId id="350" r:id="rId75"/>
    <p:sldId id="418" r:id="rId76"/>
    <p:sldId id="348" r:id="rId77"/>
    <p:sldId id="341" r:id="rId78"/>
    <p:sldId id="327" r:id="rId79"/>
    <p:sldId id="317" r:id="rId80"/>
    <p:sldId id="419" r:id="rId81"/>
    <p:sldId id="420" r:id="rId82"/>
    <p:sldId id="320" r:id="rId83"/>
    <p:sldId id="324" r:id="rId84"/>
    <p:sldId id="325" r:id="rId85"/>
    <p:sldId id="326" r:id="rId86"/>
    <p:sldId id="272" r:id="rId87"/>
    <p:sldId id="345" r:id="rId88"/>
    <p:sldId id="424" r:id="rId89"/>
  </p:sldIdLst>
  <p:sldSz cx="9144000" cy="6858000" type="screen4x3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428"/>
    <p:restoredTop sz="94650"/>
  </p:normalViewPr>
  <p:slideViewPr>
    <p:cSldViewPr snapToGrid="0">
      <p:cViewPr varScale="1">
        <p:scale>
          <a:sx n="120" d="100"/>
          <a:sy n="120" d="100"/>
        </p:scale>
        <p:origin x="163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0.xml"/><Relationship Id="rId21" Type="http://schemas.openxmlformats.org/officeDocument/2006/relationships/slide" Target="slides/slide15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63" Type="http://schemas.openxmlformats.org/officeDocument/2006/relationships/slide" Target="slides/slide57.xml"/><Relationship Id="rId68" Type="http://schemas.openxmlformats.org/officeDocument/2006/relationships/slide" Target="slides/slide62.xml"/><Relationship Id="rId84" Type="http://schemas.openxmlformats.org/officeDocument/2006/relationships/slide" Target="slides/slide78.xml"/><Relationship Id="rId89" Type="http://schemas.openxmlformats.org/officeDocument/2006/relationships/slide" Target="slides/slide83.xml"/><Relationship Id="rId16" Type="http://schemas.openxmlformats.org/officeDocument/2006/relationships/slide" Target="slides/slide10.xml"/><Relationship Id="rId11" Type="http://schemas.openxmlformats.org/officeDocument/2006/relationships/slide" Target="slides/slide5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53" Type="http://schemas.openxmlformats.org/officeDocument/2006/relationships/slide" Target="slides/slide47.xml"/><Relationship Id="rId58" Type="http://schemas.openxmlformats.org/officeDocument/2006/relationships/slide" Target="slides/slide52.xml"/><Relationship Id="rId74" Type="http://schemas.openxmlformats.org/officeDocument/2006/relationships/slide" Target="slides/slide68.xml"/><Relationship Id="rId79" Type="http://schemas.openxmlformats.org/officeDocument/2006/relationships/slide" Target="slides/slide73.xml"/><Relationship Id="rId5" Type="http://schemas.openxmlformats.org/officeDocument/2006/relationships/slideMaster" Target="slideMasters/slideMaster5.xml"/><Relationship Id="rId90" Type="http://schemas.openxmlformats.org/officeDocument/2006/relationships/notesMaster" Target="notesMasters/notesMaster1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64" Type="http://schemas.openxmlformats.org/officeDocument/2006/relationships/slide" Target="slides/slide58.xml"/><Relationship Id="rId69" Type="http://schemas.openxmlformats.org/officeDocument/2006/relationships/slide" Target="slides/slide63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72" Type="http://schemas.openxmlformats.org/officeDocument/2006/relationships/slide" Target="slides/slide66.xml"/><Relationship Id="rId80" Type="http://schemas.openxmlformats.org/officeDocument/2006/relationships/slide" Target="slides/slide74.xml"/><Relationship Id="rId85" Type="http://schemas.openxmlformats.org/officeDocument/2006/relationships/slide" Target="slides/slide79.xml"/><Relationship Id="rId93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slide" Target="slides/slide53.xml"/><Relationship Id="rId67" Type="http://schemas.openxmlformats.org/officeDocument/2006/relationships/slide" Target="slides/slide61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slide" Target="slides/slide48.xml"/><Relationship Id="rId62" Type="http://schemas.openxmlformats.org/officeDocument/2006/relationships/slide" Target="slides/slide56.xml"/><Relationship Id="rId70" Type="http://schemas.openxmlformats.org/officeDocument/2006/relationships/slide" Target="slides/slide64.xml"/><Relationship Id="rId75" Type="http://schemas.openxmlformats.org/officeDocument/2006/relationships/slide" Target="slides/slide69.xml"/><Relationship Id="rId83" Type="http://schemas.openxmlformats.org/officeDocument/2006/relationships/slide" Target="slides/slide77.xml"/><Relationship Id="rId88" Type="http://schemas.openxmlformats.org/officeDocument/2006/relationships/slide" Target="slides/slide82.xml"/><Relationship Id="rId9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slide" Target="slides/slide51.xml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Relationship Id="rId60" Type="http://schemas.openxmlformats.org/officeDocument/2006/relationships/slide" Target="slides/slide54.xml"/><Relationship Id="rId65" Type="http://schemas.openxmlformats.org/officeDocument/2006/relationships/slide" Target="slides/slide59.xml"/><Relationship Id="rId73" Type="http://schemas.openxmlformats.org/officeDocument/2006/relationships/slide" Target="slides/slide67.xml"/><Relationship Id="rId78" Type="http://schemas.openxmlformats.org/officeDocument/2006/relationships/slide" Target="slides/slide72.xml"/><Relationship Id="rId81" Type="http://schemas.openxmlformats.org/officeDocument/2006/relationships/slide" Target="slides/slide75.xml"/><Relationship Id="rId86" Type="http://schemas.openxmlformats.org/officeDocument/2006/relationships/slide" Target="slides/slide80.xml"/><Relationship Id="rId94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9" Type="http://schemas.openxmlformats.org/officeDocument/2006/relationships/slide" Target="slides/slide33.xml"/><Relationship Id="rId34" Type="http://schemas.openxmlformats.org/officeDocument/2006/relationships/slide" Target="slides/slide28.xml"/><Relationship Id="rId50" Type="http://schemas.openxmlformats.org/officeDocument/2006/relationships/slide" Target="slides/slide44.xml"/><Relationship Id="rId55" Type="http://schemas.openxmlformats.org/officeDocument/2006/relationships/slide" Target="slides/slide49.xml"/><Relationship Id="rId76" Type="http://schemas.openxmlformats.org/officeDocument/2006/relationships/slide" Target="slides/slide70.xml"/><Relationship Id="rId7" Type="http://schemas.openxmlformats.org/officeDocument/2006/relationships/slide" Target="slides/slide1.xml"/><Relationship Id="rId71" Type="http://schemas.openxmlformats.org/officeDocument/2006/relationships/slide" Target="slides/slide65.xml"/><Relationship Id="rId92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3.xml"/><Relationship Id="rId24" Type="http://schemas.openxmlformats.org/officeDocument/2006/relationships/slide" Target="slides/slide18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66" Type="http://schemas.openxmlformats.org/officeDocument/2006/relationships/slide" Target="slides/slide60.xml"/><Relationship Id="rId87" Type="http://schemas.openxmlformats.org/officeDocument/2006/relationships/slide" Target="slides/slide81.xml"/><Relationship Id="rId61" Type="http://schemas.openxmlformats.org/officeDocument/2006/relationships/slide" Target="slides/slide55.xml"/><Relationship Id="rId82" Type="http://schemas.openxmlformats.org/officeDocument/2006/relationships/slide" Target="slides/slide76.xml"/><Relationship Id="rId19" Type="http://schemas.openxmlformats.org/officeDocument/2006/relationships/slide" Target="slides/slide13.xml"/><Relationship Id="rId14" Type="http://schemas.openxmlformats.org/officeDocument/2006/relationships/slide" Target="slides/slide8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56" Type="http://schemas.openxmlformats.org/officeDocument/2006/relationships/slide" Target="slides/slide50.xml"/><Relationship Id="rId77" Type="http://schemas.openxmlformats.org/officeDocument/2006/relationships/slide" Target="slides/slide7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E9E04F7-F6BA-5B4B-9F90-7D634B9FEF08}" type="doc">
      <dgm:prSet loTypeId="urn:microsoft.com/office/officeart/2005/8/layout/cycle2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CA"/>
        </a:p>
      </dgm:t>
    </dgm:pt>
    <dgm:pt modelId="{435F411B-2777-A148-BFE8-7FCF72A01912}">
      <dgm:prSet phldrT="[Text]"/>
      <dgm:spPr>
        <a:solidFill>
          <a:srgbClr val="7100B0"/>
        </a:solidFill>
      </dgm:spPr>
      <dgm:t>
        <a:bodyPr/>
        <a:lstStyle/>
        <a:p>
          <a:r>
            <a:rPr lang="en-CA" dirty="0"/>
            <a:t>1.Configuration Management</a:t>
          </a:r>
        </a:p>
      </dgm:t>
    </dgm:pt>
    <dgm:pt modelId="{812A9148-FD5B-454A-B7D9-C92706EBFCDD}" type="parTrans" cxnId="{E6F4AA43-07D7-AA43-9612-77E3FAD27FE3}">
      <dgm:prSet/>
      <dgm:spPr/>
      <dgm:t>
        <a:bodyPr/>
        <a:lstStyle/>
        <a:p>
          <a:endParaRPr lang="en-CA"/>
        </a:p>
      </dgm:t>
    </dgm:pt>
    <dgm:pt modelId="{B9403083-08CC-0D48-B667-77E44267F1BE}" type="sibTrans" cxnId="{E6F4AA43-07D7-AA43-9612-77E3FAD27FE3}">
      <dgm:prSet/>
      <dgm:spPr/>
      <dgm:t>
        <a:bodyPr/>
        <a:lstStyle/>
        <a:p>
          <a:endParaRPr lang="en-CA"/>
        </a:p>
      </dgm:t>
    </dgm:pt>
    <dgm:pt modelId="{F531024A-BA6B-B14C-8EDE-BBF5EDB45846}">
      <dgm:prSet phldrT="[Text]"/>
      <dgm:spPr>
        <a:solidFill>
          <a:srgbClr val="7100B0"/>
        </a:solidFill>
      </dgm:spPr>
      <dgm:t>
        <a:bodyPr/>
        <a:lstStyle/>
        <a:p>
          <a:r>
            <a:rPr lang="en-CA" dirty="0"/>
            <a:t>2. Server Provisioning</a:t>
          </a:r>
        </a:p>
      </dgm:t>
    </dgm:pt>
    <dgm:pt modelId="{C59C3CF9-8D30-EF42-915A-7F95F5E4A5BA}" type="parTrans" cxnId="{C7ED520E-05B4-6940-90C2-A9DFBAF9F848}">
      <dgm:prSet/>
      <dgm:spPr/>
      <dgm:t>
        <a:bodyPr/>
        <a:lstStyle/>
        <a:p>
          <a:endParaRPr lang="en-CA"/>
        </a:p>
      </dgm:t>
    </dgm:pt>
    <dgm:pt modelId="{C2962A74-0C67-1640-AA94-BCE007FB0320}" type="sibTrans" cxnId="{C7ED520E-05B4-6940-90C2-A9DFBAF9F848}">
      <dgm:prSet/>
      <dgm:spPr/>
      <dgm:t>
        <a:bodyPr/>
        <a:lstStyle/>
        <a:p>
          <a:endParaRPr lang="en-CA"/>
        </a:p>
      </dgm:t>
    </dgm:pt>
    <dgm:pt modelId="{0A0B83BB-5157-3E4A-B697-035B49F8F843}">
      <dgm:prSet phldrT="[Text]"/>
      <dgm:spPr>
        <a:solidFill>
          <a:srgbClr val="31857F"/>
        </a:solidFill>
        <a:ln>
          <a:solidFill>
            <a:srgbClr val="31856E"/>
          </a:solidFill>
        </a:ln>
      </dgm:spPr>
      <dgm:t>
        <a:bodyPr/>
        <a:lstStyle/>
        <a:p>
          <a:r>
            <a:rPr lang="en-CA" dirty="0"/>
            <a:t>5. Self-Adaptation</a:t>
          </a:r>
        </a:p>
      </dgm:t>
    </dgm:pt>
    <dgm:pt modelId="{17F0DBF1-DE71-E04B-B75E-943FB28CAEFB}" type="parTrans" cxnId="{A3E92958-D8A4-9541-9EF9-168D87BC9A48}">
      <dgm:prSet/>
      <dgm:spPr/>
      <dgm:t>
        <a:bodyPr/>
        <a:lstStyle/>
        <a:p>
          <a:endParaRPr lang="en-CA"/>
        </a:p>
      </dgm:t>
    </dgm:pt>
    <dgm:pt modelId="{A39A0D6A-228A-BF4A-B37B-F0AB6214A57E}" type="sibTrans" cxnId="{A3E92958-D8A4-9541-9EF9-168D87BC9A48}">
      <dgm:prSet/>
      <dgm:spPr/>
      <dgm:t>
        <a:bodyPr/>
        <a:lstStyle/>
        <a:p>
          <a:endParaRPr lang="en-CA"/>
        </a:p>
      </dgm:t>
    </dgm:pt>
    <dgm:pt modelId="{EE3E9856-7D33-934C-A914-409DB4E480B1}">
      <dgm:prSet phldrT="[Text]"/>
      <dgm:spPr>
        <a:solidFill>
          <a:srgbClr val="7100B0"/>
        </a:solidFill>
      </dgm:spPr>
      <dgm:t>
        <a:bodyPr/>
        <a:lstStyle/>
        <a:p>
          <a:r>
            <a:rPr lang="en-CA" dirty="0"/>
            <a:t>3. Application Deployment</a:t>
          </a:r>
        </a:p>
      </dgm:t>
    </dgm:pt>
    <dgm:pt modelId="{693CC010-8FBB-C34D-9AA2-E586EDE92410}" type="parTrans" cxnId="{43C012E8-6253-3744-A154-23CF4EB45C8F}">
      <dgm:prSet/>
      <dgm:spPr/>
      <dgm:t>
        <a:bodyPr/>
        <a:lstStyle/>
        <a:p>
          <a:endParaRPr lang="en-US"/>
        </a:p>
      </dgm:t>
    </dgm:pt>
    <dgm:pt modelId="{CCB6065E-F9B3-4744-98A0-17F38B78A844}" type="sibTrans" cxnId="{43C012E8-6253-3744-A154-23CF4EB45C8F}">
      <dgm:prSet/>
      <dgm:spPr/>
      <dgm:t>
        <a:bodyPr/>
        <a:lstStyle/>
        <a:p>
          <a:endParaRPr lang="en-US"/>
        </a:p>
      </dgm:t>
    </dgm:pt>
    <dgm:pt modelId="{BC4A5BA6-F034-7A4E-B033-BE5BEC9FF62F}">
      <dgm:prSet phldrT="[Text]"/>
      <dgm:spPr>
        <a:solidFill>
          <a:srgbClr val="A20000"/>
        </a:solidFill>
      </dgm:spPr>
      <dgm:t>
        <a:bodyPr/>
        <a:lstStyle/>
        <a:p>
          <a:r>
            <a:rPr lang="en-CA" dirty="0"/>
            <a:t>4. Monitoring</a:t>
          </a:r>
        </a:p>
      </dgm:t>
    </dgm:pt>
    <dgm:pt modelId="{93FA2FB0-356F-544A-A8A6-313B1282267F}" type="sibTrans" cxnId="{70954B4F-7115-6B45-B41B-9E307D6A21DF}">
      <dgm:prSet/>
      <dgm:spPr/>
      <dgm:t>
        <a:bodyPr/>
        <a:lstStyle/>
        <a:p>
          <a:endParaRPr lang="en-CA"/>
        </a:p>
      </dgm:t>
    </dgm:pt>
    <dgm:pt modelId="{CC4429A5-7FF8-224F-B675-DA5FED3774B0}" type="parTrans" cxnId="{70954B4F-7115-6B45-B41B-9E307D6A21DF}">
      <dgm:prSet/>
      <dgm:spPr/>
      <dgm:t>
        <a:bodyPr/>
        <a:lstStyle/>
        <a:p>
          <a:endParaRPr lang="en-CA"/>
        </a:p>
      </dgm:t>
    </dgm:pt>
    <dgm:pt modelId="{374B3083-B5BA-874B-AF24-7492F75EC51E}" type="pres">
      <dgm:prSet presAssocID="{8E9E04F7-F6BA-5B4B-9F90-7D634B9FEF08}" presName="cycle" presStyleCnt="0">
        <dgm:presLayoutVars>
          <dgm:dir/>
          <dgm:resizeHandles val="exact"/>
        </dgm:presLayoutVars>
      </dgm:prSet>
      <dgm:spPr/>
    </dgm:pt>
    <dgm:pt modelId="{F5FB07C1-4726-8D41-BC00-4C5F095A46E8}" type="pres">
      <dgm:prSet presAssocID="{435F411B-2777-A148-BFE8-7FCF72A01912}" presName="node" presStyleLbl="node1" presStyleIdx="0" presStyleCnt="5">
        <dgm:presLayoutVars>
          <dgm:bulletEnabled val="1"/>
        </dgm:presLayoutVars>
      </dgm:prSet>
      <dgm:spPr/>
    </dgm:pt>
    <dgm:pt modelId="{CCABDB72-B010-B044-9BAA-8EE2B91DE723}" type="pres">
      <dgm:prSet presAssocID="{B9403083-08CC-0D48-B667-77E44267F1BE}" presName="sibTrans" presStyleLbl="sibTrans2D1" presStyleIdx="0" presStyleCnt="5"/>
      <dgm:spPr/>
    </dgm:pt>
    <dgm:pt modelId="{DD1120B1-3A0D-1B40-8880-3BB039CA497E}" type="pres">
      <dgm:prSet presAssocID="{B9403083-08CC-0D48-B667-77E44267F1BE}" presName="connectorText" presStyleLbl="sibTrans2D1" presStyleIdx="0" presStyleCnt="5"/>
      <dgm:spPr/>
    </dgm:pt>
    <dgm:pt modelId="{F71DC1AD-8E4B-7543-A90C-92E866FBB2E1}" type="pres">
      <dgm:prSet presAssocID="{F531024A-BA6B-B14C-8EDE-BBF5EDB45846}" presName="node" presStyleLbl="node1" presStyleIdx="1" presStyleCnt="5">
        <dgm:presLayoutVars>
          <dgm:bulletEnabled val="1"/>
        </dgm:presLayoutVars>
      </dgm:prSet>
      <dgm:spPr/>
    </dgm:pt>
    <dgm:pt modelId="{D89F0B7F-41D1-0549-880E-E92D1E15918E}" type="pres">
      <dgm:prSet presAssocID="{C2962A74-0C67-1640-AA94-BCE007FB0320}" presName="sibTrans" presStyleLbl="sibTrans2D1" presStyleIdx="1" presStyleCnt="5"/>
      <dgm:spPr/>
    </dgm:pt>
    <dgm:pt modelId="{9DC64873-421D-444D-AA2A-0F1921A7AEAB}" type="pres">
      <dgm:prSet presAssocID="{C2962A74-0C67-1640-AA94-BCE007FB0320}" presName="connectorText" presStyleLbl="sibTrans2D1" presStyleIdx="1" presStyleCnt="5"/>
      <dgm:spPr/>
    </dgm:pt>
    <dgm:pt modelId="{CCF81A23-7B37-BB4A-BB32-BD2D0E5639C6}" type="pres">
      <dgm:prSet presAssocID="{EE3E9856-7D33-934C-A914-409DB4E480B1}" presName="node" presStyleLbl="node1" presStyleIdx="2" presStyleCnt="5">
        <dgm:presLayoutVars>
          <dgm:bulletEnabled val="1"/>
        </dgm:presLayoutVars>
      </dgm:prSet>
      <dgm:spPr/>
    </dgm:pt>
    <dgm:pt modelId="{C22F28AB-53BC-D540-8365-DC798AC7D01A}" type="pres">
      <dgm:prSet presAssocID="{CCB6065E-F9B3-4744-98A0-17F38B78A844}" presName="sibTrans" presStyleLbl="sibTrans2D1" presStyleIdx="2" presStyleCnt="5"/>
      <dgm:spPr/>
    </dgm:pt>
    <dgm:pt modelId="{D829B965-5B8A-B24E-8128-75DE2D10F0DB}" type="pres">
      <dgm:prSet presAssocID="{CCB6065E-F9B3-4744-98A0-17F38B78A844}" presName="connectorText" presStyleLbl="sibTrans2D1" presStyleIdx="2" presStyleCnt="5"/>
      <dgm:spPr/>
    </dgm:pt>
    <dgm:pt modelId="{8D4B18F9-91CF-DF4B-9D8B-4E48A72F9534}" type="pres">
      <dgm:prSet presAssocID="{BC4A5BA6-F034-7A4E-B033-BE5BEC9FF62F}" presName="node" presStyleLbl="node1" presStyleIdx="3" presStyleCnt="5">
        <dgm:presLayoutVars>
          <dgm:bulletEnabled val="1"/>
        </dgm:presLayoutVars>
      </dgm:prSet>
      <dgm:spPr/>
    </dgm:pt>
    <dgm:pt modelId="{F39B420E-1A7A-704F-B3B6-E58DAB8C2BAF}" type="pres">
      <dgm:prSet presAssocID="{93FA2FB0-356F-544A-A8A6-313B1282267F}" presName="sibTrans" presStyleLbl="sibTrans2D1" presStyleIdx="3" presStyleCnt="5"/>
      <dgm:spPr/>
    </dgm:pt>
    <dgm:pt modelId="{FFEC9E19-526E-464D-9E18-D0316EF3B816}" type="pres">
      <dgm:prSet presAssocID="{93FA2FB0-356F-544A-A8A6-313B1282267F}" presName="connectorText" presStyleLbl="sibTrans2D1" presStyleIdx="3" presStyleCnt="5"/>
      <dgm:spPr/>
    </dgm:pt>
    <dgm:pt modelId="{1224AA48-25BE-184C-8AE5-89B4FCFF3B20}" type="pres">
      <dgm:prSet presAssocID="{0A0B83BB-5157-3E4A-B697-035B49F8F843}" presName="node" presStyleLbl="node1" presStyleIdx="4" presStyleCnt="5">
        <dgm:presLayoutVars>
          <dgm:bulletEnabled val="1"/>
        </dgm:presLayoutVars>
      </dgm:prSet>
      <dgm:spPr/>
    </dgm:pt>
    <dgm:pt modelId="{F7D04BC8-445E-DF44-A88F-2B660AD2FD01}" type="pres">
      <dgm:prSet presAssocID="{A39A0D6A-228A-BF4A-B37B-F0AB6214A57E}" presName="sibTrans" presStyleLbl="sibTrans2D1" presStyleIdx="4" presStyleCnt="5"/>
      <dgm:spPr/>
    </dgm:pt>
    <dgm:pt modelId="{4855E35C-13A3-0842-8338-117500261601}" type="pres">
      <dgm:prSet presAssocID="{A39A0D6A-228A-BF4A-B37B-F0AB6214A57E}" presName="connectorText" presStyleLbl="sibTrans2D1" presStyleIdx="4" presStyleCnt="5"/>
      <dgm:spPr/>
    </dgm:pt>
  </dgm:ptLst>
  <dgm:cxnLst>
    <dgm:cxn modelId="{1704DE02-1BD2-5842-893F-A277A576D13D}" type="presOf" srcId="{B9403083-08CC-0D48-B667-77E44267F1BE}" destId="{CCABDB72-B010-B044-9BAA-8EE2B91DE723}" srcOrd="0" destOrd="0" presId="urn:microsoft.com/office/officeart/2005/8/layout/cycle2"/>
    <dgm:cxn modelId="{C7ED520E-05B4-6940-90C2-A9DFBAF9F848}" srcId="{8E9E04F7-F6BA-5B4B-9F90-7D634B9FEF08}" destId="{F531024A-BA6B-B14C-8EDE-BBF5EDB45846}" srcOrd="1" destOrd="0" parTransId="{C59C3CF9-8D30-EF42-915A-7F95F5E4A5BA}" sibTransId="{C2962A74-0C67-1640-AA94-BCE007FB0320}"/>
    <dgm:cxn modelId="{194F8114-53F2-194C-BC31-2C07528A0F60}" type="presOf" srcId="{93FA2FB0-356F-544A-A8A6-313B1282267F}" destId="{F39B420E-1A7A-704F-B3B6-E58DAB8C2BAF}" srcOrd="0" destOrd="0" presId="urn:microsoft.com/office/officeart/2005/8/layout/cycle2"/>
    <dgm:cxn modelId="{8E63311A-05CE-9D46-8E97-5B07946DB066}" type="presOf" srcId="{C2962A74-0C67-1640-AA94-BCE007FB0320}" destId="{D89F0B7F-41D1-0549-880E-E92D1E15918E}" srcOrd="0" destOrd="0" presId="urn:microsoft.com/office/officeart/2005/8/layout/cycle2"/>
    <dgm:cxn modelId="{F98E5A29-233D-1D44-81A0-5011AF354FBA}" type="presOf" srcId="{A39A0D6A-228A-BF4A-B37B-F0AB6214A57E}" destId="{F7D04BC8-445E-DF44-A88F-2B660AD2FD01}" srcOrd="0" destOrd="0" presId="urn:microsoft.com/office/officeart/2005/8/layout/cycle2"/>
    <dgm:cxn modelId="{3FEFAE2A-E883-044C-9FC6-001AB2F2E78E}" type="presOf" srcId="{CCB6065E-F9B3-4744-98A0-17F38B78A844}" destId="{C22F28AB-53BC-D540-8365-DC798AC7D01A}" srcOrd="0" destOrd="0" presId="urn:microsoft.com/office/officeart/2005/8/layout/cycle2"/>
    <dgm:cxn modelId="{28B9353A-0108-C14F-8F31-0C47DE78B881}" type="presOf" srcId="{C2962A74-0C67-1640-AA94-BCE007FB0320}" destId="{9DC64873-421D-444D-AA2A-0F1921A7AEAB}" srcOrd="1" destOrd="0" presId="urn:microsoft.com/office/officeart/2005/8/layout/cycle2"/>
    <dgm:cxn modelId="{804FCF40-AD4E-C54C-92F5-FA5F54A34A0C}" type="presOf" srcId="{EE3E9856-7D33-934C-A914-409DB4E480B1}" destId="{CCF81A23-7B37-BB4A-BB32-BD2D0E5639C6}" srcOrd="0" destOrd="0" presId="urn:microsoft.com/office/officeart/2005/8/layout/cycle2"/>
    <dgm:cxn modelId="{E6F4AA43-07D7-AA43-9612-77E3FAD27FE3}" srcId="{8E9E04F7-F6BA-5B4B-9F90-7D634B9FEF08}" destId="{435F411B-2777-A148-BFE8-7FCF72A01912}" srcOrd="0" destOrd="0" parTransId="{812A9148-FD5B-454A-B7D9-C92706EBFCDD}" sibTransId="{B9403083-08CC-0D48-B667-77E44267F1BE}"/>
    <dgm:cxn modelId="{70954B4F-7115-6B45-B41B-9E307D6A21DF}" srcId="{8E9E04F7-F6BA-5B4B-9F90-7D634B9FEF08}" destId="{BC4A5BA6-F034-7A4E-B033-BE5BEC9FF62F}" srcOrd="3" destOrd="0" parTransId="{CC4429A5-7FF8-224F-B675-DA5FED3774B0}" sibTransId="{93FA2FB0-356F-544A-A8A6-313B1282267F}"/>
    <dgm:cxn modelId="{A3E92958-D8A4-9541-9EF9-168D87BC9A48}" srcId="{8E9E04F7-F6BA-5B4B-9F90-7D634B9FEF08}" destId="{0A0B83BB-5157-3E4A-B697-035B49F8F843}" srcOrd="4" destOrd="0" parTransId="{17F0DBF1-DE71-E04B-B75E-943FB28CAEFB}" sibTransId="{A39A0D6A-228A-BF4A-B37B-F0AB6214A57E}"/>
    <dgm:cxn modelId="{7EB65B5A-E6E8-BD42-BCD9-165FEF39C72D}" type="presOf" srcId="{F531024A-BA6B-B14C-8EDE-BBF5EDB45846}" destId="{F71DC1AD-8E4B-7543-A90C-92E866FBB2E1}" srcOrd="0" destOrd="0" presId="urn:microsoft.com/office/officeart/2005/8/layout/cycle2"/>
    <dgm:cxn modelId="{D943F968-81B7-2E4E-BCCF-B798EB59847F}" type="presOf" srcId="{CCB6065E-F9B3-4744-98A0-17F38B78A844}" destId="{D829B965-5B8A-B24E-8128-75DE2D10F0DB}" srcOrd="1" destOrd="0" presId="urn:microsoft.com/office/officeart/2005/8/layout/cycle2"/>
    <dgm:cxn modelId="{D5BAEF72-3B11-CD49-892B-7D57DEDDA054}" type="presOf" srcId="{B9403083-08CC-0D48-B667-77E44267F1BE}" destId="{DD1120B1-3A0D-1B40-8880-3BB039CA497E}" srcOrd="1" destOrd="0" presId="urn:microsoft.com/office/officeart/2005/8/layout/cycle2"/>
    <dgm:cxn modelId="{2899EE94-9BC7-544C-BAB7-52DB471A269E}" type="presOf" srcId="{0A0B83BB-5157-3E4A-B697-035B49F8F843}" destId="{1224AA48-25BE-184C-8AE5-89B4FCFF3B20}" srcOrd="0" destOrd="0" presId="urn:microsoft.com/office/officeart/2005/8/layout/cycle2"/>
    <dgm:cxn modelId="{5DB6D19C-F913-7247-9814-C2AAE92C1A76}" type="presOf" srcId="{BC4A5BA6-F034-7A4E-B033-BE5BEC9FF62F}" destId="{8D4B18F9-91CF-DF4B-9D8B-4E48A72F9534}" srcOrd="0" destOrd="0" presId="urn:microsoft.com/office/officeart/2005/8/layout/cycle2"/>
    <dgm:cxn modelId="{BE3264C0-8EB1-F245-AD86-7D4AC836C5F1}" type="presOf" srcId="{A39A0D6A-228A-BF4A-B37B-F0AB6214A57E}" destId="{4855E35C-13A3-0842-8338-117500261601}" srcOrd="1" destOrd="0" presId="urn:microsoft.com/office/officeart/2005/8/layout/cycle2"/>
    <dgm:cxn modelId="{0C8EF5C6-913D-2840-AF87-A99E10349E14}" type="presOf" srcId="{435F411B-2777-A148-BFE8-7FCF72A01912}" destId="{F5FB07C1-4726-8D41-BC00-4C5F095A46E8}" srcOrd="0" destOrd="0" presId="urn:microsoft.com/office/officeart/2005/8/layout/cycle2"/>
    <dgm:cxn modelId="{8C2D33D3-8033-5A47-9E1A-DA93CFA894B9}" type="presOf" srcId="{93FA2FB0-356F-544A-A8A6-313B1282267F}" destId="{FFEC9E19-526E-464D-9E18-D0316EF3B816}" srcOrd="1" destOrd="0" presId="urn:microsoft.com/office/officeart/2005/8/layout/cycle2"/>
    <dgm:cxn modelId="{43C012E8-6253-3744-A154-23CF4EB45C8F}" srcId="{8E9E04F7-F6BA-5B4B-9F90-7D634B9FEF08}" destId="{EE3E9856-7D33-934C-A914-409DB4E480B1}" srcOrd="2" destOrd="0" parTransId="{693CC010-8FBB-C34D-9AA2-E586EDE92410}" sibTransId="{CCB6065E-F9B3-4744-98A0-17F38B78A844}"/>
    <dgm:cxn modelId="{5E14B0FA-44CE-2A4E-8BDB-0FE7333B1FF4}" type="presOf" srcId="{8E9E04F7-F6BA-5B4B-9F90-7D634B9FEF08}" destId="{374B3083-B5BA-874B-AF24-7492F75EC51E}" srcOrd="0" destOrd="0" presId="urn:microsoft.com/office/officeart/2005/8/layout/cycle2"/>
    <dgm:cxn modelId="{4D65F06D-A03D-8D47-A9C5-CB3C4F6E82C8}" type="presParOf" srcId="{374B3083-B5BA-874B-AF24-7492F75EC51E}" destId="{F5FB07C1-4726-8D41-BC00-4C5F095A46E8}" srcOrd="0" destOrd="0" presId="urn:microsoft.com/office/officeart/2005/8/layout/cycle2"/>
    <dgm:cxn modelId="{6E900039-107C-AC40-8F1B-1A1436F7B8D9}" type="presParOf" srcId="{374B3083-B5BA-874B-AF24-7492F75EC51E}" destId="{CCABDB72-B010-B044-9BAA-8EE2B91DE723}" srcOrd="1" destOrd="0" presId="urn:microsoft.com/office/officeart/2005/8/layout/cycle2"/>
    <dgm:cxn modelId="{086A9817-1C88-FB4C-A310-A4C82D2C1182}" type="presParOf" srcId="{CCABDB72-B010-B044-9BAA-8EE2B91DE723}" destId="{DD1120B1-3A0D-1B40-8880-3BB039CA497E}" srcOrd="0" destOrd="0" presId="urn:microsoft.com/office/officeart/2005/8/layout/cycle2"/>
    <dgm:cxn modelId="{AC274BFC-DD48-DB46-B24B-004A3D506E4E}" type="presParOf" srcId="{374B3083-B5BA-874B-AF24-7492F75EC51E}" destId="{F71DC1AD-8E4B-7543-A90C-92E866FBB2E1}" srcOrd="2" destOrd="0" presId="urn:microsoft.com/office/officeart/2005/8/layout/cycle2"/>
    <dgm:cxn modelId="{E31F169B-F1BA-AE4B-9649-F128C33F7BE5}" type="presParOf" srcId="{374B3083-B5BA-874B-AF24-7492F75EC51E}" destId="{D89F0B7F-41D1-0549-880E-E92D1E15918E}" srcOrd="3" destOrd="0" presId="urn:microsoft.com/office/officeart/2005/8/layout/cycle2"/>
    <dgm:cxn modelId="{BAB031C9-2710-B441-B614-3BCA8594A1CC}" type="presParOf" srcId="{D89F0B7F-41D1-0549-880E-E92D1E15918E}" destId="{9DC64873-421D-444D-AA2A-0F1921A7AEAB}" srcOrd="0" destOrd="0" presId="urn:microsoft.com/office/officeart/2005/8/layout/cycle2"/>
    <dgm:cxn modelId="{A27DE88A-76D6-BF4F-80D8-DAB179664EFE}" type="presParOf" srcId="{374B3083-B5BA-874B-AF24-7492F75EC51E}" destId="{CCF81A23-7B37-BB4A-BB32-BD2D0E5639C6}" srcOrd="4" destOrd="0" presId="urn:microsoft.com/office/officeart/2005/8/layout/cycle2"/>
    <dgm:cxn modelId="{FC707CBD-F9AF-CF46-819A-8C1692F7DE30}" type="presParOf" srcId="{374B3083-B5BA-874B-AF24-7492F75EC51E}" destId="{C22F28AB-53BC-D540-8365-DC798AC7D01A}" srcOrd="5" destOrd="0" presId="urn:microsoft.com/office/officeart/2005/8/layout/cycle2"/>
    <dgm:cxn modelId="{B212C3F4-6100-0740-BECF-257C4D2F7618}" type="presParOf" srcId="{C22F28AB-53BC-D540-8365-DC798AC7D01A}" destId="{D829B965-5B8A-B24E-8128-75DE2D10F0DB}" srcOrd="0" destOrd="0" presId="urn:microsoft.com/office/officeart/2005/8/layout/cycle2"/>
    <dgm:cxn modelId="{678AAAA2-D293-524B-9476-2DA22F77F6BC}" type="presParOf" srcId="{374B3083-B5BA-874B-AF24-7492F75EC51E}" destId="{8D4B18F9-91CF-DF4B-9D8B-4E48A72F9534}" srcOrd="6" destOrd="0" presId="urn:microsoft.com/office/officeart/2005/8/layout/cycle2"/>
    <dgm:cxn modelId="{1A6F4628-E182-A649-B834-B9A610BDF307}" type="presParOf" srcId="{374B3083-B5BA-874B-AF24-7492F75EC51E}" destId="{F39B420E-1A7A-704F-B3B6-E58DAB8C2BAF}" srcOrd="7" destOrd="0" presId="urn:microsoft.com/office/officeart/2005/8/layout/cycle2"/>
    <dgm:cxn modelId="{6F145F30-DB10-1B44-9ECD-D028F5341C5C}" type="presParOf" srcId="{F39B420E-1A7A-704F-B3B6-E58DAB8C2BAF}" destId="{FFEC9E19-526E-464D-9E18-D0316EF3B816}" srcOrd="0" destOrd="0" presId="urn:microsoft.com/office/officeart/2005/8/layout/cycle2"/>
    <dgm:cxn modelId="{F707A651-E4BC-0E46-8A44-668B392AF7E9}" type="presParOf" srcId="{374B3083-B5BA-874B-AF24-7492F75EC51E}" destId="{1224AA48-25BE-184C-8AE5-89B4FCFF3B20}" srcOrd="8" destOrd="0" presId="urn:microsoft.com/office/officeart/2005/8/layout/cycle2"/>
    <dgm:cxn modelId="{82899342-A1C1-6A4D-833C-5157F0881F7E}" type="presParOf" srcId="{374B3083-B5BA-874B-AF24-7492F75EC51E}" destId="{F7D04BC8-445E-DF44-A88F-2B660AD2FD01}" srcOrd="9" destOrd="0" presId="urn:microsoft.com/office/officeart/2005/8/layout/cycle2"/>
    <dgm:cxn modelId="{B9F00290-9458-DD4E-A5D0-3B12FA67F5C6}" type="presParOf" srcId="{F7D04BC8-445E-DF44-A88F-2B660AD2FD01}" destId="{4855E35C-13A3-0842-8338-117500261601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E9E04F7-F6BA-5B4B-9F90-7D634B9FEF08}" type="doc">
      <dgm:prSet loTypeId="urn:microsoft.com/office/officeart/2005/8/layout/cycle2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CA"/>
        </a:p>
      </dgm:t>
    </dgm:pt>
    <dgm:pt modelId="{435F411B-2777-A148-BFE8-7FCF72A01912}">
      <dgm:prSet phldrT="[Text]"/>
      <dgm:spPr>
        <a:solidFill>
          <a:srgbClr val="7100B0"/>
        </a:solidFill>
      </dgm:spPr>
      <dgm:t>
        <a:bodyPr/>
        <a:lstStyle/>
        <a:p>
          <a:r>
            <a:rPr lang="en-CA" dirty="0"/>
            <a:t>1.Configuration Management</a:t>
          </a:r>
        </a:p>
      </dgm:t>
    </dgm:pt>
    <dgm:pt modelId="{812A9148-FD5B-454A-B7D9-C92706EBFCDD}" type="parTrans" cxnId="{E6F4AA43-07D7-AA43-9612-77E3FAD27FE3}">
      <dgm:prSet/>
      <dgm:spPr/>
      <dgm:t>
        <a:bodyPr/>
        <a:lstStyle/>
        <a:p>
          <a:endParaRPr lang="en-CA"/>
        </a:p>
      </dgm:t>
    </dgm:pt>
    <dgm:pt modelId="{B9403083-08CC-0D48-B667-77E44267F1BE}" type="sibTrans" cxnId="{E6F4AA43-07D7-AA43-9612-77E3FAD27FE3}">
      <dgm:prSet/>
      <dgm:spPr/>
      <dgm:t>
        <a:bodyPr/>
        <a:lstStyle/>
        <a:p>
          <a:endParaRPr lang="en-CA"/>
        </a:p>
      </dgm:t>
    </dgm:pt>
    <dgm:pt modelId="{F531024A-BA6B-B14C-8EDE-BBF5EDB45846}">
      <dgm:prSet phldrT="[Text]"/>
      <dgm:spPr>
        <a:solidFill>
          <a:srgbClr val="7100B0"/>
        </a:solidFill>
      </dgm:spPr>
      <dgm:t>
        <a:bodyPr/>
        <a:lstStyle/>
        <a:p>
          <a:r>
            <a:rPr lang="en-CA" dirty="0"/>
            <a:t>2. Server Provisioning</a:t>
          </a:r>
        </a:p>
      </dgm:t>
    </dgm:pt>
    <dgm:pt modelId="{C59C3CF9-8D30-EF42-915A-7F95F5E4A5BA}" type="parTrans" cxnId="{C7ED520E-05B4-6940-90C2-A9DFBAF9F848}">
      <dgm:prSet/>
      <dgm:spPr/>
      <dgm:t>
        <a:bodyPr/>
        <a:lstStyle/>
        <a:p>
          <a:endParaRPr lang="en-CA"/>
        </a:p>
      </dgm:t>
    </dgm:pt>
    <dgm:pt modelId="{C2962A74-0C67-1640-AA94-BCE007FB0320}" type="sibTrans" cxnId="{C7ED520E-05B4-6940-90C2-A9DFBAF9F848}">
      <dgm:prSet/>
      <dgm:spPr/>
      <dgm:t>
        <a:bodyPr/>
        <a:lstStyle/>
        <a:p>
          <a:endParaRPr lang="en-CA"/>
        </a:p>
      </dgm:t>
    </dgm:pt>
    <dgm:pt modelId="{0A0B83BB-5157-3E4A-B697-035B49F8F843}">
      <dgm:prSet phldrT="[Text]"/>
      <dgm:spPr>
        <a:solidFill>
          <a:srgbClr val="31857F"/>
        </a:solidFill>
        <a:ln>
          <a:solidFill>
            <a:srgbClr val="31856E"/>
          </a:solidFill>
        </a:ln>
      </dgm:spPr>
      <dgm:t>
        <a:bodyPr/>
        <a:lstStyle/>
        <a:p>
          <a:r>
            <a:rPr lang="en-CA" dirty="0"/>
            <a:t>5. Self-Adaptation</a:t>
          </a:r>
        </a:p>
      </dgm:t>
    </dgm:pt>
    <dgm:pt modelId="{17F0DBF1-DE71-E04B-B75E-943FB28CAEFB}" type="parTrans" cxnId="{A3E92958-D8A4-9541-9EF9-168D87BC9A48}">
      <dgm:prSet/>
      <dgm:spPr/>
      <dgm:t>
        <a:bodyPr/>
        <a:lstStyle/>
        <a:p>
          <a:endParaRPr lang="en-CA"/>
        </a:p>
      </dgm:t>
    </dgm:pt>
    <dgm:pt modelId="{A39A0D6A-228A-BF4A-B37B-F0AB6214A57E}" type="sibTrans" cxnId="{A3E92958-D8A4-9541-9EF9-168D87BC9A48}">
      <dgm:prSet/>
      <dgm:spPr/>
      <dgm:t>
        <a:bodyPr/>
        <a:lstStyle/>
        <a:p>
          <a:endParaRPr lang="en-CA"/>
        </a:p>
      </dgm:t>
    </dgm:pt>
    <dgm:pt modelId="{EE3E9856-7D33-934C-A914-409DB4E480B1}">
      <dgm:prSet phldrT="[Text]"/>
      <dgm:spPr>
        <a:solidFill>
          <a:srgbClr val="7100B0"/>
        </a:solidFill>
      </dgm:spPr>
      <dgm:t>
        <a:bodyPr/>
        <a:lstStyle/>
        <a:p>
          <a:r>
            <a:rPr lang="en-CA" dirty="0"/>
            <a:t>3. Application Deployment</a:t>
          </a:r>
        </a:p>
      </dgm:t>
    </dgm:pt>
    <dgm:pt modelId="{693CC010-8FBB-C34D-9AA2-E586EDE92410}" type="parTrans" cxnId="{43C012E8-6253-3744-A154-23CF4EB45C8F}">
      <dgm:prSet/>
      <dgm:spPr/>
      <dgm:t>
        <a:bodyPr/>
        <a:lstStyle/>
        <a:p>
          <a:endParaRPr lang="en-US"/>
        </a:p>
      </dgm:t>
    </dgm:pt>
    <dgm:pt modelId="{CCB6065E-F9B3-4744-98A0-17F38B78A844}" type="sibTrans" cxnId="{43C012E8-6253-3744-A154-23CF4EB45C8F}">
      <dgm:prSet/>
      <dgm:spPr/>
      <dgm:t>
        <a:bodyPr/>
        <a:lstStyle/>
        <a:p>
          <a:endParaRPr lang="en-US"/>
        </a:p>
      </dgm:t>
    </dgm:pt>
    <dgm:pt modelId="{BC4A5BA6-F034-7A4E-B033-BE5BEC9FF62F}">
      <dgm:prSet phldrT="[Text]"/>
      <dgm:spPr>
        <a:solidFill>
          <a:srgbClr val="A20000"/>
        </a:solidFill>
      </dgm:spPr>
      <dgm:t>
        <a:bodyPr/>
        <a:lstStyle/>
        <a:p>
          <a:r>
            <a:rPr lang="en-CA" dirty="0"/>
            <a:t>4. Monitoring</a:t>
          </a:r>
        </a:p>
      </dgm:t>
    </dgm:pt>
    <dgm:pt modelId="{93FA2FB0-356F-544A-A8A6-313B1282267F}" type="sibTrans" cxnId="{70954B4F-7115-6B45-B41B-9E307D6A21DF}">
      <dgm:prSet/>
      <dgm:spPr/>
      <dgm:t>
        <a:bodyPr/>
        <a:lstStyle/>
        <a:p>
          <a:endParaRPr lang="en-CA"/>
        </a:p>
      </dgm:t>
    </dgm:pt>
    <dgm:pt modelId="{CC4429A5-7FF8-224F-B675-DA5FED3774B0}" type="parTrans" cxnId="{70954B4F-7115-6B45-B41B-9E307D6A21DF}">
      <dgm:prSet/>
      <dgm:spPr/>
      <dgm:t>
        <a:bodyPr/>
        <a:lstStyle/>
        <a:p>
          <a:endParaRPr lang="en-CA"/>
        </a:p>
      </dgm:t>
    </dgm:pt>
    <dgm:pt modelId="{374B3083-B5BA-874B-AF24-7492F75EC51E}" type="pres">
      <dgm:prSet presAssocID="{8E9E04F7-F6BA-5B4B-9F90-7D634B9FEF08}" presName="cycle" presStyleCnt="0">
        <dgm:presLayoutVars>
          <dgm:dir/>
          <dgm:resizeHandles val="exact"/>
        </dgm:presLayoutVars>
      </dgm:prSet>
      <dgm:spPr/>
    </dgm:pt>
    <dgm:pt modelId="{F5FB07C1-4726-8D41-BC00-4C5F095A46E8}" type="pres">
      <dgm:prSet presAssocID="{435F411B-2777-A148-BFE8-7FCF72A01912}" presName="node" presStyleLbl="node1" presStyleIdx="0" presStyleCnt="5">
        <dgm:presLayoutVars>
          <dgm:bulletEnabled val="1"/>
        </dgm:presLayoutVars>
      </dgm:prSet>
      <dgm:spPr/>
    </dgm:pt>
    <dgm:pt modelId="{CCABDB72-B010-B044-9BAA-8EE2B91DE723}" type="pres">
      <dgm:prSet presAssocID="{B9403083-08CC-0D48-B667-77E44267F1BE}" presName="sibTrans" presStyleLbl="sibTrans2D1" presStyleIdx="0" presStyleCnt="5"/>
      <dgm:spPr/>
    </dgm:pt>
    <dgm:pt modelId="{DD1120B1-3A0D-1B40-8880-3BB039CA497E}" type="pres">
      <dgm:prSet presAssocID="{B9403083-08CC-0D48-B667-77E44267F1BE}" presName="connectorText" presStyleLbl="sibTrans2D1" presStyleIdx="0" presStyleCnt="5"/>
      <dgm:spPr/>
    </dgm:pt>
    <dgm:pt modelId="{F71DC1AD-8E4B-7543-A90C-92E866FBB2E1}" type="pres">
      <dgm:prSet presAssocID="{F531024A-BA6B-B14C-8EDE-BBF5EDB45846}" presName="node" presStyleLbl="node1" presStyleIdx="1" presStyleCnt="5">
        <dgm:presLayoutVars>
          <dgm:bulletEnabled val="1"/>
        </dgm:presLayoutVars>
      </dgm:prSet>
      <dgm:spPr/>
    </dgm:pt>
    <dgm:pt modelId="{D89F0B7F-41D1-0549-880E-E92D1E15918E}" type="pres">
      <dgm:prSet presAssocID="{C2962A74-0C67-1640-AA94-BCE007FB0320}" presName="sibTrans" presStyleLbl="sibTrans2D1" presStyleIdx="1" presStyleCnt="5"/>
      <dgm:spPr/>
    </dgm:pt>
    <dgm:pt modelId="{9DC64873-421D-444D-AA2A-0F1921A7AEAB}" type="pres">
      <dgm:prSet presAssocID="{C2962A74-0C67-1640-AA94-BCE007FB0320}" presName="connectorText" presStyleLbl="sibTrans2D1" presStyleIdx="1" presStyleCnt="5"/>
      <dgm:spPr/>
    </dgm:pt>
    <dgm:pt modelId="{CCF81A23-7B37-BB4A-BB32-BD2D0E5639C6}" type="pres">
      <dgm:prSet presAssocID="{EE3E9856-7D33-934C-A914-409DB4E480B1}" presName="node" presStyleLbl="node1" presStyleIdx="2" presStyleCnt="5">
        <dgm:presLayoutVars>
          <dgm:bulletEnabled val="1"/>
        </dgm:presLayoutVars>
      </dgm:prSet>
      <dgm:spPr/>
    </dgm:pt>
    <dgm:pt modelId="{C22F28AB-53BC-D540-8365-DC798AC7D01A}" type="pres">
      <dgm:prSet presAssocID="{CCB6065E-F9B3-4744-98A0-17F38B78A844}" presName="sibTrans" presStyleLbl="sibTrans2D1" presStyleIdx="2" presStyleCnt="5"/>
      <dgm:spPr/>
    </dgm:pt>
    <dgm:pt modelId="{D829B965-5B8A-B24E-8128-75DE2D10F0DB}" type="pres">
      <dgm:prSet presAssocID="{CCB6065E-F9B3-4744-98A0-17F38B78A844}" presName="connectorText" presStyleLbl="sibTrans2D1" presStyleIdx="2" presStyleCnt="5"/>
      <dgm:spPr/>
    </dgm:pt>
    <dgm:pt modelId="{8D4B18F9-91CF-DF4B-9D8B-4E48A72F9534}" type="pres">
      <dgm:prSet presAssocID="{BC4A5BA6-F034-7A4E-B033-BE5BEC9FF62F}" presName="node" presStyleLbl="node1" presStyleIdx="3" presStyleCnt="5">
        <dgm:presLayoutVars>
          <dgm:bulletEnabled val="1"/>
        </dgm:presLayoutVars>
      </dgm:prSet>
      <dgm:spPr/>
    </dgm:pt>
    <dgm:pt modelId="{F39B420E-1A7A-704F-B3B6-E58DAB8C2BAF}" type="pres">
      <dgm:prSet presAssocID="{93FA2FB0-356F-544A-A8A6-313B1282267F}" presName="sibTrans" presStyleLbl="sibTrans2D1" presStyleIdx="3" presStyleCnt="5"/>
      <dgm:spPr/>
    </dgm:pt>
    <dgm:pt modelId="{FFEC9E19-526E-464D-9E18-D0316EF3B816}" type="pres">
      <dgm:prSet presAssocID="{93FA2FB0-356F-544A-A8A6-313B1282267F}" presName="connectorText" presStyleLbl="sibTrans2D1" presStyleIdx="3" presStyleCnt="5"/>
      <dgm:spPr/>
    </dgm:pt>
    <dgm:pt modelId="{1224AA48-25BE-184C-8AE5-89B4FCFF3B20}" type="pres">
      <dgm:prSet presAssocID="{0A0B83BB-5157-3E4A-B697-035B49F8F843}" presName="node" presStyleLbl="node1" presStyleIdx="4" presStyleCnt="5">
        <dgm:presLayoutVars>
          <dgm:bulletEnabled val="1"/>
        </dgm:presLayoutVars>
      </dgm:prSet>
      <dgm:spPr/>
    </dgm:pt>
    <dgm:pt modelId="{F7D04BC8-445E-DF44-A88F-2B660AD2FD01}" type="pres">
      <dgm:prSet presAssocID="{A39A0D6A-228A-BF4A-B37B-F0AB6214A57E}" presName="sibTrans" presStyleLbl="sibTrans2D1" presStyleIdx="4" presStyleCnt="5"/>
      <dgm:spPr/>
    </dgm:pt>
    <dgm:pt modelId="{4855E35C-13A3-0842-8338-117500261601}" type="pres">
      <dgm:prSet presAssocID="{A39A0D6A-228A-BF4A-B37B-F0AB6214A57E}" presName="connectorText" presStyleLbl="sibTrans2D1" presStyleIdx="4" presStyleCnt="5"/>
      <dgm:spPr/>
    </dgm:pt>
  </dgm:ptLst>
  <dgm:cxnLst>
    <dgm:cxn modelId="{CE011B08-F881-DA4E-BA4E-6F0FBA024E2B}" type="presOf" srcId="{A39A0D6A-228A-BF4A-B37B-F0AB6214A57E}" destId="{F7D04BC8-445E-DF44-A88F-2B660AD2FD01}" srcOrd="0" destOrd="0" presId="urn:microsoft.com/office/officeart/2005/8/layout/cycle2"/>
    <dgm:cxn modelId="{C7ED520E-05B4-6940-90C2-A9DFBAF9F848}" srcId="{8E9E04F7-F6BA-5B4B-9F90-7D634B9FEF08}" destId="{F531024A-BA6B-B14C-8EDE-BBF5EDB45846}" srcOrd="1" destOrd="0" parTransId="{C59C3CF9-8D30-EF42-915A-7F95F5E4A5BA}" sibTransId="{C2962A74-0C67-1640-AA94-BCE007FB0320}"/>
    <dgm:cxn modelId="{8F7DE015-B562-4344-9768-72AD6681D5AD}" type="presOf" srcId="{0A0B83BB-5157-3E4A-B697-035B49F8F843}" destId="{1224AA48-25BE-184C-8AE5-89B4FCFF3B20}" srcOrd="0" destOrd="0" presId="urn:microsoft.com/office/officeart/2005/8/layout/cycle2"/>
    <dgm:cxn modelId="{51863516-DDBF-A042-8763-1F534B3BF4FE}" type="presOf" srcId="{C2962A74-0C67-1640-AA94-BCE007FB0320}" destId="{9DC64873-421D-444D-AA2A-0F1921A7AEAB}" srcOrd="1" destOrd="0" presId="urn:microsoft.com/office/officeart/2005/8/layout/cycle2"/>
    <dgm:cxn modelId="{3F762C30-EE54-E74A-9F32-8FF091E3B927}" type="presOf" srcId="{CCB6065E-F9B3-4744-98A0-17F38B78A844}" destId="{C22F28AB-53BC-D540-8365-DC798AC7D01A}" srcOrd="0" destOrd="0" presId="urn:microsoft.com/office/officeart/2005/8/layout/cycle2"/>
    <dgm:cxn modelId="{2BCFFE31-AE38-D947-89F7-02C484444ED9}" type="presOf" srcId="{EE3E9856-7D33-934C-A914-409DB4E480B1}" destId="{CCF81A23-7B37-BB4A-BB32-BD2D0E5639C6}" srcOrd="0" destOrd="0" presId="urn:microsoft.com/office/officeart/2005/8/layout/cycle2"/>
    <dgm:cxn modelId="{B1E3B234-CF2A-A249-B2F5-60B287FD2D52}" type="presOf" srcId="{93FA2FB0-356F-544A-A8A6-313B1282267F}" destId="{F39B420E-1A7A-704F-B3B6-E58DAB8C2BAF}" srcOrd="0" destOrd="0" presId="urn:microsoft.com/office/officeart/2005/8/layout/cycle2"/>
    <dgm:cxn modelId="{20B65C36-0A28-0644-BD81-8F76E62CDDB1}" type="presOf" srcId="{C2962A74-0C67-1640-AA94-BCE007FB0320}" destId="{D89F0B7F-41D1-0549-880E-E92D1E15918E}" srcOrd="0" destOrd="0" presId="urn:microsoft.com/office/officeart/2005/8/layout/cycle2"/>
    <dgm:cxn modelId="{3A2D1A3D-9731-874A-AA53-E7F98D96C9B2}" type="presOf" srcId="{8E9E04F7-F6BA-5B4B-9F90-7D634B9FEF08}" destId="{374B3083-B5BA-874B-AF24-7492F75EC51E}" srcOrd="0" destOrd="0" presId="urn:microsoft.com/office/officeart/2005/8/layout/cycle2"/>
    <dgm:cxn modelId="{E6F4AA43-07D7-AA43-9612-77E3FAD27FE3}" srcId="{8E9E04F7-F6BA-5B4B-9F90-7D634B9FEF08}" destId="{435F411B-2777-A148-BFE8-7FCF72A01912}" srcOrd="0" destOrd="0" parTransId="{812A9148-FD5B-454A-B7D9-C92706EBFCDD}" sibTransId="{B9403083-08CC-0D48-B667-77E44267F1BE}"/>
    <dgm:cxn modelId="{70954B4F-7115-6B45-B41B-9E307D6A21DF}" srcId="{8E9E04F7-F6BA-5B4B-9F90-7D634B9FEF08}" destId="{BC4A5BA6-F034-7A4E-B033-BE5BEC9FF62F}" srcOrd="3" destOrd="0" parTransId="{CC4429A5-7FF8-224F-B675-DA5FED3774B0}" sibTransId="{93FA2FB0-356F-544A-A8A6-313B1282267F}"/>
    <dgm:cxn modelId="{A3E92958-D8A4-9541-9EF9-168D87BC9A48}" srcId="{8E9E04F7-F6BA-5B4B-9F90-7D634B9FEF08}" destId="{0A0B83BB-5157-3E4A-B697-035B49F8F843}" srcOrd="4" destOrd="0" parTransId="{17F0DBF1-DE71-E04B-B75E-943FB28CAEFB}" sibTransId="{A39A0D6A-228A-BF4A-B37B-F0AB6214A57E}"/>
    <dgm:cxn modelId="{8BFDF559-EDFE-3A45-BC67-041807353394}" type="presOf" srcId="{B9403083-08CC-0D48-B667-77E44267F1BE}" destId="{CCABDB72-B010-B044-9BAA-8EE2B91DE723}" srcOrd="0" destOrd="0" presId="urn:microsoft.com/office/officeart/2005/8/layout/cycle2"/>
    <dgm:cxn modelId="{EE2B785A-ADF0-0F4F-B297-C4C5B5481524}" type="presOf" srcId="{BC4A5BA6-F034-7A4E-B033-BE5BEC9FF62F}" destId="{8D4B18F9-91CF-DF4B-9D8B-4E48A72F9534}" srcOrd="0" destOrd="0" presId="urn:microsoft.com/office/officeart/2005/8/layout/cycle2"/>
    <dgm:cxn modelId="{5215317C-690F-7941-B5F4-03A6E8BE9BC9}" type="presOf" srcId="{F531024A-BA6B-B14C-8EDE-BBF5EDB45846}" destId="{F71DC1AD-8E4B-7543-A90C-92E866FBB2E1}" srcOrd="0" destOrd="0" presId="urn:microsoft.com/office/officeart/2005/8/layout/cycle2"/>
    <dgm:cxn modelId="{446EC589-33A4-D643-AD56-CF1EF8209D30}" type="presOf" srcId="{B9403083-08CC-0D48-B667-77E44267F1BE}" destId="{DD1120B1-3A0D-1B40-8880-3BB039CA497E}" srcOrd="1" destOrd="0" presId="urn:microsoft.com/office/officeart/2005/8/layout/cycle2"/>
    <dgm:cxn modelId="{4E03E3CD-AA24-BF41-B1BB-E84BE733BBD8}" type="presOf" srcId="{93FA2FB0-356F-544A-A8A6-313B1282267F}" destId="{FFEC9E19-526E-464D-9E18-D0316EF3B816}" srcOrd="1" destOrd="0" presId="urn:microsoft.com/office/officeart/2005/8/layout/cycle2"/>
    <dgm:cxn modelId="{B538D6D0-DF67-1E47-84E2-C9961747E186}" type="presOf" srcId="{A39A0D6A-228A-BF4A-B37B-F0AB6214A57E}" destId="{4855E35C-13A3-0842-8338-117500261601}" srcOrd="1" destOrd="0" presId="urn:microsoft.com/office/officeart/2005/8/layout/cycle2"/>
    <dgm:cxn modelId="{FC25EAE3-AA30-234E-9224-55646E534B80}" type="presOf" srcId="{435F411B-2777-A148-BFE8-7FCF72A01912}" destId="{F5FB07C1-4726-8D41-BC00-4C5F095A46E8}" srcOrd="0" destOrd="0" presId="urn:microsoft.com/office/officeart/2005/8/layout/cycle2"/>
    <dgm:cxn modelId="{BD1C4CE6-B2BF-054D-B963-CA02B0AD8361}" type="presOf" srcId="{CCB6065E-F9B3-4744-98A0-17F38B78A844}" destId="{D829B965-5B8A-B24E-8128-75DE2D10F0DB}" srcOrd="1" destOrd="0" presId="urn:microsoft.com/office/officeart/2005/8/layout/cycle2"/>
    <dgm:cxn modelId="{43C012E8-6253-3744-A154-23CF4EB45C8F}" srcId="{8E9E04F7-F6BA-5B4B-9F90-7D634B9FEF08}" destId="{EE3E9856-7D33-934C-A914-409DB4E480B1}" srcOrd="2" destOrd="0" parTransId="{693CC010-8FBB-C34D-9AA2-E586EDE92410}" sibTransId="{CCB6065E-F9B3-4744-98A0-17F38B78A844}"/>
    <dgm:cxn modelId="{C7CA71F1-B6DE-454E-807A-5D769512CDB5}" type="presParOf" srcId="{374B3083-B5BA-874B-AF24-7492F75EC51E}" destId="{F5FB07C1-4726-8D41-BC00-4C5F095A46E8}" srcOrd="0" destOrd="0" presId="urn:microsoft.com/office/officeart/2005/8/layout/cycle2"/>
    <dgm:cxn modelId="{A6C25CC4-763C-D941-A2EB-C7FDF04A637A}" type="presParOf" srcId="{374B3083-B5BA-874B-AF24-7492F75EC51E}" destId="{CCABDB72-B010-B044-9BAA-8EE2B91DE723}" srcOrd="1" destOrd="0" presId="urn:microsoft.com/office/officeart/2005/8/layout/cycle2"/>
    <dgm:cxn modelId="{4F9EDAB0-5136-5E4E-ACDD-C026A6D77158}" type="presParOf" srcId="{CCABDB72-B010-B044-9BAA-8EE2B91DE723}" destId="{DD1120B1-3A0D-1B40-8880-3BB039CA497E}" srcOrd="0" destOrd="0" presId="urn:microsoft.com/office/officeart/2005/8/layout/cycle2"/>
    <dgm:cxn modelId="{0619FC4D-16AD-8D49-B939-A57D50ED0D27}" type="presParOf" srcId="{374B3083-B5BA-874B-AF24-7492F75EC51E}" destId="{F71DC1AD-8E4B-7543-A90C-92E866FBB2E1}" srcOrd="2" destOrd="0" presId="urn:microsoft.com/office/officeart/2005/8/layout/cycle2"/>
    <dgm:cxn modelId="{C47C26BF-C4AB-9B42-9C06-692CB4AE186E}" type="presParOf" srcId="{374B3083-B5BA-874B-AF24-7492F75EC51E}" destId="{D89F0B7F-41D1-0549-880E-E92D1E15918E}" srcOrd="3" destOrd="0" presId="urn:microsoft.com/office/officeart/2005/8/layout/cycle2"/>
    <dgm:cxn modelId="{665B4173-9763-5446-BAEB-9CDE0A3C00EC}" type="presParOf" srcId="{D89F0B7F-41D1-0549-880E-E92D1E15918E}" destId="{9DC64873-421D-444D-AA2A-0F1921A7AEAB}" srcOrd="0" destOrd="0" presId="urn:microsoft.com/office/officeart/2005/8/layout/cycle2"/>
    <dgm:cxn modelId="{EA2BB7EB-C9AA-A54A-A59D-05D3C6BE132F}" type="presParOf" srcId="{374B3083-B5BA-874B-AF24-7492F75EC51E}" destId="{CCF81A23-7B37-BB4A-BB32-BD2D0E5639C6}" srcOrd="4" destOrd="0" presId="urn:microsoft.com/office/officeart/2005/8/layout/cycle2"/>
    <dgm:cxn modelId="{43A3A87A-E2AC-F841-8F0E-18FBFF7AAA8B}" type="presParOf" srcId="{374B3083-B5BA-874B-AF24-7492F75EC51E}" destId="{C22F28AB-53BC-D540-8365-DC798AC7D01A}" srcOrd="5" destOrd="0" presId="urn:microsoft.com/office/officeart/2005/8/layout/cycle2"/>
    <dgm:cxn modelId="{52CE4AD1-E972-BE47-A043-B558C02342FA}" type="presParOf" srcId="{C22F28AB-53BC-D540-8365-DC798AC7D01A}" destId="{D829B965-5B8A-B24E-8128-75DE2D10F0DB}" srcOrd="0" destOrd="0" presId="urn:microsoft.com/office/officeart/2005/8/layout/cycle2"/>
    <dgm:cxn modelId="{D9924553-78F8-034C-B8F5-9BF096E11FA5}" type="presParOf" srcId="{374B3083-B5BA-874B-AF24-7492F75EC51E}" destId="{8D4B18F9-91CF-DF4B-9D8B-4E48A72F9534}" srcOrd="6" destOrd="0" presId="urn:microsoft.com/office/officeart/2005/8/layout/cycle2"/>
    <dgm:cxn modelId="{2FA44A6D-8AA2-8746-878E-1265E932275E}" type="presParOf" srcId="{374B3083-B5BA-874B-AF24-7492F75EC51E}" destId="{F39B420E-1A7A-704F-B3B6-E58DAB8C2BAF}" srcOrd="7" destOrd="0" presId="urn:microsoft.com/office/officeart/2005/8/layout/cycle2"/>
    <dgm:cxn modelId="{4950960D-019B-A244-A14D-A015083954C4}" type="presParOf" srcId="{F39B420E-1A7A-704F-B3B6-E58DAB8C2BAF}" destId="{FFEC9E19-526E-464D-9E18-D0316EF3B816}" srcOrd="0" destOrd="0" presId="urn:microsoft.com/office/officeart/2005/8/layout/cycle2"/>
    <dgm:cxn modelId="{D2283ECE-8127-7C42-B22F-D431CE7A8740}" type="presParOf" srcId="{374B3083-B5BA-874B-AF24-7492F75EC51E}" destId="{1224AA48-25BE-184C-8AE5-89B4FCFF3B20}" srcOrd="8" destOrd="0" presId="urn:microsoft.com/office/officeart/2005/8/layout/cycle2"/>
    <dgm:cxn modelId="{E0A5B630-329B-1B4F-996A-550A0D048903}" type="presParOf" srcId="{374B3083-B5BA-874B-AF24-7492F75EC51E}" destId="{F7D04BC8-445E-DF44-A88F-2B660AD2FD01}" srcOrd="9" destOrd="0" presId="urn:microsoft.com/office/officeart/2005/8/layout/cycle2"/>
    <dgm:cxn modelId="{7D789611-A0C9-0241-A3CC-03BAB9473F0D}" type="presParOf" srcId="{F7D04BC8-445E-DF44-A88F-2B660AD2FD01}" destId="{4855E35C-13A3-0842-8338-117500261601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E9E04F7-F6BA-5B4B-9F90-7D634B9FEF08}" type="doc">
      <dgm:prSet loTypeId="urn:microsoft.com/office/officeart/2005/8/layout/cycle2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CA"/>
        </a:p>
      </dgm:t>
    </dgm:pt>
    <dgm:pt modelId="{435F411B-2777-A148-BFE8-7FCF72A01912}">
      <dgm:prSet phldrT="[Text]"/>
      <dgm:spPr>
        <a:solidFill>
          <a:srgbClr val="7100B0"/>
        </a:solidFill>
      </dgm:spPr>
      <dgm:t>
        <a:bodyPr/>
        <a:lstStyle/>
        <a:p>
          <a:r>
            <a:rPr lang="en-CA" dirty="0"/>
            <a:t>1.Configuration Management</a:t>
          </a:r>
        </a:p>
      </dgm:t>
    </dgm:pt>
    <dgm:pt modelId="{812A9148-FD5B-454A-B7D9-C92706EBFCDD}" type="parTrans" cxnId="{E6F4AA43-07D7-AA43-9612-77E3FAD27FE3}">
      <dgm:prSet/>
      <dgm:spPr/>
      <dgm:t>
        <a:bodyPr/>
        <a:lstStyle/>
        <a:p>
          <a:endParaRPr lang="en-CA"/>
        </a:p>
      </dgm:t>
    </dgm:pt>
    <dgm:pt modelId="{B9403083-08CC-0D48-B667-77E44267F1BE}" type="sibTrans" cxnId="{E6F4AA43-07D7-AA43-9612-77E3FAD27FE3}">
      <dgm:prSet/>
      <dgm:spPr/>
      <dgm:t>
        <a:bodyPr/>
        <a:lstStyle/>
        <a:p>
          <a:endParaRPr lang="en-CA"/>
        </a:p>
      </dgm:t>
    </dgm:pt>
    <dgm:pt modelId="{F531024A-BA6B-B14C-8EDE-BBF5EDB45846}">
      <dgm:prSet phldrT="[Text]"/>
      <dgm:spPr>
        <a:solidFill>
          <a:srgbClr val="7100B0"/>
        </a:solidFill>
      </dgm:spPr>
      <dgm:t>
        <a:bodyPr/>
        <a:lstStyle/>
        <a:p>
          <a:r>
            <a:rPr lang="en-CA" dirty="0"/>
            <a:t>2. Server Provisioning</a:t>
          </a:r>
        </a:p>
      </dgm:t>
    </dgm:pt>
    <dgm:pt modelId="{C59C3CF9-8D30-EF42-915A-7F95F5E4A5BA}" type="parTrans" cxnId="{C7ED520E-05B4-6940-90C2-A9DFBAF9F848}">
      <dgm:prSet/>
      <dgm:spPr/>
      <dgm:t>
        <a:bodyPr/>
        <a:lstStyle/>
        <a:p>
          <a:endParaRPr lang="en-CA"/>
        </a:p>
      </dgm:t>
    </dgm:pt>
    <dgm:pt modelId="{C2962A74-0C67-1640-AA94-BCE007FB0320}" type="sibTrans" cxnId="{C7ED520E-05B4-6940-90C2-A9DFBAF9F848}">
      <dgm:prSet/>
      <dgm:spPr/>
      <dgm:t>
        <a:bodyPr/>
        <a:lstStyle/>
        <a:p>
          <a:endParaRPr lang="en-CA"/>
        </a:p>
      </dgm:t>
    </dgm:pt>
    <dgm:pt modelId="{0A0B83BB-5157-3E4A-B697-035B49F8F843}">
      <dgm:prSet phldrT="[Text]"/>
      <dgm:spPr>
        <a:solidFill>
          <a:srgbClr val="31857F"/>
        </a:solidFill>
        <a:ln>
          <a:solidFill>
            <a:srgbClr val="31856E"/>
          </a:solidFill>
        </a:ln>
      </dgm:spPr>
      <dgm:t>
        <a:bodyPr/>
        <a:lstStyle/>
        <a:p>
          <a:r>
            <a:rPr lang="en-CA" dirty="0"/>
            <a:t>5. Self-Adaptation</a:t>
          </a:r>
        </a:p>
      </dgm:t>
    </dgm:pt>
    <dgm:pt modelId="{17F0DBF1-DE71-E04B-B75E-943FB28CAEFB}" type="parTrans" cxnId="{A3E92958-D8A4-9541-9EF9-168D87BC9A48}">
      <dgm:prSet/>
      <dgm:spPr/>
      <dgm:t>
        <a:bodyPr/>
        <a:lstStyle/>
        <a:p>
          <a:endParaRPr lang="en-CA"/>
        </a:p>
      </dgm:t>
    </dgm:pt>
    <dgm:pt modelId="{A39A0D6A-228A-BF4A-B37B-F0AB6214A57E}" type="sibTrans" cxnId="{A3E92958-D8A4-9541-9EF9-168D87BC9A48}">
      <dgm:prSet/>
      <dgm:spPr/>
      <dgm:t>
        <a:bodyPr/>
        <a:lstStyle/>
        <a:p>
          <a:endParaRPr lang="en-CA"/>
        </a:p>
      </dgm:t>
    </dgm:pt>
    <dgm:pt modelId="{EE3E9856-7D33-934C-A914-409DB4E480B1}">
      <dgm:prSet phldrT="[Text]"/>
      <dgm:spPr>
        <a:solidFill>
          <a:srgbClr val="7100B0"/>
        </a:solidFill>
      </dgm:spPr>
      <dgm:t>
        <a:bodyPr/>
        <a:lstStyle/>
        <a:p>
          <a:r>
            <a:rPr lang="en-CA" dirty="0"/>
            <a:t>3. Application Deployment</a:t>
          </a:r>
        </a:p>
      </dgm:t>
    </dgm:pt>
    <dgm:pt modelId="{693CC010-8FBB-C34D-9AA2-E586EDE92410}" type="parTrans" cxnId="{43C012E8-6253-3744-A154-23CF4EB45C8F}">
      <dgm:prSet/>
      <dgm:spPr/>
      <dgm:t>
        <a:bodyPr/>
        <a:lstStyle/>
        <a:p>
          <a:endParaRPr lang="en-US"/>
        </a:p>
      </dgm:t>
    </dgm:pt>
    <dgm:pt modelId="{CCB6065E-F9B3-4744-98A0-17F38B78A844}" type="sibTrans" cxnId="{43C012E8-6253-3744-A154-23CF4EB45C8F}">
      <dgm:prSet/>
      <dgm:spPr/>
      <dgm:t>
        <a:bodyPr/>
        <a:lstStyle/>
        <a:p>
          <a:endParaRPr lang="en-US"/>
        </a:p>
      </dgm:t>
    </dgm:pt>
    <dgm:pt modelId="{BC4A5BA6-F034-7A4E-B033-BE5BEC9FF62F}">
      <dgm:prSet phldrT="[Text]"/>
      <dgm:spPr>
        <a:solidFill>
          <a:srgbClr val="A20000"/>
        </a:solidFill>
      </dgm:spPr>
      <dgm:t>
        <a:bodyPr/>
        <a:lstStyle/>
        <a:p>
          <a:r>
            <a:rPr lang="en-CA" dirty="0"/>
            <a:t>4. Monitoring</a:t>
          </a:r>
        </a:p>
      </dgm:t>
    </dgm:pt>
    <dgm:pt modelId="{93FA2FB0-356F-544A-A8A6-313B1282267F}" type="sibTrans" cxnId="{70954B4F-7115-6B45-B41B-9E307D6A21DF}">
      <dgm:prSet/>
      <dgm:spPr/>
      <dgm:t>
        <a:bodyPr/>
        <a:lstStyle/>
        <a:p>
          <a:endParaRPr lang="en-CA"/>
        </a:p>
      </dgm:t>
    </dgm:pt>
    <dgm:pt modelId="{CC4429A5-7FF8-224F-B675-DA5FED3774B0}" type="parTrans" cxnId="{70954B4F-7115-6B45-B41B-9E307D6A21DF}">
      <dgm:prSet/>
      <dgm:spPr/>
      <dgm:t>
        <a:bodyPr/>
        <a:lstStyle/>
        <a:p>
          <a:endParaRPr lang="en-CA"/>
        </a:p>
      </dgm:t>
    </dgm:pt>
    <dgm:pt modelId="{374B3083-B5BA-874B-AF24-7492F75EC51E}" type="pres">
      <dgm:prSet presAssocID="{8E9E04F7-F6BA-5B4B-9F90-7D634B9FEF08}" presName="cycle" presStyleCnt="0">
        <dgm:presLayoutVars>
          <dgm:dir/>
          <dgm:resizeHandles val="exact"/>
        </dgm:presLayoutVars>
      </dgm:prSet>
      <dgm:spPr/>
    </dgm:pt>
    <dgm:pt modelId="{F5FB07C1-4726-8D41-BC00-4C5F095A46E8}" type="pres">
      <dgm:prSet presAssocID="{435F411B-2777-A148-BFE8-7FCF72A01912}" presName="node" presStyleLbl="node1" presStyleIdx="0" presStyleCnt="5">
        <dgm:presLayoutVars>
          <dgm:bulletEnabled val="1"/>
        </dgm:presLayoutVars>
      </dgm:prSet>
      <dgm:spPr/>
    </dgm:pt>
    <dgm:pt modelId="{CCABDB72-B010-B044-9BAA-8EE2B91DE723}" type="pres">
      <dgm:prSet presAssocID="{B9403083-08CC-0D48-B667-77E44267F1BE}" presName="sibTrans" presStyleLbl="sibTrans2D1" presStyleIdx="0" presStyleCnt="5"/>
      <dgm:spPr/>
    </dgm:pt>
    <dgm:pt modelId="{DD1120B1-3A0D-1B40-8880-3BB039CA497E}" type="pres">
      <dgm:prSet presAssocID="{B9403083-08CC-0D48-B667-77E44267F1BE}" presName="connectorText" presStyleLbl="sibTrans2D1" presStyleIdx="0" presStyleCnt="5"/>
      <dgm:spPr/>
    </dgm:pt>
    <dgm:pt modelId="{F71DC1AD-8E4B-7543-A90C-92E866FBB2E1}" type="pres">
      <dgm:prSet presAssocID="{F531024A-BA6B-B14C-8EDE-BBF5EDB45846}" presName="node" presStyleLbl="node1" presStyleIdx="1" presStyleCnt="5">
        <dgm:presLayoutVars>
          <dgm:bulletEnabled val="1"/>
        </dgm:presLayoutVars>
      </dgm:prSet>
      <dgm:spPr/>
    </dgm:pt>
    <dgm:pt modelId="{D89F0B7F-41D1-0549-880E-E92D1E15918E}" type="pres">
      <dgm:prSet presAssocID="{C2962A74-0C67-1640-AA94-BCE007FB0320}" presName="sibTrans" presStyleLbl="sibTrans2D1" presStyleIdx="1" presStyleCnt="5"/>
      <dgm:spPr/>
    </dgm:pt>
    <dgm:pt modelId="{9DC64873-421D-444D-AA2A-0F1921A7AEAB}" type="pres">
      <dgm:prSet presAssocID="{C2962A74-0C67-1640-AA94-BCE007FB0320}" presName="connectorText" presStyleLbl="sibTrans2D1" presStyleIdx="1" presStyleCnt="5"/>
      <dgm:spPr/>
    </dgm:pt>
    <dgm:pt modelId="{CCF81A23-7B37-BB4A-BB32-BD2D0E5639C6}" type="pres">
      <dgm:prSet presAssocID="{EE3E9856-7D33-934C-A914-409DB4E480B1}" presName="node" presStyleLbl="node1" presStyleIdx="2" presStyleCnt="5">
        <dgm:presLayoutVars>
          <dgm:bulletEnabled val="1"/>
        </dgm:presLayoutVars>
      </dgm:prSet>
      <dgm:spPr/>
    </dgm:pt>
    <dgm:pt modelId="{C22F28AB-53BC-D540-8365-DC798AC7D01A}" type="pres">
      <dgm:prSet presAssocID="{CCB6065E-F9B3-4744-98A0-17F38B78A844}" presName="sibTrans" presStyleLbl="sibTrans2D1" presStyleIdx="2" presStyleCnt="5"/>
      <dgm:spPr/>
    </dgm:pt>
    <dgm:pt modelId="{D829B965-5B8A-B24E-8128-75DE2D10F0DB}" type="pres">
      <dgm:prSet presAssocID="{CCB6065E-F9B3-4744-98A0-17F38B78A844}" presName="connectorText" presStyleLbl="sibTrans2D1" presStyleIdx="2" presStyleCnt="5"/>
      <dgm:spPr/>
    </dgm:pt>
    <dgm:pt modelId="{8D4B18F9-91CF-DF4B-9D8B-4E48A72F9534}" type="pres">
      <dgm:prSet presAssocID="{BC4A5BA6-F034-7A4E-B033-BE5BEC9FF62F}" presName="node" presStyleLbl="node1" presStyleIdx="3" presStyleCnt="5">
        <dgm:presLayoutVars>
          <dgm:bulletEnabled val="1"/>
        </dgm:presLayoutVars>
      </dgm:prSet>
      <dgm:spPr/>
    </dgm:pt>
    <dgm:pt modelId="{F39B420E-1A7A-704F-B3B6-E58DAB8C2BAF}" type="pres">
      <dgm:prSet presAssocID="{93FA2FB0-356F-544A-A8A6-313B1282267F}" presName="sibTrans" presStyleLbl="sibTrans2D1" presStyleIdx="3" presStyleCnt="5"/>
      <dgm:spPr/>
    </dgm:pt>
    <dgm:pt modelId="{FFEC9E19-526E-464D-9E18-D0316EF3B816}" type="pres">
      <dgm:prSet presAssocID="{93FA2FB0-356F-544A-A8A6-313B1282267F}" presName="connectorText" presStyleLbl="sibTrans2D1" presStyleIdx="3" presStyleCnt="5"/>
      <dgm:spPr/>
    </dgm:pt>
    <dgm:pt modelId="{1224AA48-25BE-184C-8AE5-89B4FCFF3B20}" type="pres">
      <dgm:prSet presAssocID="{0A0B83BB-5157-3E4A-B697-035B49F8F843}" presName="node" presStyleLbl="node1" presStyleIdx="4" presStyleCnt="5">
        <dgm:presLayoutVars>
          <dgm:bulletEnabled val="1"/>
        </dgm:presLayoutVars>
      </dgm:prSet>
      <dgm:spPr/>
    </dgm:pt>
    <dgm:pt modelId="{F7D04BC8-445E-DF44-A88F-2B660AD2FD01}" type="pres">
      <dgm:prSet presAssocID="{A39A0D6A-228A-BF4A-B37B-F0AB6214A57E}" presName="sibTrans" presStyleLbl="sibTrans2D1" presStyleIdx="4" presStyleCnt="5"/>
      <dgm:spPr/>
    </dgm:pt>
    <dgm:pt modelId="{4855E35C-13A3-0842-8338-117500261601}" type="pres">
      <dgm:prSet presAssocID="{A39A0D6A-228A-BF4A-B37B-F0AB6214A57E}" presName="connectorText" presStyleLbl="sibTrans2D1" presStyleIdx="4" presStyleCnt="5"/>
      <dgm:spPr/>
    </dgm:pt>
  </dgm:ptLst>
  <dgm:cxnLst>
    <dgm:cxn modelId="{5742640B-69C2-5747-9071-434DB2CC6BDE}" type="presOf" srcId="{C2962A74-0C67-1640-AA94-BCE007FB0320}" destId="{9DC64873-421D-444D-AA2A-0F1921A7AEAB}" srcOrd="1" destOrd="0" presId="urn:microsoft.com/office/officeart/2005/8/layout/cycle2"/>
    <dgm:cxn modelId="{C7ED520E-05B4-6940-90C2-A9DFBAF9F848}" srcId="{8E9E04F7-F6BA-5B4B-9F90-7D634B9FEF08}" destId="{F531024A-BA6B-B14C-8EDE-BBF5EDB45846}" srcOrd="1" destOrd="0" parTransId="{C59C3CF9-8D30-EF42-915A-7F95F5E4A5BA}" sibTransId="{C2962A74-0C67-1640-AA94-BCE007FB0320}"/>
    <dgm:cxn modelId="{80740D25-BA5A-7C46-B14C-42E43180DF28}" type="presOf" srcId="{93FA2FB0-356F-544A-A8A6-313B1282267F}" destId="{F39B420E-1A7A-704F-B3B6-E58DAB8C2BAF}" srcOrd="0" destOrd="0" presId="urn:microsoft.com/office/officeart/2005/8/layout/cycle2"/>
    <dgm:cxn modelId="{0D41C636-50F4-FE43-BF4C-7D524422F1E2}" type="presOf" srcId="{0A0B83BB-5157-3E4A-B697-035B49F8F843}" destId="{1224AA48-25BE-184C-8AE5-89B4FCFF3B20}" srcOrd="0" destOrd="0" presId="urn:microsoft.com/office/officeart/2005/8/layout/cycle2"/>
    <dgm:cxn modelId="{E6F4AA43-07D7-AA43-9612-77E3FAD27FE3}" srcId="{8E9E04F7-F6BA-5B4B-9F90-7D634B9FEF08}" destId="{435F411B-2777-A148-BFE8-7FCF72A01912}" srcOrd="0" destOrd="0" parTransId="{812A9148-FD5B-454A-B7D9-C92706EBFCDD}" sibTransId="{B9403083-08CC-0D48-B667-77E44267F1BE}"/>
    <dgm:cxn modelId="{E5CEFF43-8325-5244-911A-CFF8BCB6144D}" type="presOf" srcId="{CCB6065E-F9B3-4744-98A0-17F38B78A844}" destId="{C22F28AB-53BC-D540-8365-DC798AC7D01A}" srcOrd="0" destOrd="0" presId="urn:microsoft.com/office/officeart/2005/8/layout/cycle2"/>
    <dgm:cxn modelId="{70954B4F-7115-6B45-B41B-9E307D6A21DF}" srcId="{8E9E04F7-F6BA-5B4B-9F90-7D634B9FEF08}" destId="{BC4A5BA6-F034-7A4E-B033-BE5BEC9FF62F}" srcOrd="3" destOrd="0" parTransId="{CC4429A5-7FF8-224F-B675-DA5FED3774B0}" sibTransId="{93FA2FB0-356F-544A-A8A6-313B1282267F}"/>
    <dgm:cxn modelId="{DA177853-2791-6C41-A339-70AADB5651D9}" type="presOf" srcId="{B9403083-08CC-0D48-B667-77E44267F1BE}" destId="{CCABDB72-B010-B044-9BAA-8EE2B91DE723}" srcOrd="0" destOrd="0" presId="urn:microsoft.com/office/officeart/2005/8/layout/cycle2"/>
    <dgm:cxn modelId="{D8181754-2F9A-6744-8D38-1D1C6F61260A}" type="presOf" srcId="{A39A0D6A-228A-BF4A-B37B-F0AB6214A57E}" destId="{F7D04BC8-445E-DF44-A88F-2B660AD2FD01}" srcOrd="0" destOrd="0" presId="urn:microsoft.com/office/officeart/2005/8/layout/cycle2"/>
    <dgm:cxn modelId="{A3E92958-D8A4-9541-9EF9-168D87BC9A48}" srcId="{8E9E04F7-F6BA-5B4B-9F90-7D634B9FEF08}" destId="{0A0B83BB-5157-3E4A-B697-035B49F8F843}" srcOrd="4" destOrd="0" parTransId="{17F0DBF1-DE71-E04B-B75E-943FB28CAEFB}" sibTransId="{A39A0D6A-228A-BF4A-B37B-F0AB6214A57E}"/>
    <dgm:cxn modelId="{DB183865-231B-2E49-AAA8-80F5842D223B}" type="presOf" srcId="{8E9E04F7-F6BA-5B4B-9F90-7D634B9FEF08}" destId="{374B3083-B5BA-874B-AF24-7492F75EC51E}" srcOrd="0" destOrd="0" presId="urn:microsoft.com/office/officeart/2005/8/layout/cycle2"/>
    <dgm:cxn modelId="{0381EE83-B027-1246-B507-FBD49F7A0D18}" type="presOf" srcId="{B9403083-08CC-0D48-B667-77E44267F1BE}" destId="{DD1120B1-3A0D-1B40-8880-3BB039CA497E}" srcOrd="1" destOrd="0" presId="urn:microsoft.com/office/officeart/2005/8/layout/cycle2"/>
    <dgm:cxn modelId="{462D3EA4-33CB-1342-B567-C6726EE2687A}" type="presOf" srcId="{EE3E9856-7D33-934C-A914-409DB4E480B1}" destId="{CCF81A23-7B37-BB4A-BB32-BD2D0E5639C6}" srcOrd="0" destOrd="0" presId="urn:microsoft.com/office/officeart/2005/8/layout/cycle2"/>
    <dgm:cxn modelId="{EE2C11AC-5F80-2545-A570-FF10426F846A}" type="presOf" srcId="{C2962A74-0C67-1640-AA94-BCE007FB0320}" destId="{D89F0B7F-41D1-0549-880E-E92D1E15918E}" srcOrd="0" destOrd="0" presId="urn:microsoft.com/office/officeart/2005/8/layout/cycle2"/>
    <dgm:cxn modelId="{8485BEBA-FAF9-984E-8F2B-A41ED7A9B05D}" type="presOf" srcId="{F531024A-BA6B-B14C-8EDE-BBF5EDB45846}" destId="{F71DC1AD-8E4B-7543-A90C-92E866FBB2E1}" srcOrd="0" destOrd="0" presId="urn:microsoft.com/office/officeart/2005/8/layout/cycle2"/>
    <dgm:cxn modelId="{B5C6E7C1-6D78-8247-8245-E00F433DDC77}" type="presOf" srcId="{A39A0D6A-228A-BF4A-B37B-F0AB6214A57E}" destId="{4855E35C-13A3-0842-8338-117500261601}" srcOrd="1" destOrd="0" presId="urn:microsoft.com/office/officeart/2005/8/layout/cycle2"/>
    <dgm:cxn modelId="{19B745C8-B6D3-9C49-9707-F3D17F2AAA57}" type="presOf" srcId="{CCB6065E-F9B3-4744-98A0-17F38B78A844}" destId="{D829B965-5B8A-B24E-8128-75DE2D10F0DB}" srcOrd="1" destOrd="0" presId="urn:microsoft.com/office/officeart/2005/8/layout/cycle2"/>
    <dgm:cxn modelId="{0652DAD2-BD60-084F-B4C1-68E7AEE554B7}" type="presOf" srcId="{BC4A5BA6-F034-7A4E-B033-BE5BEC9FF62F}" destId="{8D4B18F9-91CF-DF4B-9D8B-4E48A72F9534}" srcOrd="0" destOrd="0" presId="urn:microsoft.com/office/officeart/2005/8/layout/cycle2"/>
    <dgm:cxn modelId="{CE06CDD3-C5CF-794A-9D9F-DF017FA11C2C}" type="presOf" srcId="{93FA2FB0-356F-544A-A8A6-313B1282267F}" destId="{FFEC9E19-526E-464D-9E18-D0316EF3B816}" srcOrd="1" destOrd="0" presId="urn:microsoft.com/office/officeart/2005/8/layout/cycle2"/>
    <dgm:cxn modelId="{43C012E8-6253-3744-A154-23CF4EB45C8F}" srcId="{8E9E04F7-F6BA-5B4B-9F90-7D634B9FEF08}" destId="{EE3E9856-7D33-934C-A914-409DB4E480B1}" srcOrd="2" destOrd="0" parTransId="{693CC010-8FBB-C34D-9AA2-E586EDE92410}" sibTransId="{CCB6065E-F9B3-4744-98A0-17F38B78A844}"/>
    <dgm:cxn modelId="{0B1D1BF2-D1B7-5C46-9300-0489FEC9820C}" type="presOf" srcId="{435F411B-2777-A148-BFE8-7FCF72A01912}" destId="{F5FB07C1-4726-8D41-BC00-4C5F095A46E8}" srcOrd="0" destOrd="0" presId="urn:microsoft.com/office/officeart/2005/8/layout/cycle2"/>
    <dgm:cxn modelId="{914BA042-D2DF-BF42-BCC9-12593F7AA9C4}" type="presParOf" srcId="{374B3083-B5BA-874B-AF24-7492F75EC51E}" destId="{F5FB07C1-4726-8D41-BC00-4C5F095A46E8}" srcOrd="0" destOrd="0" presId="urn:microsoft.com/office/officeart/2005/8/layout/cycle2"/>
    <dgm:cxn modelId="{E5A7FE5C-D345-B94B-8A27-76099E7FD9F4}" type="presParOf" srcId="{374B3083-B5BA-874B-AF24-7492F75EC51E}" destId="{CCABDB72-B010-B044-9BAA-8EE2B91DE723}" srcOrd="1" destOrd="0" presId="urn:microsoft.com/office/officeart/2005/8/layout/cycle2"/>
    <dgm:cxn modelId="{425AF541-834D-2F43-B231-1A439D5935BB}" type="presParOf" srcId="{CCABDB72-B010-B044-9BAA-8EE2B91DE723}" destId="{DD1120B1-3A0D-1B40-8880-3BB039CA497E}" srcOrd="0" destOrd="0" presId="urn:microsoft.com/office/officeart/2005/8/layout/cycle2"/>
    <dgm:cxn modelId="{255DFEC8-7E5D-C742-860A-F8AE58AA3DDC}" type="presParOf" srcId="{374B3083-B5BA-874B-AF24-7492F75EC51E}" destId="{F71DC1AD-8E4B-7543-A90C-92E866FBB2E1}" srcOrd="2" destOrd="0" presId="urn:microsoft.com/office/officeart/2005/8/layout/cycle2"/>
    <dgm:cxn modelId="{AE0B15FE-EF6A-8D47-8BD2-AFE773001C6B}" type="presParOf" srcId="{374B3083-B5BA-874B-AF24-7492F75EC51E}" destId="{D89F0B7F-41D1-0549-880E-E92D1E15918E}" srcOrd="3" destOrd="0" presId="urn:microsoft.com/office/officeart/2005/8/layout/cycle2"/>
    <dgm:cxn modelId="{E10D623A-2683-7D43-8E79-9AC0AC7F49B3}" type="presParOf" srcId="{D89F0B7F-41D1-0549-880E-E92D1E15918E}" destId="{9DC64873-421D-444D-AA2A-0F1921A7AEAB}" srcOrd="0" destOrd="0" presId="urn:microsoft.com/office/officeart/2005/8/layout/cycle2"/>
    <dgm:cxn modelId="{79D58A48-7082-6742-8411-384E2B16F340}" type="presParOf" srcId="{374B3083-B5BA-874B-AF24-7492F75EC51E}" destId="{CCF81A23-7B37-BB4A-BB32-BD2D0E5639C6}" srcOrd="4" destOrd="0" presId="urn:microsoft.com/office/officeart/2005/8/layout/cycle2"/>
    <dgm:cxn modelId="{EB257A9C-1CCC-A146-83FC-F2B228BCB109}" type="presParOf" srcId="{374B3083-B5BA-874B-AF24-7492F75EC51E}" destId="{C22F28AB-53BC-D540-8365-DC798AC7D01A}" srcOrd="5" destOrd="0" presId="urn:microsoft.com/office/officeart/2005/8/layout/cycle2"/>
    <dgm:cxn modelId="{D7E98D0C-3A35-F24D-83ED-2076469EE50D}" type="presParOf" srcId="{C22F28AB-53BC-D540-8365-DC798AC7D01A}" destId="{D829B965-5B8A-B24E-8128-75DE2D10F0DB}" srcOrd="0" destOrd="0" presId="urn:microsoft.com/office/officeart/2005/8/layout/cycle2"/>
    <dgm:cxn modelId="{3DF14430-B9E8-904D-BC71-B60AD3A74A7A}" type="presParOf" srcId="{374B3083-B5BA-874B-AF24-7492F75EC51E}" destId="{8D4B18F9-91CF-DF4B-9D8B-4E48A72F9534}" srcOrd="6" destOrd="0" presId="urn:microsoft.com/office/officeart/2005/8/layout/cycle2"/>
    <dgm:cxn modelId="{5491D11A-856B-3B47-B51C-57CEACC229FE}" type="presParOf" srcId="{374B3083-B5BA-874B-AF24-7492F75EC51E}" destId="{F39B420E-1A7A-704F-B3B6-E58DAB8C2BAF}" srcOrd="7" destOrd="0" presId="urn:microsoft.com/office/officeart/2005/8/layout/cycle2"/>
    <dgm:cxn modelId="{CCA7113F-B7D4-6D4B-9BC2-626A927494D3}" type="presParOf" srcId="{F39B420E-1A7A-704F-B3B6-E58DAB8C2BAF}" destId="{FFEC9E19-526E-464D-9E18-D0316EF3B816}" srcOrd="0" destOrd="0" presId="urn:microsoft.com/office/officeart/2005/8/layout/cycle2"/>
    <dgm:cxn modelId="{830D8E8E-E957-B542-8671-488DD84A7FDB}" type="presParOf" srcId="{374B3083-B5BA-874B-AF24-7492F75EC51E}" destId="{1224AA48-25BE-184C-8AE5-89B4FCFF3B20}" srcOrd="8" destOrd="0" presId="urn:microsoft.com/office/officeart/2005/8/layout/cycle2"/>
    <dgm:cxn modelId="{5F3E72A2-4A52-3447-9765-00C24B6D0A8E}" type="presParOf" srcId="{374B3083-B5BA-874B-AF24-7492F75EC51E}" destId="{F7D04BC8-445E-DF44-A88F-2B660AD2FD01}" srcOrd="9" destOrd="0" presId="urn:microsoft.com/office/officeart/2005/8/layout/cycle2"/>
    <dgm:cxn modelId="{8A4FB425-A64B-3B44-9256-C4AB2F6A86A1}" type="presParOf" srcId="{F7D04BC8-445E-DF44-A88F-2B660AD2FD01}" destId="{4855E35C-13A3-0842-8338-117500261601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5FB07C1-4726-8D41-BC00-4C5F095A46E8}">
      <dsp:nvSpPr>
        <dsp:cNvPr id="0" name=""/>
        <dsp:cNvSpPr/>
      </dsp:nvSpPr>
      <dsp:spPr>
        <a:xfrm>
          <a:off x="2434828" y="401"/>
          <a:ext cx="1226343" cy="1226343"/>
        </a:xfrm>
        <a:prstGeom prst="ellipse">
          <a:avLst/>
        </a:prstGeom>
        <a:solidFill>
          <a:srgbClr val="7100B0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900" kern="1200" dirty="0"/>
            <a:t>1.Configuration Management</a:t>
          </a:r>
        </a:p>
      </dsp:txBody>
      <dsp:txXfrm>
        <a:off x="2614422" y="179995"/>
        <a:ext cx="867155" cy="867155"/>
      </dsp:txXfrm>
    </dsp:sp>
    <dsp:sp modelId="{CCABDB72-B010-B044-9BAA-8EE2B91DE723}">
      <dsp:nvSpPr>
        <dsp:cNvPr id="0" name=""/>
        <dsp:cNvSpPr/>
      </dsp:nvSpPr>
      <dsp:spPr>
        <a:xfrm rot="2160000">
          <a:off x="3622675" y="942976"/>
          <a:ext cx="327092" cy="41389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700" kern="1200"/>
        </a:p>
      </dsp:txBody>
      <dsp:txXfrm>
        <a:off x="3632045" y="996915"/>
        <a:ext cx="228964" cy="248335"/>
      </dsp:txXfrm>
    </dsp:sp>
    <dsp:sp modelId="{F71DC1AD-8E4B-7543-A90C-92E866FBB2E1}">
      <dsp:nvSpPr>
        <dsp:cNvPr id="0" name=""/>
        <dsp:cNvSpPr/>
      </dsp:nvSpPr>
      <dsp:spPr>
        <a:xfrm>
          <a:off x="3926250" y="1083982"/>
          <a:ext cx="1226343" cy="1226343"/>
        </a:xfrm>
        <a:prstGeom prst="ellipse">
          <a:avLst/>
        </a:prstGeom>
        <a:solidFill>
          <a:srgbClr val="7100B0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900" kern="1200" dirty="0"/>
            <a:t>2. Server Provisioning</a:t>
          </a:r>
        </a:p>
      </dsp:txBody>
      <dsp:txXfrm>
        <a:off x="4105844" y="1263576"/>
        <a:ext cx="867155" cy="867155"/>
      </dsp:txXfrm>
    </dsp:sp>
    <dsp:sp modelId="{D89F0B7F-41D1-0549-880E-E92D1E15918E}">
      <dsp:nvSpPr>
        <dsp:cNvPr id="0" name=""/>
        <dsp:cNvSpPr/>
      </dsp:nvSpPr>
      <dsp:spPr>
        <a:xfrm rot="6480000">
          <a:off x="4093900" y="2358041"/>
          <a:ext cx="327092" cy="41389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700" kern="1200"/>
        </a:p>
      </dsp:txBody>
      <dsp:txXfrm rot="10800000">
        <a:off x="4158126" y="2394156"/>
        <a:ext cx="228964" cy="248335"/>
      </dsp:txXfrm>
    </dsp:sp>
    <dsp:sp modelId="{CCF81A23-7B37-BB4A-BB32-BD2D0E5639C6}">
      <dsp:nvSpPr>
        <dsp:cNvPr id="0" name=""/>
        <dsp:cNvSpPr/>
      </dsp:nvSpPr>
      <dsp:spPr>
        <a:xfrm>
          <a:off x="3356577" y="2837255"/>
          <a:ext cx="1226343" cy="1226343"/>
        </a:xfrm>
        <a:prstGeom prst="ellipse">
          <a:avLst/>
        </a:prstGeom>
        <a:solidFill>
          <a:srgbClr val="7100B0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900" kern="1200" dirty="0"/>
            <a:t>3. Application Deployment</a:t>
          </a:r>
        </a:p>
      </dsp:txBody>
      <dsp:txXfrm>
        <a:off x="3536171" y="3016849"/>
        <a:ext cx="867155" cy="867155"/>
      </dsp:txXfrm>
    </dsp:sp>
    <dsp:sp modelId="{C22F28AB-53BC-D540-8365-DC798AC7D01A}">
      <dsp:nvSpPr>
        <dsp:cNvPr id="0" name=""/>
        <dsp:cNvSpPr/>
      </dsp:nvSpPr>
      <dsp:spPr>
        <a:xfrm rot="10800000">
          <a:off x="2893711" y="3243481"/>
          <a:ext cx="327092" cy="41389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700" kern="1200"/>
        </a:p>
      </dsp:txBody>
      <dsp:txXfrm rot="10800000">
        <a:off x="2991839" y="3326259"/>
        <a:ext cx="228964" cy="248335"/>
      </dsp:txXfrm>
    </dsp:sp>
    <dsp:sp modelId="{8D4B18F9-91CF-DF4B-9D8B-4E48A72F9534}">
      <dsp:nvSpPr>
        <dsp:cNvPr id="0" name=""/>
        <dsp:cNvSpPr/>
      </dsp:nvSpPr>
      <dsp:spPr>
        <a:xfrm>
          <a:off x="1513078" y="2837255"/>
          <a:ext cx="1226343" cy="1226343"/>
        </a:xfrm>
        <a:prstGeom prst="ellipse">
          <a:avLst/>
        </a:prstGeom>
        <a:solidFill>
          <a:srgbClr val="A20000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900" kern="1200" dirty="0"/>
            <a:t>4. Monitoring</a:t>
          </a:r>
        </a:p>
      </dsp:txBody>
      <dsp:txXfrm>
        <a:off x="1692672" y="3016849"/>
        <a:ext cx="867155" cy="867155"/>
      </dsp:txXfrm>
    </dsp:sp>
    <dsp:sp modelId="{F39B420E-1A7A-704F-B3B6-E58DAB8C2BAF}">
      <dsp:nvSpPr>
        <dsp:cNvPr id="0" name=""/>
        <dsp:cNvSpPr/>
      </dsp:nvSpPr>
      <dsp:spPr>
        <a:xfrm rot="15120000">
          <a:off x="1680728" y="2375649"/>
          <a:ext cx="327092" cy="41389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700" kern="1200"/>
        </a:p>
      </dsp:txBody>
      <dsp:txXfrm rot="10800000">
        <a:off x="1744954" y="2505090"/>
        <a:ext cx="228964" cy="248335"/>
      </dsp:txXfrm>
    </dsp:sp>
    <dsp:sp modelId="{1224AA48-25BE-184C-8AE5-89B4FCFF3B20}">
      <dsp:nvSpPr>
        <dsp:cNvPr id="0" name=""/>
        <dsp:cNvSpPr/>
      </dsp:nvSpPr>
      <dsp:spPr>
        <a:xfrm>
          <a:off x="943405" y="1083982"/>
          <a:ext cx="1226343" cy="1226343"/>
        </a:xfrm>
        <a:prstGeom prst="ellipse">
          <a:avLst/>
        </a:prstGeom>
        <a:solidFill>
          <a:srgbClr val="31857F"/>
        </a:solidFill>
        <a:ln>
          <a:solidFill>
            <a:srgbClr val="31856E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900" kern="1200" dirty="0"/>
            <a:t>5. Self-Adaptation</a:t>
          </a:r>
        </a:p>
      </dsp:txBody>
      <dsp:txXfrm>
        <a:off x="1122999" y="1263576"/>
        <a:ext cx="867155" cy="867155"/>
      </dsp:txXfrm>
    </dsp:sp>
    <dsp:sp modelId="{F7D04BC8-445E-DF44-A88F-2B660AD2FD01}">
      <dsp:nvSpPr>
        <dsp:cNvPr id="0" name=""/>
        <dsp:cNvSpPr/>
      </dsp:nvSpPr>
      <dsp:spPr>
        <a:xfrm rot="19440000">
          <a:off x="2131253" y="953859"/>
          <a:ext cx="327092" cy="41389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700" kern="1200"/>
        </a:p>
      </dsp:txBody>
      <dsp:txXfrm>
        <a:off x="2140623" y="1065476"/>
        <a:ext cx="228964" cy="24833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5FB07C1-4726-8D41-BC00-4C5F095A46E8}">
      <dsp:nvSpPr>
        <dsp:cNvPr id="0" name=""/>
        <dsp:cNvSpPr/>
      </dsp:nvSpPr>
      <dsp:spPr>
        <a:xfrm>
          <a:off x="2434828" y="401"/>
          <a:ext cx="1226343" cy="1226343"/>
        </a:xfrm>
        <a:prstGeom prst="ellipse">
          <a:avLst/>
        </a:prstGeom>
        <a:solidFill>
          <a:srgbClr val="7100B0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900" kern="1200" dirty="0"/>
            <a:t>1.Configuration Management</a:t>
          </a:r>
        </a:p>
      </dsp:txBody>
      <dsp:txXfrm>
        <a:off x="2614422" y="179995"/>
        <a:ext cx="867155" cy="867155"/>
      </dsp:txXfrm>
    </dsp:sp>
    <dsp:sp modelId="{CCABDB72-B010-B044-9BAA-8EE2B91DE723}">
      <dsp:nvSpPr>
        <dsp:cNvPr id="0" name=""/>
        <dsp:cNvSpPr/>
      </dsp:nvSpPr>
      <dsp:spPr>
        <a:xfrm rot="2160000">
          <a:off x="3622675" y="942976"/>
          <a:ext cx="327092" cy="41389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700" kern="1200"/>
        </a:p>
      </dsp:txBody>
      <dsp:txXfrm>
        <a:off x="3632045" y="996915"/>
        <a:ext cx="228964" cy="248335"/>
      </dsp:txXfrm>
    </dsp:sp>
    <dsp:sp modelId="{F71DC1AD-8E4B-7543-A90C-92E866FBB2E1}">
      <dsp:nvSpPr>
        <dsp:cNvPr id="0" name=""/>
        <dsp:cNvSpPr/>
      </dsp:nvSpPr>
      <dsp:spPr>
        <a:xfrm>
          <a:off x="3926250" y="1083982"/>
          <a:ext cx="1226343" cy="1226343"/>
        </a:xfrm>
        <a:prstGeom prst="ellipse">
          <a:avLst/>
        </a:prstGeom>
        <a:solidFill>
          <a:srgbClr val="7100B0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900" kern="1200" dirty="0"/>
            <a:t>2. Server Provisioning</a:t>
          </a:r>
        </a:p>
      </dsp:txBody>
      <dsp:txXfrm>
        <a:off x="4105844" y="1263576"/>
        <a:ext cx="867155" cy="867155"/>
      </dsp:txXfrm>
    </dsp:sp>
    <dsp:sp modelId="{D89F0B7F-41D1-0549-880E-E92D1E15918E}">
      <dsp:nvSpPr>
        <dsp:cNvPr id="0" name=""/>
        <dsp:cNvSpPr/>
      </dsp:nvSpPr>
      <dsp:spPr>
        <a:xfrm rot="6480000">
          <a:off x="4093900" y="2358041"/>
          <a:ext cx="327092" cy="41389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700" kern="1200"/>
        </a:p>
      </dsp:txBody>
      <dsp:txXfrm rot="10800000">
        <a:off x="4158126" y="2394156"/>
        <a:ext cx="228964" cy="248335"/>
      </dsp:txXfrm>
    </dsp:sp>
    <dsp:sp modelId="{CCF81A23-7B37-BB4A-BB32-BD2D0E5639C6}">
      <dsp:nvSpPr>
        <dsp:cNvPr id="0" name=""/>
        <dsp:cNvSpPr/>
      </dsp:nvSpPr>
      <dsp:spPr>
        <a:xfrm>
          <a:off x="3356577" y="2837255"/>
          <a:ext cx="1226343" cy="1226343"/>
        </a:xfrm>
        <a:prstGeom prst="ellipse">
          <a:avLst/>
        </a:prstGeom>
        <a:solidFill>
          <a:srgbClr val="7100B0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900" kern="1200" dirty="0"/>
            <a:t>3. Application Deployment</a:t>
          </a:r>
        </a:p>
      </dsp:txBody>
      <dsp:txXfrm>
        <a:off x="3536171" y="3016849"/>
        <a:ext cx="867155" cy="867155"/>
      </dsp:txXfrm>
    </dsp:sp>
    <dsp:sp modelId="{C22F28AB-53BC-D540-8365-DC798AC7D01A}">
      <dsp:nvSpPr>
        <dsp:cNvPr id="0" name=""/>
        <dsp:cNvSpPr/>
      </dsp:nvSpPr>
      <dsp:spPr>
        <a:xfrm rot="10800000">
          <a:off x="2893711" y="3243481"/>
          <a:ext cx="327092" cy="41389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700" kern="1200"/>
        </a:p>
      </dsp:txBody>
      <dsp:txXfrm rot="10800000">
        <a:off x="2991839" y="3326259"/>
        <a:ext cx="228964" cy="248335"/>
      </dsp:txXfrm>
    </dsp:sp>
    <dsp:sp modelId="{8D4B18F9-91CF-DF4B-9D8B-4E48A72F9534}">
      <dsp:nvSpPr>
        <dsp:cNvPr id="0" name=""/>
        <dsp:cNvSpPr/>
      </dsp:nvSpPr>
      <dsp:spPr>
        <a:xfrm>
          <a:off x="1513078" y="2837255"/>
          <a:ext cx="1226343" cy="1226343"/>
        </a:xfrm>
        <a:prstGeom prst="ellipse">
          <a:avLst/>
        </a:prstGeom>
        <a:solidFill>
          <a:srgbClr val="A20000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900" kern="1200" dirty="0"/>
            <a:t>4. Monitoring</a:t>
          </a:r>
        </a:p>
      </dsp:txBody>
      <dsp:txXfrm>
        <a:off x="1692672" y="3016849"/>
        <a:ext cx="867155" cy="867155"/>
      </dsp:txXfrm>
    </dsp:sp>
    <dsp:sp modelId="{F39B420E-1A7A-704F-B3B6-E58DAB8C2BAF}">
      <dsp:nvSpPr>
        <dsp:cNvPr id="0" name=""/>
        <dsp:cNvSpPr/>
      </dsp:nvSpPr>
      <dsp:spPr>
        <a:xfrm rot="15120000">
          <a:off x="1680728" y="2375649"/>
          <a:ext cx="327092" cy="41389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700" kern="1200"/>
        </a:p>
      </dsp:txBody>
      <dsp:txXfrm rot="10800000">
        <a:off x="1744954" y="2505090"/>
        <a:ext cx="228964" cy="248335"/>
      </dsp:txXfrm>
    </dsp:sp>
    <dsp:sp modelId="{1224AA48-25BE-184C-8AE5-89B4FCFF3B20}">
      <dsp:nvSpPr>
        <dsp:cNvPr id="0" name=""/>
        <dsp:cNvSpPr/>
      </dsp:nvSpPr>
      <dsp:spPr>
        <a:xfrm>
          <a:off x="943405" y="1083982"/>
          <a:ext cx="1226343" cy="1226343"/>
        </a:xfrm>
        <a:prstGeom prst="ellipse">
          <a:avLst/>
        </a:prstGeom>
        <a:solidFill>
          <a:srgbClr val="31857F"/>
        </a:solidFill>
        <a:ln>
          <a:solidFill>
            <a:srgbClr val="31856E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900" kern="1200" dirty="0"/>
            <a:t>5. Self-Adaptation</a:t>
          </a:r>
        </a:p>
      </dsp:txBody>
      <dsp:txXfrm>
        <a:off x="1122999" y="1263576"/>
        <a:ext cx="867155" cy="867155"/>
      </dsp:txXfrm>
    </dsp:sp>
    <dsp:sp modelId="{F7D04BC8-445E-DF44-A88F-2B660AD2FD01}">
      <dsp:nvSpPr>
        <dsp:cNvPr id="0" name=""/>
        <dsp:cNvSpPr/>
      </dsp:nvSpPr>
      <dsp:spPr>
        <a:xfrm rot="19440000">
          <a:off x="2131253" y="953859"/>
          <a:ext cx="327092" cy="41389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700" kern="1200"/>
        </a:p>
      </dsp:txBody>
      <dsp:txXfrm>
        <a:off x="2140623" y="1065476"/>
        <a:ext cx="228964" cy="24833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5FB07C1-4726-8D41-BC00-4C5F095A46E8}">
      <dsp:nvSpPr>
        <dsp:cNvPr id="0" name=""/>
        <dsp:cNvSpPr/>
      </dsp:nvSpPr>
      <dsp:spPr>
        <a:xfrm>
          <a:off x="2434828" y="401"/>
          <a:ext cx="1226343" cy="1226343"/>
        </a:xfrm>
        <a:prstGeom prst="ellipse">
          <a:avLst/>
        </a:prstGeom>
        <a:solidFill>
          <a:srgbClr val="7100B0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900" kern="1200" dirty="0"/>
            <a:t>1.Configuration Management</a:t>
          </a:r>
        </a:p>
      </dsp:txBody>
      <dsp:txXfrm>
        <a:off x="2614422" y="179995"/>
        <a:ext cx="867155" cy="867155"/>
      </dsp:txXfrm>
    </dsp:sp>
    <dsp:sp modelId="{CCABDB72-B010-B044-9BAA-8EE2B91DE723}">
      <dsp:nvSpPr>
        <dsp:cNvPr id="0" name=""/>
        <dsp:cNvSpPr/>
      </dsp:nvSpPr>
      <dsp:spPr>
        <a:xfrm rot="2160000">
          <a:off x="3622675" y="942976"/>
          <a:ext cx="327092" cy="41389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700" kern="1200"/>
        </a:p>
      </dsp:txBody>
      <dsp:txXfrm>
        <a:off x="3632045" y="996915"/>
        <a:ext cx="228964" cy="248335"/>
      </dsp:txXfrm>
    </dsp:sp>
    <dsp:sp modelId="{F71DC1AD-8E4B-7543-A90C-92E866FBB2E1}">
      <dsp:nvSpPr>
        <dsp:cNvPr id="0" name=""/>
        <dsp:cNvSpPr/>
      </dsp:nvSpPr>
      <dsp:spPr>
        <a:xfrm>
          <a:off x="3926250" y="1083982"/>
          <a:ext cx="1226343" cy="1226343"/>
        </a:xfrm>
        <a:prstGeom prst="ellipse">
          <a:avLst/>
        </a:prstGeom>
        <a:solidFill>
          <a:srgbClr val="7100B0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900" kern="1200" dirty="0"/>
            <a:t>2. Server Provisioning</a:t>
          </a:r>
        </a:p>
      </dsp:txBody>
      <dsp:txXfrm>
        <a:off x="4105844" y="1263576"/>
        <a:ext cx="867155" cy="867155"/>
      </dsp:txXfrm>
    </dsp:sp>
    <dsp:sp modelId="{D89F0B7F-41D1-0549-880E-E92D1E15918E}">
      <dsp:nvSpPr>
        <dsp:cNvPr id="0" name=""/>
        <dsp:cNvSpPr/>
      </dsp:nvSpPr>
      <dsp:spPr>
        <a:xfrm rot="6480000">
          <a:off x="4093900" y="2358041"/>
          <a:ext cx="327092" cy="41389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700" kern="1200"/>
        </a:p>
      </dsp:txBody>
      <dsp:txXfrm rot="10800000">
        <a:off x="4158126" y="2394156"/>
        <a:ext cx="228964" cy="248335"/>
      </dsp:txXfrm>
    </dsp:sp>
    <dsp:sp modelId="{CCF81A23-7B37-BB4A-BB32-BD2D0E5639C6}">
      <dsp:nvSpPr>
        <dsp:cNvPr id="0" name=""/>
        <dsp:cNvSpPr/>
      </dsp:nvSpPr>
      <dsp:spPr>
        <a:xfrm>
          <a:off x="3356577" y="2837255"/>
          <a:ext cx="1226343" cy="1226343"/>
        </a:xfrm>
        <a:prstGeom prst="ellipse">
          <a:avLst/>
        </a:prstGeom>
        <a:solidFill>
          <a:srgbClr val="7100B0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900" kern="1200" dirty="0"/>
            <a:t>3. Application Deployment</a:t>
          </a:r>
        </a:p>
      </dsp:txBody>
      <dsp:txXfrm>
        <a:off x="3536171" y="3016849"/>
        <a:ext cx="867155" cy="867155"/>
      </dsp:txXfrm>
    </dsp:sp>
    <dsp:sp modelId="{C22F28AB-53BC-D540-8365-DC798AC7D01A}">
      <dsp:nvSpPr>
        <dsp:cNvPr id="0" name=""/>
        <dsp:cNvSpPr/>
      </dsp:nvSpPr>
      <dsp:spPr>
        <a:xfrm rot="10800000">
          <a:off x="2893711" y="3243481"/>
          <a:ext cx="327092" cy="41389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700" kern="1200"/>
        </a:p>
      </dsp:txBody>
      <dsp:txXfrm rot="10800000">
        <a:off x="2991839" y="3326259"/>
        <a:ext cx="228964" cy="248335"/>
      </dsp:txXfrm>
    </dsp:sp>
    <dsp:sp modelId="{8D4B18F9-91CF-DF4B-9D8B-4E48A72F9534}">
      <dsp:nvSpPr>
        <dsp:cNvPr id="0" name=""/>
        <dsp:cNvSpPr/>
      </dsp:nvSpPr>
      <dsp:spPr>
        <a:xfrm>
          <a:off x="1513078" y="2837255"/>
          <a:ext cx="1226343" cy="1226343"/>
        </a:xfrm>
        <a:prstGeom prst="ellipse">
          <a:avLst/>
        </a:prstGeom>
        <a:solidFill>
          <a:srgbClr val="A20000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900" kern="1200" dirty="0"/>
            <a:t>4. Monitoring</a:t>
          </a:r>
        </a:p>
      </dsp:txBody>
      <dsp:txXfrm>
        <a:off x="1692672" y="3016849"/>
        <a:ext cx="867155" cy="867155"/>
      </dsp:txXfrm>
    </dsp:sp>
    <dsp:sp modelId="{F39B420E-1A7A-704F-B3B6-E58DAB8C2BAF}">
      <dsp:nvSpPr>
        <dsp:cNvPr id="0" name=""/>
        <dsp:cNvSpPr/>
      </dsp:nvSpPr>
      <dsp:spPr>
        <a:xfrm rot="15120000">
          <a:off x="1680728" y="2375649"/>
          <a:ext cx="327092" cy="41389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700" kern="1200"/>
        </a:p>
      </dsp:txBody>
      <dsp:txXfrm rot="10800000">
        <a:off x="1744954" y="2505090"/>
        <a:ext cx="228964" cy="248335"/>
      </dsp:txXfrm>
    </dsp:sp>
    <dsp:sp modelId="{1224AA48-25BE-184C-8AE5-89B4FCFF3B20}">
      <dsp:nvSpPr>
        <dsp:cNvPr id="0" name=""/>
        <dsp:cNvSpPr/>
      </dsp:nvSpPr>
      <dsp:spPr>
        <a:xfrm>
          <a:off x="943405" y="1083982"/>
          <a:ext cx="1226343" cy="1226343"/>
        </a:xfrm>
        <a:prstGeom prst="ellipse">
          <a:avLst/>
        </a:prstGeom>
        <a:solidFill>
          <a:srgbClr val="31857F"/>
        </a:solidFill>
        <a:ln>
          <a:solidFill>
            <a:srgbClr val="31856E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900" kern="1200" dirty="0"/>
            <a:t>5. Self-Adaptation</a:t>
          </a:r>
        </a:p>
      </dsp:txBody>
      <dsp:txXfrm>
        <a:off x="1122999" y="1263576"/>
        <a:ext cx="867155" cy="867155"/>
      </dsp:txXfrm>
    </dsp:sp>
    <dsp:sp modelId="{F7D04BC8-445E-DF44-A88F-2B660AD2FD01}">
      <dsp:nvSpPr>
        <dsp:cNvPr id="0" name=""/>
        <dsp:cNvSpPr/>
      </dsp:nvSpPr>
      <dsp:spPr>
        <a:xfrm rot="19440000">
          <a:off x="2131253" y="953859"/>
          <a:ext cx="327092" cy="41389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700" kern="1200"/>
        </a:p>
      </dsp:txBody>
      <dsp:txXfrm>
        <a:off x="2140623" y="1065476"/>
        <a:ext cx="228964" cy="24833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7EFBDC-1B5D-7F47-99C9-A265DC0B05FC}" type="datetimeFigureOut">
              <a:rPr lang="en-IT" smtClean="0"/>
              <a:t>26/10/24</a:t>
            </a:fld>
            <a:endParaRPr lang="en-I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97013" y="1200150"/>
            <a:ext cx="4321175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838" y="4621213"/>
            <a:ext cx="5851525" cy="37798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A6B953-0534-7949-A8CA-7A14071619CA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2782358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asis-open/tosca-community-contributions/wiki/Known-TOSCA-Implementations" TargetMode="External"/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getcloudify.org</a:t>
            </a:r>
            <a:r>
              <a:rPr lang="en-US" dirty="0"/>
              <a:t>/</a:t>
            </a:r>
          </a:p>
          <a:p>
            <a:endParaRPr lang="en-US" dirty="0"/>
          </a:p>
          <a:p>
            <a:r>
              <a:rPr lang="en-US" dirty="0" err="1"/>
              <a:t>Cloudify</a:t>
            </a:r>
            <a:r>
              <a:rPr lang="en-US" dirty="0"/>
              <a:t> is a Cloud Application Orchestrator. It automates any process you need to perform with regard to your applications over any cloud. </a:t>
            </a:r>
            <a:r>
              <a:rPr lang="en-US" dirty="0" err="1"/>
              <a:t>Cloudify</a:t>
            </a:r>
            <a:r>
              <a:rPr lang="en-US" dirty="0"/>
              <a:t> provides:</a:t>
            </a:r>
          </a:p>
          <a:p>
            <a:r>
              <a:rPr lang="en-US" dirty="0"/>
              <a:t>Infrastructure Setup</a:t>
            </a:r>
          </a:p>
          <a:p>
            <a:r>
              <a:rPr lang="en-US" dirty="0"/>
              <a:t>Application Installation</a:t>
            </a:r>
          </a:p>
          <a:p>
            <a:r>
              <a:rPr lang="en-US" dirty="0"/>
              <a:t>Application Upgrades</a:t>
            </a:r>
          </a:p>
          <a:p>
            <a:r>
              <a:rPr lang="en-US" dirty="0"/>
              <a:t>Infrastructure Upgrades</a:t>
            </a:r>
          </a:p>
          <a:p>
            <a:r>
              <a:rPr lang="en-US" dirty="0"/>
              <a:t>Continuous Deployments</a:t>
            </a:r>
          </a:p>
          <a:p>
            <a:r>
              <a:rPr lang="en-US" dirty="0"/>
              <a:t>Auto-healing</a:t>
            </a:r>
          </a:p>
          <a:p>
            <a:r>
              <a:rPr lang="en-US" dirty="0"/>
              <a:t>Auto-scaling</a:t>
            </a:r>
          </a:p>
          <a:p>
            <a:r>
              <a:rPr lang="en-US" dirty="0" err="1"/>
              <a:t>Cloudify</a:t>
            </a:r>
            <a:r>
              <a:rPr lang="en-US" dirty="0"/>
              <a:t> can work on any environment: </a:t>
            </a:r>
            <a:r>
              <a:rPr lang="en-US" dirty="0" err="1"/>
              <a:t>IaaS</a:t>
            </a:r>
            <a:r>
              <a:rPr lang="en-US" dirty="0"/>
              <a:t>, virtualized or even non-virtualized.</a:t>
            </a:r>
          </a:p>
          <a:p>
            <a:r>
              <a:rPr lang="en-US" dirty="0" err="1"/>
              <a:t>Cloudify</a:t>
            </a:r>
            <a:r>
              <a:rPr lang="en-US" dirty="0"/>
              <a:t> executes automation processes using any tool you choose. From shell to Chef, Puppet, etc.</a:t>
            </a:r>
          </a:p>
          <a:p>
            <a:r>
              <a:rPr lang="en-US" dirty="0" err="1"/>
              <a:t>Cloudify</a:t>
            </a:r>
            <a:r>
              <a:rPr lang="en-US" dirty="0"/>
              <a:t> monitors your application with any monitoring tool you choose; installing it for you if you like and interfacing with your monitoring tools to get events and metrics into </a:t>
            </a:r>
            <a:r>
              <a:rPr lang="en-US" dirty="0" err="1"/>
              <a:t>Cloudify’s</a:t>
            </a:r>
            <a:r>
              <a:rPr lang="en-US" dirty="0"/>
              <a:t> Policy Engine.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43087A-BC9F-44BD-AE0F-C38C37E8BE0D}" type="slidenum">
              <a:rPr lang="en-GB" smtClean="0"/>
              <a:pPr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818967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Isomorphic, i.e., the structure and constructs are identical up to this point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8C6D6A0-4ACD-4D23-A9BC-0920A4858E25}" type="slidenum">
              <a:rPr lang="en-US" smtClean="0"/>
              <a:pPr>
                <a:defRPr/>
              </a:pPr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6326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3EB36A-90A8-6840-9CFE-F61ED52CCA09}" type="slidenum">
              <a:rPr lang="it-IT" smtClean="0"/>
              <a:t>82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47265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getcloudify.org</a:t>
            </a:r>
            <a:r>
              <a:rPr lang="en-US" dirty="0"/>
              <a:t>/guide/3.0/guide-</a:t>
            </a:r>
            <a:r>
              <a:rPr lang="en-US" dirty="0" err="1"/>
              <a:t>blueprint.html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43087A-BC9F-44BD-AE0F-C38C37E8BE0D}" type="slidenum">
              <a:rPr lang="en-GB" smtClean="0"/>
              <a:pPr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93389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en.wikipedia.org</a:t>
            </a:r>
            <a:r>
              <a:rPr lang="en-US" dirty="0"/>
              <a:t>/wiki/</a:t>
            </a:r>
            <a:r>
              <a:rPr lang="en-US" dirty="0" err="1"/>
              <a:t>Workflow_engine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43087A-BC9F-44BD-AE0F-C38C37E8BE0D}" type="slidenum">
              <a:rPr lang="en-GB" smtClean="0"/>
              <a:pPr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28661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" name="Shape 1617"/>
          <p:cNvSpPr txBox="1">
            <a:spLocks noGrp="1"/>
          </p:cNvSpPr>
          <p:nvPr>
            <p:ph type="sldNum" idx="12"/>
          </p:nvPr>
        </p:nvSpPr>
        <p:spPr>
          <a:xfrm>
            <a:off x="3963753" y="8817916"/>
            <a:ext cx="3032335" cy="464185"/>
          </a:xfrm>
          <a:prstGeom prst="rect">
            <a:avLst/>
          </a:prstGeom>
          <a:noFill/>
          <a:ln>
            <a:noFill/>
          </a:ln>
        </p:spPr>
        <p:txBody>
          <a:bodyPr lIns="93016" tIns="46495" rIns="93016" bIns="46495" anchor="b" anchorCtr="0">
            <a:noAutofit/>
          </a:bodyPr>
          <a:lstStyle/>
          <a:p>
            <a:pPr>
              <a:buSzPct val="25000"/>
            </a:pPr>
            <a:fld id="{00000000-1234-1234-1234-123412341234}" type="slidenum">
              <a:rPr lang="d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>
                <a:buSzPct val="25000"/>
              </a:pPr>
              <a:t>42</a:t>
            </a:fld>
            <a:endParaRPr lang="d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8" name="Shape 1618"/>
          <p:cNvSpPr txBox="1"/>
          <p:nvPr/>
        </p:nvSpPr>
        <p:spPr>
          <a:xfrm>
            <a:off x="3963753" y="8817916"/>
            <a:ext cx="3027439" cy="459312"/>
          </a:xfrm>
          <a:prstGeom prst="rect">
            <a:avLst/>
          </a:prstGeom>
          <a:noFill/>
          <a:ln>
            <a:noFill/>
          </a:ln>
        </p:spPr>
        <p:txBody>
          <a:bodyPr lIns="91566" tIns="47614" rIns="91566" bIns="47614" anchor="b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de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algn="r">
                <a:buSzPct val="25000"/>
              </a:pPr>
              <a:t>42</a:t>
            </a:fld>
            <a:endParaRPr lang="de"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9" name="Shape 1619"/>
          <p:cNvSpPr txBox="1"/>
          <p:nvPr/>
        </p:nvSpPr>
        <p:spPr>
          <a:xfrm>
            <a:off x="3963754" y="8817917"/>
            <a:ext cx="3028968" cy="460834"/>
          </a:xfrm>
          <a:prstGeom prst="rect">
            <a:avLst/>
          </a:prstGeom>
          <a:noFill/>
          <a:ln>
            <a:noFill/>
          </a:ln>
        </p:spPr>
        <p:txBody>
          <a:bodyPr lIns="91566" tIns="47614" rIns="91566" bIns="47614" anchor="b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de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algn="r">
                <a:buSzPct val="25000"/>
              </a:pPr>
              <a:t>42</a:t>
            </a:fld>
            <a:endParaRPr lang="de"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0" name="Shape 1620"/>
          <p:cNvSpPr>
            <a:spLocks noGrp="1" noRot="1" noChangeAspect="1"/>
          </p:cNvSpPr>
          <p:nvPr>
            <p:ph type="sldImg" idx="2"/>
          </p:nvPr>
        </p:nvSpPr>
        <p:spPr>
          <a:xfrm>
            <a:off x="1177925" y="696913"/>
            <a:ext cx="4641850" cy="34813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621" name="Shape 1621"/>
          <p:cNvSpPr txBox="1">
            <a:spLocks noGrp="1"/>
          </p:cNvSpPr>
          <p:nvPr>
            <p:ph type="body" idx="1"/>
          </p:nvPr>
        </p:nvSpPr>
        <p:spPr>
          <a:xfrm>
            <a:off x="699771" y="4361412"/>
            <a:ext cx="5593262" cy="4267822"/>
          </a:xfrm>
          <a:prstGeom prst="rect">
            <a:avLst/>
          </a:prstGeom>
          <a:noFill/>
          <a:ln>
            <a:noFill/>
          </a:ln>
        </p:spPr>
        <p:txBody>
          <a:bodyPr lIns="93016" tIns="46495" rIns="93016" bIns="46495" anchor="t" anchorCtr="0">
            <a:noAutofit/>
          </a:bodyPr>
          <a:lstStyle/>
          <a:p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347618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" name="Shape 1617"/>
          <p:cNvSpPr txBox="1">
            <a:spLocks noGrp="1"/>
          </p:cNvSpPr>
          <p:nvPr>
            <p:ph type="sldNum" idx="12"/>
          </p:nvPr>
        </p:nvSpPr>
        <p:spPr>
          <a:xfrm>
            <a:off x="3963753" y="8817916"/>
            <a:ext cx="3032335" cy="464185"/>
          </a:xfrm>
          <a:prstGeom prst="rect">
            <a:avLst/>
          </a:prstGeom>
          <a:noFill/>
          <a:ln>
            <a:noFill/>
          </a:ln>
        </p:spPr>
        <p:txBody>
          <a:bodyPr lIns="93016" tIns="46495" rIns="93016" bIns="46495" anchor="b" anchorCtr="0">
            <a:noAutofit/>
          </a:bodyPr>
          <a:lstStyle/>
          <a:p>
            <a:pPr>
              <a:buSzPct val="25000"/>
            </a:pPr>
            <a:fld id="{00000000-1234-1234-1234-123412341234}" type="slidenum">
              <a:rPr lang="d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>
                <a:buSzPct val="25000"/>
              </a:pPr>
              <a:t>43</a:t>
            </a:fld>
            <a:endParaRPr lang="d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8" name="Shape 1618"/>
          <p:cNvSpPr txBox="1"/>
          <p:nvPr/>
        </p:nvSpPr>
        <p:spPr>
          <a:xfrm>
            <a:off x="3963753" y="8817916"/>
            <a:ext cx="3027439" cy="459312"/>
          </a:xfrm>
          <a:prstGeom prst="rect">
            <a:avLst/>
          </a:prstGeom>
          <a:noFill/>
          <a:ln>
            <a:noFill/>
          </a:ln>
        </p:spPr>
        <p:txBody>
          <a:bodyPr lIns="91566" tIns="47614" rIns="91566" bIns="47614" anchor="b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de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algn="r">
                <a:buSzPct val="25000"/>
              </a:pPr>
              <a:t>43</a:t>
            </a:fld>
            <a:endParaRPr lang="de"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9" name="Shape 1619"/>
          <p:cNvSpPr txBox="1"/>
          <p:nvPr/>
        </p:nvSpPr>
        <p:spPr>
          <a:xfrm>
            <a:off x="3963754" y="8817917"/>
            <a:ext cx="3028968" cy="460834"/>
          </a:xfrm>
          <a:prstGeom prst="rect">
            <a:avLst/>
          </a:prstGeom>
          <a:noFill/>
          <a:ln>
            <a:noFill/>
          </a:ln>
        </p:spPr>
        <p:txBody>
          <a:bodyPr lIns="91566" tIns="47614" rIns="91566" bIns="47614" anchor="b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de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algn="r">
                <a:buSzPct val="25000"/>
              </a:pPr>
              <a:t>43</a:t>
            </a:fld>
            <a:endParaRPr lang="de"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0" name="Shape 1620"/>
          <p:cNvSpPr>
            <a:spLocks noGrp="1" noRot="1" noChangeAspect="1"/>
          </p:cNvSpPr>
          <p:nvPr>
            <p:ph type="sldImg" idx="2"/>
          </p:nvPr>
        </p:nvSpPr>
        <p:spPr>
          <a:xfrm>
            <a:off x="1177925" y="696913"/>
            <a:ext cx="4641850" cy="34813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621" name="Shape 1621"/>
          <p:cNvSpPr txBox="1">
            <a:spLocks noGrp="1"/>
          </p:cNvSpPr>
          <p:nvPr>
            <p:ph type="body" idx="1"/>
          </p:nvPr>
        </p:nvSpPr>
        <p:spPr>
          <a:xfrm>
            <a:off x="699771" y="4361412"/>
            <a:ext cx="5593262" cy="4267822"/>
          </a:xfrm>
          <a:prstGeom prst="rect">
            <a:avLst/>
          </a:prstGeom>
          <a:noFill/>
          <a:ln>
            <a:noFill/>
          </a:ln>
        </p:spPr>
        <p:txBody>
          <a:bodyPr lIns="93016" tIns="46495" rIns="93016" bIns="46495" anchor="t" anchorCtr="0">
            <a:noAutofit/>
          </a:bodyPr>
          <a:lstStyle/>
          <a:p>
            <a:r>
              <a:rPr lang="en-US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https://</a:t>
            </a:r>
            <a:r>
              <a:rPr lang="en-US" dirty="0" err="1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www.google.it</a:t>
            </a:r>
            <a:r>
              <a:rPr lang="en-US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/</a:t>
            </a:r>
            <a:r>
              <a:rPr lang="en-US" dirty="0" err="1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url?sa</a:t>
            </a:r>
            <a:r>
              <a:rPr lang="en-US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=</a:t>
            </a:r>
            <a:r>
              <a:rPr lang="en-US" dirty="0" err="1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t&amp;rct</a:t>
            </a:r>
            <a:r>
              <a:rPr lang="en-US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=</a:t>
            </a:r>
            <a:r>
              <a:rPr lang="en-US" dirty="0" err="1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j&amp;q</a:t>
            </a:r>
            <a:r>
              <a:rPr lang="en-US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=&amp;</a:t>
            </a:r>
            <a:r>
              <a:rPr lang="en-US" dirty="0" err="1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esrc</a:t>
            </a:r>
            <a:r>
              <a:rPr lang="en-US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=</a:t>
            </a:r>
            <a:r>
              <a:rPr lang="en-US" dirty="0" err="1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s&amp;source</a:t>
            </a:r>
            <a:r>
              <a:rPr lang="en-US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=</a:t>
            </a:r>
            <a:r>
              <a:rPr lang="en-US" dirty="0" err="1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web&amp;cd</a:t>
            </a:r>
            <a:r>
              <a:rPr lang="en-US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=4&amp;ved=0ahUKEwiNn97NrejTAhWBqxoKHUPHB4MQFgg1MAM&amp;url=https%3A%2F%2Fwww.oasis-open.org%2Fcommittees%2Fdownload.php%2F56607%2F2015-09-28%2520TOSCA%2520Policy%2520modeling%2520for%2520Senlin%2520(with%2520Container%2520examples%2520using%2520Kubernetes).</a:t>
            </a:r>
            <a:r>
              <a:rPr lang="en-US" dirty="0" err="1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pptx&amp;usg</a:t>
            </a:r>
            <a:r>
              <a:rPr lang="en-US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=AFQjCNEy8JFMoMQorOuWRLxlb5f3Oe77ZQ&amp;sig2=2UX0tpYxFE-RJLJD99smlw&amp;cad=</a:t>
            </a:r>
            <a:r>
              <a:rPr lang="en-US" dirty="0" err="1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rja</a:t>
            </a:r>
            <a:endParaRPr lang="en-US" dirty="0">
              <a:solidFill>
                <a:schemeClr val="dk1"/>
              </a:solidFill>
              <a:latin typeface="+mn-lt"/>
              <a:ea typeface="Calibri"/>
              <a:cs typeface="Calibri"/>
              <a:sym typeface="Calibri"/>
            </a:endParaRPr>
          </a:p>
          <a:p>
            <a:endParaRPr lang="en-US" dirty="0">
              <a:solidFill>
                <a:schemeClr val="dk1"/>
              </a:solidFill>
              <a:latin typeface="+mn-lt"/>
              <a:ea typeface="Calibri"/>
              <a:cs typeface="Calibri"/>
              <a:sym typeface="Calibri"/>
            </a:endParaRPr>
          </a:p>
          <a:p>
            <a:endParaRPr lang="en-US" dirty="0">
              <a:solidFill>
                <a:schemeClr val="dk1"/>
              </a:solidFill>
              <a:latin typeface="+mn-lt"/>
              <a:ea typeface="Calibri"/>
              <a:cs typeface="Calibri"/>
              <a:sym typeface="Calibri"/>
            </a:endParaRPr>
          </a:p>
          <a:p>
            <a:r>
              <a:rPr lang="it-IT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Senlin</a:t>
            </a:r>
            <a:r>
              <a:rPr lang="it-IT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it-IT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</a:t>
            </a:r>
            <a:r>
              <a:rPr lang="it-IT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 </a:t>
            </a:r>
            <a:r>
              <a:rPr lang="it-IT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clustering</a:t>
            </a:r>
            <a:r>
              <a:rPr lang="it-IT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service (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creates</a:t>
            </a:r>
            <a:r>
              <a:rPr lang="it-IT" dirty="0"/>
              <a:t> and </a:t>
            </a:r>
            <a:r>
              <a:rPr lang="it-IT" dirty="0" err="1"/>
              <a:t>operates</a:t>
            </a:r>
            <a:r>
              <a:rPr lang="it-IT" dirty="0"/>
              <a:t> clusters of </a:t>
            </a:r>
            <a:r>
              <a:rPr lang="it-IT" dirty="0" err="1"/>
              <a:t>homogeneous</a:t>
            </a:r>
            <a:r>
              <a:rPr lang="it-IT" dirty="0"/>
              <a:t> </a:t>
            </a:r>
            <a:r>
              <a:rPr lang="it-IT" dirty="0" err="1"/>
              <a:t>objects</a:t>
            </a:r>
            <a:r>
              <a:rPr lang="it-IT" dirty="0"/>
              <a:t> </a:t>
            </a:r>
            <a:r>
              <a:rPr lang="it-IT" dirty="0" err="1"/>
              <a:t>exposed</a:t>
            </a:r>
            <a:r>
              <a:rPr lang="it-IT" dirty="0"/>
              <a:t> by </a:t>
            </a:r>
            <a:r>
              <a:rPr lang="it-IT" dirty="0" err="1"/>
              <a:t>other</a:t>
            </a:r>
            <a:r>
              <a:rPr lang="it-IT" dirty="0"/>
              <a:t> </a:t>
            </a:r>
            <a:r>
              <a:rPr lang="it-IT" dirty="0" err="1"/>
              <a:t>OpenStack</a:t>
            </a:r>
            <a:r>
              <a:rPr lang="it-IT" dirty="0"/>
              <a:t> </a:t>
            </a:r>
            <a:r>
              <a:rPr lang="it-IT" dirty="0" err="1"/>
              <a:t>services</a:t>
            </a:r>
            <a:r>
              <a:rPr lang="it-IT" dirty="0"/>
              <a:t>.</a:t>
            </a:r>
            <a:r>
              <a:rPr lang="it-IT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 for open-</a:t>
            </a:r>
            <a:r>
              <a:rPr lang="it-IT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stack</a:t>
            </a:r>
            <a:r>
              <a:rPr lang="it-IT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it-IT" baseline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clouds</a:t>
            </a:r>
            <a:endParaRPr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347618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43087A-BC9F-44BD-AE0F-C38C37E8BE0D}" type="slidenum">
              <a:rPr lang="en-GB" smtClean="0"/>
              <a:pPr/>
              <a:t>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41484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3EB36A-90A8-6840-9CFE-F61ED52CCA09}" type="slidenum">
              <a:rPr lang="it-IT" smtClean="0"/>
              <a:t>70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920281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hlinkClick r:id="rId3"/>
              </a:rPr>
              <a:t>https://github.com/oasis-open/tosca-community-contributions/wiki/Known-TOSCA-Implementations</a:t>
            </a:r>
            <a:r>
              <a:rPr lang="en-US" sz="1200" dirty="0"/>
              <a:t>  </a:t>
            </a:r>
          </a:p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3EB36A-90A8-6840-9CFE-F61ED52CCA09}" type="slidenum">
              <a:rPr lang="it-IT" smtClean="0"/>
              <a:t>71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86404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Isomorphic, i.e., the structure and constructs are identical up to this point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8C6D6A0-4ACD-4D23-A9BC-0920A4858E25}" type="slidenum">
              <a:rPr lang="en-US" smtClean="0"/>
              <a:pPr>
                <a:defRPr/>
              </a:pPr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3061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6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Openingsdi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250127"/>
      </p:ext>
    </p:extLst>
  </p:cSld>
  <p:clrMapOvr>
    <a:masterClrMapping/>
  </p:clrMapOvr>
  <p:hf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sz="half" idx="1"/>
          </p:nvPr>
        </p:nvSpPr>
        <p:spPr>
          <a:xfrm>
            <a:off x="648000" y="1324800"/>
            <a:ext cx="3780000" cy="42144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6" name="Content Placeholder 3"/>
          <p:cNvSpPr>
            <a:spLocks noGrp="1"/>
          </p:cNvSpPr>
          <p:nvPr>
            <p:ph sz="half" idx="2"/>
          </p:nvPr>
        </p:nvSpPr>
        <p:spPr>
          <a:xfrm>
            <a:off x="4716000" y="1324800"/>
            <a:ext cx="3780000" cy="42144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- </a:t>
            </a:r>
            <a:fld id="{505E1EDF-8FC7-024D-8297-C6B179318C1A}" type="slidenum">
              <a:rPr lang="en-US" smtClean="0"/>
              <a:pPr>
                <a:defRPr/>
              </a:pPr>
              <a:t>‹#›</a:t>
            </a:fld>
            <a:r>
              <a:rPr lang="it-IT"/>
              <a:t> -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428123"/>
      </p:ext>
    </p:extLst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907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1981200"/>
            <a:ext cx="7772400" cy="1143000"/>
          </a:xfrm>
        </p:spPr>
        <p:txBody>
          <a:bodyPr/>
          <a:lstStyle>
            <a:lvl1pPr algn="ctr">
              <a:defRPr/>
            </a:lvl1pPr>
          </a:lstStyle>
          <a:p>
            <a:pPr lvl="0"/>
            <a:r>
              <a:rPr lang="en-GB" noProof="0"/>
              <a:t>Click to edit Master title style</a:t>
            </a:r>
            <a:endParaRPr lang="en-US" noProof="0"/>
          </a:p>
        </p:txBody>
      </p:sp>
      <p:sp>
        <p:nvSpPr>
          <p:cNvPr id="251908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429000"/>
            <a:ext cx="6400800" cy="914400"/>
          </a:xfrm>
        </p:spPr>
        <p:txBody>
          <a:bodyPr/>
          <a:lstStyle>
            <a:lvl1pPr marL="0" indent="0" algn="ctr">
              <a:buFont typeface="Wingdings" charset="0"/>
              <a:buNone/>
              <a:defRPr sz="1800">
                <a:solidFill>
                  <a:srgbClr val="003366"/>
                </a:solidFill>
                <a:effectLst>
                  <a:outerShdw blurRad="38100" dist="38100" dir="2700000" algn="tl">
                    <a:srgbClr val="DDDDDD"/>
                  </a:outerShdw>
                </a:effectLst>
              </a:defRPr>
            </a:lvl1pPr>
          </a:lstStyle>
          <a:p>
            <a:pPr lvl="0"/>
            <a:r>
              <a:rPr lang="en-GB" noProof="0"/>
              <a:t>Click to edit Master subtitle style</a:t>
            </a:r>
            <a:endParaRPr lang="en-US" noProof="0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715963" y="6248400"/>
            <a:ext cx="7739062" cy="457200"/>
          </a:xfrm>
        </p:spPr>
        <p:txBody>
          <a:bodyPr/>
          <a:lstStyle>
            <a:lvl1pPr algn="ctr">
              <a:defRPr/>
            </a:lvl1pPr>
          </a:lstStyle>
          <a:p>
            <a:pPr>
              <a:defRPr/>
            </a:pPr>
            <a:r>
              <a:rPr lang="en-US"/>
              <a:t>Design&amp;SwArch</a:t>
            </a:r>
          </a:p>
        </p:txBody>
      </p:sp>
    </p:spTree>
    <p:extLst>
      <p:ext uri="{BB962C8B-B14F-4D97-AF65-F5344CB8AC3E}">
        <p14:creationId xmlns:p14="http://schemas.microsoft.com/office/powerpoint/2010/main" val="470080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20"/>
          </p:nvPr>
        </p:nvSpPr>
        <p:spPr>
          <a:xfrm>
            <a:off x="7010400" y="6491818"/>
            <a:ext cx="2133600" cy="366183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fld id="{38F90437-3A3D-4475-A3EB-32DBC1A7FC4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2838529"/>
      </p:ext>
    </p:extLst>
  </p:cSld>
  <p:clrMapOvr>
    <a:masterClrMapping/>
  </p:clrMapOvr>
  <p:transition spd="med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/ 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Afbeelding 6"/>
          <p:cNvSpPr>
            <a:spLocks noGrp="1"/>
          </p:cNvSpPr>
          <p:nvPr>
            <p:ph type="pic" idx="21"/>
          </p:nvPr>
        </p:nvSpPr>
        <p:spPr>
          <a:xfrm>
            <a:off x="-149" y="-427315"/>
            <a:ext cx="9144162" cy="814396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r>
              <a:rPr lang="en-GB"/>
              <a:t>Click icon to add picture</a:t>
            </a:r>
            <a:endParaRPr/>
          </a:p>
        </p:txBody>
      </p:sp>
      <p:sp>
        <p:nvSpPr>
          <p:cNvPr id="17" name="Titel 1"/>
          <p:cNvSpPr txBox="1">
            <a:spLocks noGrp="1"/>
          </p:cNvSpPr>
          <p:nvPr>
            <p:ph type="body" sz="quarter" idx="22"/>
          </p:nvPr>
        </p:nvSpPr>
        <p:spPr>
          <a:xfrm>
            <a:off x="306791" y="4393676"/>
            <a:ext cx="4625949" cy="2042474"/>
          </a:xfrm>
          <a:prstGeom prst="rect">
            <a:avLst/>
          </a:prstGeom>
        </p:spPr>
        <p:txBody>
          <a:bodyPr anchor="ctr"/>
          <a:lstStyle/>
          <a:p>
            <a:pPr marL="0" lvl="0" indent="0">
              <a:lnSpc>
                <a:spcPct val="100000"/>
              </a:lnSpc>
              <a:buSzTx/>
              <a:buFontTx/>
              <a:buNone/>
              <a:defRPr sz="3800">
                <a:solidFill>
                  <a:srgbClr val="FFFFFF"/>
                </a:solidFill>
                <a:latin typeface="GravurCondensed-Regular"/>
                <a:ea typeface="GravurCondensed-Regular"/>
                <a:cs typeface="GravurCondensed-Regular"/>
                <a:sym typeface="GravurCondensed-Regular"/>
              </a:defRPr>
            </a:pPr>
            <a:r>
              <a:rPr lang="en-GB"/>
              <a:t>Click to edit Master text styles</a:t>
            </a:r>
          </a:p>
          <a:p>
            <a:pPr marL="0" lvl="1" indent="0">
              <a:lnSpc>
                <a:spcPct val="100000"/>
              </a:lnSpc>
              <a:buSzTx/>
              <a:buFontTx/>
              <a:buNone/>
              <a:defRPr sz="3800">
                <a:solidFill>
                  <a:srgbClr val="FFFFFF"/>
                </a:solidFill>
                <a:latin typeface="GravurCondensed-Regular"/>
                <a:ea typeface="GravurCondensed-Regular"/>
                <a:cs typeface="GravurCondensed-Regular"/>
                <a:sym typeface="GravurCondensed-Regular"/>
              </a:defRPr>
            </a:pPr>
            <a:r>
              <a:rPr lang="en-GB"/>
              <a:t>Second level</a:t>
            </a:r>
          </a:p>
          <a:p>
            <a:pPr marL="0" lvl="2" indent="0">
              <a:lnSpc>
                <a:spcPct val="100000"/>
              </a:lnSpc>
              <a:buSzTx/>
              <a:buFontTx/>
              <a:buNone/>
              <a:defRPr sz="3800">
                <a:solidFill>
                  <a:srgbClr val="FFFFFF"/>
                </a:solidFill>
                <a:latin typeface="GravurCondensed-Regular"/>
                <a:ea typeface="GravurCondensed-Regular"/>
                <a:cs typeface="GravurCondensed-Regular"/>
                <a:sym typeface="GravurCondensed-Regular"/>
              </a:defRPr>
            </a:pPr>
            <a:r>
              <a:rPr lang="en-GB"/>
              <a:t>Third level</a:t>
            </a:r>
          </a:p>
        </p:txBody>
      </p:sp>
      <p:sp>
        <p:nvSpPr>
          <p:cNvPr id="19" name="Dia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90973114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Welkom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077177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di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"/>
          <p:cNvSpPr>
            <a:spLocks noGrp="1"/>
          </p:cNvSpPr>
          <p:nvPr>
            <p:ph type="ctrTitle"/>
          </p:nvPr>
        </p:nvSpPr>
        <p:spPr>
          <a:xfrm>
            <a:off x="504000" y="427200"/>
            <a:ext cx="7954851" cy="1636243"/>
          </a:xfr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37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nl-NL" dirty="0"/>
          </a:p>
        </p:txBody>
      </p:sp>
      <p:sp>
        <p:nvSpPr>
          <p:cNvPr id="14" name="Ondertitel 2"/>
          <p:cNvSpPr>
            <a:spLocks noGrp="1"/>
          </p:cNvSpPr>
          <p:nvPr>
            <p:ph type="subTitle" idx="1"/>
          </p:nvPr>
        </p:nvSpPr>
        <p:spPr>
          <a:xfrm>
            <a:off x="504000" y="2112001"/>
            <a:ext cx="7970689" cy="1225148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3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nl-NL" dirty="0"/>
          </a:p>
        </p:txBody>
      </p:sp>
      <p:sp>
        <p:nvSpPr>
          <p:cNvPr id="16" name="Tijdelijke aanduiding voor tekst 15"/>
          <p:cNvSpPr>
            <a:spLocks noGrp="1"/>
          </p:cNvSpPr>
          <p:nvPr>
            <p:ph type="body" sz="quarter" idx="10" hasCustomPrompt="1"/>
          </p:nvPr>
        </p:nvSpPr>
        <p:spPr>
          <a:xfrm>
            <a:off x="503238" y="3692868"/>
            <a:ext cx="4633200" cy="548216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30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Datum</a:t>
            </a:r>
          </a:p>
        </p:txBody>
      </p:sp>
      <p:sp>
        <p:nvSpPr>
          <p:cNvPr id="18" name="Tijdelijke aanduiding voor tekst 17"/>
          <p:cNvSpPr>
            <a:spLocks noGrp="1"/>
          </p:cNvSpPr>
          <p:nvPr>
            <p:ph type="body" sz="quarter" idx="11" hasCustomPrompt="1"/>
          </p:nvPr>
        </p:nvSpPr>
        <p:spPr>
          <a:xfrm>
            <a:off x="503238" y="4138768"/>
            <a:ext cx="4633200" cy="58420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3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Naam spreker</a:t>
            </a:r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10981" y="3910224"/>
            <a:ext cx="4258936" cy="2112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82720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nl-NL"/>
              <a:t>[</a:t>
            </a:r>
            <a:fld id="{53240C58-373C-43C1-ADD1-3E23A3B96371}" type="slidenum">
              <a:rPr lang="nl-NL" smtClean="0"/>
              <a:pPr/>
              <a:t>‹#›</a:t>
            </a:fld>
            <a:r>
              <a:rPr lang="nl-NL"/>
              <a:t>]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18508204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sz="half" idx="1"/>
          </p:nvPr>
        </p:nvSpPr>
        <p:spPr>
          <a:xfrm>
            <a:off x="648000" y="1324800"/>
            <a:ext cx="3780000" cy="42144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6" name="Content Placeholder 3"/>
          <p:cNvSpPr>
            <a:spLocks noGrp="1"/>
          </p:cNvSpPr>
          <p:nvPr>
            <p:ph sz="half" idx="2"/>
          </p:nvPr>
        </p:nvSpPr>
        <p:spPr>
          <a:xfrm>
            <a:off x="4716000" y="1324800"/>
            <a:ext cx="3780000" cy="42144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nl-NL"/>
              <a:t>[</a:t>
            </a:r>
            <a:fld id="{53240C58-373C-43C1-ADD1-3E23A3B96371}" type="slidenum">
              <a:rPr lang="nl-NL" smtClean="0"/>
              <a:pPr/>
              <a:t>‹#›</a:t>
            </a:fld>
            <a:r>
              <a:rPr lang="nl-NL"/>
              <a:t>]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17845730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Hoofdstuk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/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3696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476519" y="524639"/>
            <a:ext cx="6168981" cy="2387600"/>
          </a:xfrm>
        </p:spPr>
        <p:txBody>
          <a:bodyPr anchor="t" anchorCtr="0">
            <a:normAutofit/>
          </a:bodyPr>
          <a:lstStyle>
            <a:lvl1pPr algn="l">
              <a:defRPr sz="4000"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0" y="6788823"/>
            <a:ext cx="90152" cy="200112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pic>
        <p:nvPicPr>
          <p:cNvPr id="10" name="Afbeelding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16654" y="5031348"/>
            <a:ext cx="3946247" cy="1957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31328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nl-NL"/>
              <a:t>[</a:t>
            </a:r>
            <a:fld id="{53240C58-373C-43C1-ADD1-3E23A3B96371}" type="slidenum">
              <a:rPr lang="nl-NL" smtClean="0"/>
              <a:pPr/>
              <a:t>‹#›</a:t>
            </a:fld>
            <a:r>
              <a:rPr lang="nl-NL"/>
              <a:t>]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5827269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Openingsdi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3550"/>
      </p:ext>
    </p:extLst>
  </p:cSld>
  <p:clrMapOvr>
    <a:masterClrMapping/>
  </p:clrMapOvr>
  <p:hf hd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nl-NL"/>
              <a:t>[</a:t>
            </a:r>
            <a:fld id="{53240C58-373C-43C1-ADD1-3E23A3B96371}" type="slidenum">
              <a:rPr lang="nl-NL" smtClean="0"/>
              <a:pPr/>
              <a:t>‹#›</a:t>
            </a:fld>
            <a:r>
              <a:rPr lang="nl-NL"/>
              <a:t>]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11109001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fsluitin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5427337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Welkom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555982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di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"/>
          <p:cNvSpPr>
            <a:spLocks noGrp="1"/>
          </p:cNvSpPr>
          <p:nvPr>
            <p:ph type="ctrTitle"/>
          </p:nvPr>
        </p:nvSpPr>
        <p:spPr>
          <a:xfrm>
            <a:off x="504000" y="427200"/>
            <a:ext cx="7954851" cy="1636243"/>
          </a:xfr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37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nl-NL" dirty="0"/>
          </a:p>
        </p:txBody>
      </p:sp>
      <p:sp>
        <p:nvSpPr>
          <p:cNvPr id="14" name="Ondertitel 2"/>
          <p:cNvSpPr>
            <a:spLocks noGrp="1"/>
          </p:cNvSpPr>
          <p:nvPr>
            <p:ph type="subTitle" idx="1"/>
          </p:nvPr>
        </p:nvSpPr>
        <p:spPr>
          <a:xfrm>
            <a:off x="504000" y="2112001"/>
            <a:ext cx="7970689" cy="1225148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3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nl-NL" dirty="0"/>
          </a:p>
        </p:txBody>
      </p:sp>
      <p:sp>
        <p:nvSpPr>
          <p:cNvPr id="16" name="Tijdelijke aanduiding voor tekst 15"/>
          <p:cNvSpPr>
            <a:spLocks noGrp="1"/>
          </p:cNvSpPr>
          <p:nvPr>
            <p:ph type="body" sz="quarter" idx="10" hasCustomPrompt="1"/>
          </p:nvPr>
        </p:nvSpPr>
        <p:spPr>
          <a:xfrm>
            <a:off x="503238" y="3692868"/>
            <a:ext cx="7954962" cy="548216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30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Datum</a:t>
            </a:r>
          </a:p>
        </p:txBody>
      </p:sp>
      <p:sp>
        <p:nvSpPr>
          <p:cNvPr id="18" name="Tijdelijke aanduiding voor tekst 17"/>
          <p:cNvSpPr>
            <a:spLocks noGrp="1"/>
          </p:cNvSpPr>
          <p:nvPr>
            <p:ph type="body" sz="quarter" idx="11" hasCustomPrompt="1"/>
          </p:nvPr>
        </p:nvSpPr>
        <p:spPr>
          <a:xfrm>
            <a:off x="503238" y="4138768"/>
            <a:ext cx="7954962" cy="58420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3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Naam spreker</a:t>
            </a:r>
          </a:p>
        </p:txBody>
      </p:sp>
    </p:spTree>
    <p:extLst>
      <p:ext uri="{BB962C8B-B14F-4D97-AF65-F5344CB8AC3E}">
        <p14:creationId xmlns:p14="http://schemas.microsoft.com/office/powerpoint/2010/main" val="357364715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778690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8000" y="1324800"/>
            <a:ext cx="3780000" cy="42144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16000" y="1324800"/>
            <a:ext cx="3780000" cy="42144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219110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Hoofdstuk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370749"/>
          </a:xfrm>
          <a:prstGeom prst="rect">
            <a:avLst/>
          </a:prstGeom>
        </p:spPr>
      </p:pic>
      <p:pic>
        <p:nvPicPr>
          <p:cNvPr id="9" name="Afbeelding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97754" y="5031348"/>
            <a:ext cx="3946247" cy="195758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6519" y="524639"/>
            <a:ext cx="6168981" cy="2387600"/>
          </a:xfrm>
        </p:spPr>
        <p:txBody>
          <a:bodyPr anchor="t" anchorCtr="0">
            <a:normAutofit/>
          </a:bodyPr>
          <a:lstStyle>
            <a:lvl1pPr algn="l">
              <a:defRPr sz="4000"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6788823"/>
            <a:ext cx="90152" cy="200112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226330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416802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696155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fsluitin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176512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Openingsdi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523885"/>
      </p:ext>
    </p:extLst>
  </p:cSld>
  <p:clrMapOvr>
    <a:masterClrMapping/>
  </p:clrMapOvr>
  <p:hf hd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Afsluitin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873887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Welkom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4327071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di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"/>
          <p:cNvSpPr>
            <a:spLocks noGrp="1"/>
          </p:cNvSpPr>
          <p:nvPr>
            <p:ph type="ctrTitle"/>
          </p:nvPr>
        </p:nvSpPr>
        <p:spPr>
          <a:xfrm>
            <a:off x="504000" y="427200"/>
            <a:ext cx="7954851" cy="1636243"/>
          </a:xfr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37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nl-NL" dirty="0"/>
          </a:p>
        </p:txBody>
      </p:sp>
      <p:sp>
        <p:nvSpPr>
          <p:cNvPr id="14" name="Ondertitel 2"/>
          <p:cNvSpPr>
            <a:spLocks noGrp="1"/>
          </p:cNvSpPr>
          <p:nvPr>
            <p:ph type="subTitle" idx="1"/>
          </p:nvPr>
        </p:nvSpPr>
        <p:spPr>
          <a:xfrm>
            <a:off x="504000" y="2112001"/>
            <a:ext cx="7970689" cy="1225148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3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nl-NL" dirty="0"/>
          </a:p>
        </p:txBody>
      </p:sp>
      <p:sp>
        <p:nvSpPr>
          <p:cNvPr id="16" name="Tijdelijke aanduiding voor tekst 15"/>
          <p:cNvSpPr>
            <a:spLocks noGrp="1"/>
          </p:cNvSpPr>
          <p:nvPr>
            <p:ph type="body" sz="quarter" idx="10" hasCustomPrompt="1"/>
          </p:nvPr>
        </p:nvSpPr>
        <p:spPr>
          <a:xfrm>
            <a:off x="503238" y="3692868"/>
            <a:ext cx="7954962" cy="548216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30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Datum</a:t>
            </a:r>
          </a:p>
        </p:txBody>
      </p:sp>
      <p:sp>
        <p:nvSpPr>
          <p:cNvPr id="18" name="Tijdelijke aanduiding voor tekst 17"/>
          <p:cNvSpPr>
            <a:spLocks noGrp="1"/>
          </p:cNvSpPr>
          <p:nvPr>
            <p:ph type="body" sz="quarter" idx="11" hasCustomPrompt="1"/>
          </p:nvPr>
        </p:nvSpPr>
        <p:spPr>
          <a:xfrm>
            <a:off x="503238" y="4138768"/>
            <a:ext cx="7954962" cy="58420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3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Naam spreker</a:t>
            </a:r>
          </a:p>
        </p:txBody>
      </p:sp>
    </p:spTree>
    <p:extLst>
      <p:ext uri="{BB962C8B-B14F-4D97-AF65-F5344CB8AC3E}">
        <p14:creationId xmlns:p14="http://schemas.microsoft.com/office/powerpoint/2010/main" val="363484667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406148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sz="half" idx="1"/>
          </p:nvPr>
        </p:nvSpPr>
        <p:spPr>
          <a:xfrm>
            <a:off x="648000" y="1324800"/>
            <a:ext cx="3780000" cy="42144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6" name="Content Placeholder 3"/>
          <p:cNvSpPr>
            <a:spLocks noGrp="1"/>
          </p:cNvSpPr>
          <p:nvPr>
            <p:ph sz="half" idx="2"/>
          </p:nvPr>
        </p:nvSpPr>
        <p:spPr>
          <a:xfrm>
            <a:off x="4716000" y="1324800"/>
            <a:ext cx="3780000" cy="42144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328812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Hoofdstuk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/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3696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476519" y="524639"/>
            <a:ext cx="6168981" cy="2387600"/>
          </a:xfrm>
        </p:spPr>
        <p:txBody>
          <a:bodyPr anchor="t" anchorCtr="0">
            <a:normAutofit/>
          </a:bodyPr>
          <a:lstStyle>
            <a:lvl1pPr algn="l">
              <a:defRPr sz="4000"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0" y="6788823"/>
            <a:ext cx="90152" cy="200112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pic>
        <p:nvPicPr>
          <p:cNvPr id="10" name="Afbeelding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16654" y="5031348"/>
            <a:ext cx="3946247" cy="1957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58845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175353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2186506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fsluitin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913958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Welkom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4833"/>
          <a:stretch/>
        </p:blipFill>
        <p:spPr>
          <a:xfrm>
            <a:off x="0" y="961622"/>
            <a:ext cx="9144000" cy="4111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2581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Hoofdstuk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/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3696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476519" y="524639"/>
            <a:ext cx="6168981" cy="2387600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algn="l">
              <a:defRPr sz="4000"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0" y="6788823"/>
            <a:ext cx="90152" cy="20011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pic>
        <p:nvPicPr>
          <p:cNvPr id="10" name="Afbeelding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16654" y="5031348"/>
            <a:ext cx="3946247" cy="1957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726237"/>
      </p:ext>
    </p:extLst>
  </p:cSld>
  <p:clrMapOvr>
    <a:masterClrMapping/>
  </p:clrMapOvr>
  <p:hf hd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dia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"/>
          <p:cNvSpPr>
            <a:spLocks noGrp="1"/>
          </p:cNvSpPr>
          <p:nvPr>
            <p:ph type="ctrTitle"/>
          </p:nvPr>
        </p:nvSpPr>
        <p:spPr>
          <a:xfrm>
            <a:off x="504000" y="427200"/>
            <a:ext cx="7954851" cy="1636243"/>
          </a:xfr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37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nl-NL" dirty="0"/>
          </a:p>
        </p:txBody>
      </p:sp>
      <p:sp>
        <p:nvSpPr>
          <p:cNvPr id="14" name="Ondertitel 2"/>
          <p:cNvSpPr>
            <a:spLocks noGrp="1"/>
          </p:cNvSpPr>
          <p:nvPr>
            <p:ph type="subTitle" idx="1"/>
          </p:nvPr>
        </p:nvSpPr>
        <p:spPr>
          <a:xfrm>
            <a:off x="504000" y="2112001"/>
            <a:ext cx="7970689" cy="1225148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3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nl-NL" dirty="0"/>
          </a:p>
        </p:txBody>
      </p:sp>
      <p:sp>
        <p:nvSpPr>
          <p:cNvPr id="16" name="Tijdelijke aanduiding voor tekst 15"/>
          <p:cNvSpPr>
            <a:spLocks noGrp="1"/>
          </p:cNvSpPr>
          <p:nvPr>
            <p:ph type="body" sz="quarter" idx="10" hasCustomPrompt="1"/>
          </p:nvPr>
        </p:nvSpPr>
        <p:spPr>
          <a:xfrm>
            <a:off x="503238" y="3692868"/>
            <a:ext cx="7954962" cy="548216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30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Datum</a:t>
            </a:r>
          </a:p>
        </p:txBody>
      </p:sp>
      <p:sp>
        <p:nvSpPr>
          <p:cNvPr id="18" name="Tijdelijke aanduiding voor tekst 17"/>
          <p:cNvSpPr>
            <a:spLocks noGrp="1"/>
          </p:cNvSpPr>
          <p:nvPr>
            <p:ph type="body" sz="quarter" idx="11" hasCustomPrompt="1"/>
          </p:nvPr>
        </p:nvSpPr>
        <p:spPr>
          <a:xfrm>
            <a:off x="503238" y="4138768"/>
            <a:ext cx="7954962" cy="58420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3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Naam spreker</a:t>
            </a:r>
          </a:p>
        </p:txBody>
      </p:sp>
    </p:spTree>
    <p:extLst>
      <p:ext uri="{BB962C8B-B14F-4D97-AF65-F5344CB8AC3E}">
        <p14:creationId xmlns:p14="http://schemas.microsoft.com/office/powerpoint/2010/main" val="6424006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33158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sz="half" idx="1"/>
          </p:nvPr>
        </p:nvSpPr>
        <p:spPr>
          <a:xfrm>
            <a:off x="648000" y="1324800"/>
            <a:ext cx="3780000" cy="42144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6" name="Content Placeholder 3"/>
          <p:cNvSpPr>
            <a:spLocks noGrp="1"/>
          </p:cNvSpPr>
          <p:nvPr>
            <p:ph sz="half" idx="2"/>
          </p:nvPr>
        </p:nvSpPr>
        <p:spPr>
          <a:xfrm>
            <a:off x="4716000" y="1324800"/>
            <a:ext cx="3780000" cy="42144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376164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Hoofdstuk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/>
          <p:cNvSpPr/>
          <p:nvPr/>
        </p:nvSpPr>
        <p:spPr>
          <a:xfrm>
            <a:off x="0" y="1"/>
            <a:ext cx="9144000" cy="53404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800"/>
          </a:p>
        </p:txBody>
      </p:sp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476519" y="524639"/>
            <a:ext cx="6168981" cy="2387600"/>
          </a:xfrm>
        </p:spPr>
        <p:txBody>
          <a:bodyPr anchor="t" anchorCtr="0">
            <a:normAutofit/>
          </a:bodyPr>
          <a:lstStyle>
            <a:lvl1pPr algn="l">
              <a:defRPr sz="4000"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0" y="6788823"/>
            <a:ext cx="90152" cy="200112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pic>
        <p:nvPicPr>
          <p:cNvPr id="11" name="Afbeelding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16654" y="5031348"/>
            <a:ext cx="3946247" cy="1957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41337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798320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045653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Welkom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4833"/>
          <a:stretch/>
        </p:blipFill>
        <p:spPr>
          <a:xfrm>
            <a:off x="0" y="961622"/>
            <a:ext cx="9144000" cy="4111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64702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dia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"/>
          <p:cNvSpPr>
            <a:spLocks noGrp="1"/>
          </p:cNvSpPr>
          <p:nvPr>
            <p:ph type="ctrTitle"/>
          </p:nvPr>
        </p:nvSpPr>
        <p:spPr>
          <a:xfrm>
            <a:off x="504000" y="427200"/>
            <a:ext cx="7954851" cy="1636243"/>
          </a:xfr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37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nl-NL" dirty="0"/>
          </a:p>
        </p:txBody>
      </p:sp>
      <p:sp>
        <p:nvSpPr>
          <p:cNvPr id="14" name="Ondertitel 2"/>
          <p:cNvSpPr>
            <a:spLocks noGrp="1"/>
          </p:cNvSpPr>
          <p:nvPr>
            <p:ph type="subTitle" idx="1"/>
          </p:nvPr>
        </p:nvSpPr>
        <p:spPr>
          <a:xfrm>
            <a:off x="504000" y="2112001"/>
            <a:ext cx="7970689" cy="1225148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3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nl-NL" dirty="0"/>
          </a:p>
        </p:txBody>
      </p:sp>
      <p:sp>
        <p:nvSpPr>
          <p:cNvPr id="16" name="Tijdelijke aanduiding voor tekst 15"/>
          <p:cNvSpPr>
            <a:spLocks noGrp="1"/>
          </p:cNvSpPr>
          <p:nvPr>
            <p:ph type="body" sz="quarter" idx="10" hasCustomPrompt="1"/>
          </p:nvPr>
        </p:nvSpPr>
        <p:spPr>
          <a:xfrm>
            <a:off x="503238" y="3692868"/>
            <a:ext cx="7954962" cy="548216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30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Datum</a:t>
            </a:r>
          </a:p>
        </p:txBody>
      </p:sp>
      <p:sp>
        <p:nvSpPr>
          <p:cNvPr id="18" name="Tijdelijke aanduiding voor tekst 17"/>
          <p:cNvSpPr>
            <a:spLocks noGrp="1"/>
          </p:cNvSpPr>
          <p:nvPr>
            <p:ph type="body" sz="quarter" idx="11" hasCustomPrompt="1"/>
          </p:nvPr>
        </p:nvSpPr>
        <p:spPr>
          <a:xfrm>
            <a:off x="503238" y="4138768"/>
            <a:ext cx="7954962" cy="58420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3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Naam spreker</a:t>
            </a:r>
          </a:p>
        </p:txBody>
      </p:sp>
    </p:spTree>
    <p:extLst>
      <p:ext uri="{BB962C8B-B14F-4D97-AF65-F5344CB8AC3E}">
        <p14:creationId xmlns:p14="http://schemas.microsoft.com/office/powerpoint/2010/main" val="22997678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635765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sz="half" idx="1"/>
          </p:nvPr>
        </p:nvSpPr>
        <p:spPr>
          <a:xfrm>
            <a:off x="648000" y="1324800"/>
            <a:ext cx="3780000" cy="42144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6" name="Content Placeholder 3"/>
          <p:cNvSpPr>
            <a:spLocks noGrp="1"/>
          </p:cNvSpPr>
          <p:nvPr>
            <p:ph sz="half" idx="2"/>
          </p:nvPr>
        </p:nvSpPr>
        <p:spPr>
          <a:xfrm>
            <a:off x="4716000" y="1324800"/>
            <a:ext cx="3780000" cy="42144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65404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8000" y="576728"/>
            <a:ext cx="7848000" cy="468301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8000" y="1322464"/>
            <a:ext cx="7848000" cy="421231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4192898"/>
      </p:ext>
    </p:extLst>
  </p:cSld>
  <p:clrMapOvr>
    <a:masterClrMapping/>
  </p:clrMapOvr>
  <p:hf hdr="0" dt="0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Hoofdstuk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hthoek 13"/>
          <p:cNvSpPr/>
          <p:nvPr/>
        </p:nvSpPr>
        <p:spPr>
          <a:xfrm>
            <a:off x="0" y="1"/>
            <a:ext cx="9144000" cy="5340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800"/>
          </a:p>
        </p:txBody>
      </p:sp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476519" y="524639"/>
            <a:ext cx="6168981" cy="2387600"/>
          </a:xfrm>
        </p:spPr>
        <p:txBody>
          <a:bodyPr anchor="t" anchorCtr="0">
            <a:normAutofit/>
          </a:bodyPr>
          <a:lstStyle>
            <a:lvl1pPr algn="l">
              <a:defRPr sz="4000"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0" y="6788823"/>
            <a:ext cx="90152" cy="200112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pic>
        <p:nvPicPr>
          <p:cNvPr id="17" name="Afbeelding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16654" y="5031348"/>
            <a:ext cx="3946247" cy="1957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80773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735522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047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8000" y="576728"/>
            <a:ext cx="7848000" cy="468301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4125096"/>
      </p:ext>
    </p:extLst>
  </p:cSld>
  <p:clrMapOvr>
    <a:masterClrMapping/>
  </p:clrMapOvr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01855512"/>
      </p:ext>
    </p:extLst>
  </p:cSld>
  <p:clrMapOvr>
    <a:masterClrMapping/>
  </p:clrMapOvr>
  <p:hf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Afsluitin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82670368"/>
      </p:ext>
    </p:extLst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Titeldi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"/>
          <p:cNvSpPr>
            <a:spLocks noGrp="1"/>
          </p:cNvSpPr>
          <p:nvPr>
            <p:ph type="ctrTitle"/>
          </p:nvPr>
        </p:nvSpPr>
        <p:spPr>
          <a:xfrm>
            <a:off x="504000" y="427200"/>
            <a:ext cx="7954851" cy="1636243"/>
          </a:xfr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37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nl-NL" dirty="0"/>
          </a:p>
        </p:txBody>
      </p:sp>
      <p:sp>
        <p:nvSpPr>
          <p:cNvPr id="14" name="Ondertitel 2"/>
          <p:cNvSpPr>
            <a:spLocks noGrp="1"/>
          </p:cNvSpPr>
          <p:nvPr>
            <p:ph type="subTitle" idx="1"/>
          </p:nvPr>
        </p:nvSpPr>
        <p:spPr>
          <a:xfrm>
            <a:off x="504000" y="2112001"/>
            <a:ext cx="7970689" cy="1225148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3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nl-NL" dirty="0"/>
          </a:p>
        </p:txBody>
      </p:sp>
      <p:sp>
        <p:nvSpPr>
          <p:cNvPr id="16" name="Tijdelijke aanduiding voor tekst 15"/>
          <p:cNvSpPr>
            <a:spLocks noGrp="1"/>
          </p:cNvSpPr>
          <p:nvPr>
            <p:ph type="body" sz="quarter" idx="10" hasCustomPrompt="1"/>
          </p:nvPr>
        </p:nvSpPr>
        <p:spPr>
          <a:xfrm>
            <a:off x="503238" y="3692868"/>
            <a:ext cx="4633200" cy="548216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30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Datum</a:t>
            </a:r>
          </a:p>
        </p:txBody>
      </p:sp>
      <p:sp>
        <p:nvSpPr>
          <p:cNvPr id="18" name="Tijdelijke aanduiding voor tekst 17"/>
          <p:cNvSpPr>
            <a:spLocks noGrp="1"/>
          </p:cNvSpPr>
          <p:nvPr>
            <p:ph type="body" sz="quarter" idx="11" hasCustomPrompt="1"/>
          </p:nvPr>
        </p:nvSpPr>
        <p:spPr>
          <a:xfrm>
            <a:off x="503238" y="4138768"/>
            <a:ext cx="4633200" cy="58420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3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Naam spreker</a:t>
            </a:r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10981" y="3910224"/>
            <a:ext cx="4258936" cy="2112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562983"/>
      </p:ext>
    </p:extLst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image" Target="../media/image10.png"/><Relationship Id="rId5" Type="http://schemas.openxmlformats.org/officeDocument/2006/relationships/slideLayout" Target="../slideLayouts/slideLayout18.xml"/><Relationship Id="rId10" Type="http://schemas.openxmlformats.org/officeDocument/2006/relationships/image" Target="../media/image9.jpg"/><Relationship Id="rId4" Type="http://schemas.openxmlformats.org/officeDocument/2006/relationships/slideLayout" Target="../slideLayouts/slideLayout17.xml"/><Relationship Id="rId9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13" Type="http://schemas.openxmlformats.org/officeDocument/2006/relationships/image" Target="../media/image13.png"/><Relationship Id="rId3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8.xml"/><Relationship Id="rId12" Type="http://schemas.openxmlformats.org/officeDocument/2006/relationships/image" Target="../media/image10.png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image" Target="../media/image12.jpg"/><Relationship Id="rId5" Type="http://schemas.openxmlformats.org/officeDocument/2006/relationships/slideLayout" Target="../slideLayouts/slideLayout26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3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7.xml"/><Relationship Id="rId12" Type="http://schemas.openxmlformats.org/officeDocument/2006/relationships/image" Target="../media/image13.png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image" Target="../media/image10.png"/><Relationship Id="rId5" Type="http://schemas.openxmlformats.org/officeDocument/2006/relationships/slideLayout" Target="../slideLayouts/slideLayout35.xml"/><Relationship Id="rId10" Type="http://schemas.openxmlformats.org/officeDocument/2006/relationships/image" Target="../media/image19.jpg"/><Relationship Id="rId4" Type="http://schemas.openxmlformats.org/officeDocument/2006/relationships/slideLayout" Target="../slideLayouts/slideLayout34.xml"/><Relationship Id="rId9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theme" Target="../theme/theme5.xml"/><Relationship Id="rId3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5.xml"/><Relationship Id="rId2" Type="http://schemas.openxmlformats.org/officeDocument/2006/relationships/slideLayout" Target="../slideLayouts/slideLayout40.xml"/><Relationship Id="rId1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4.xml"/><Relationship Id="rId5" Type="http://schemas.openxmlformats.org/officeDocument/2006/relationships/slideLayout" Target="../slideLayouts/slideLayout43.xml"/><Relationship Id="rId10" Type="http://schemas.openxmlformats.org/officeDocument/2006/relationships/image" Target="../media/image13.png"/><Relationship Id="rId4" Type="http://schemas.openxmlformats.org/officeDocument/2006/relationships/slideLayout" Target="../slideLayouts/slideLayout42.xml"/><Relationship Id="rId9" Type="http://schemas.openxmlformats.org/officeDocument/2006/relationships/image" Target="../media/image10.pn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theme" Target="../theme/theme6.xml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5" Type="http://schemas.openxmlformats.org/officeDocument/2006/relationships/slideLayout" Target="../slideLayouts/slideLayout50.xml"/><Relationship Id="rId10" Type="http://schemas.openxmlformats.org/officeDocument/2006/relationships/image" Target="../media/image13.png"/><Relationship Id="rId4" Type="http://schemas.openxmlformats.org/officeDocument/2006/relationships/slideLayout" Target="../slideLayouts/slideLayout49.xml"/><Relationship Id="rId9" Type="http://schemas.openxmlformats.org/officeDocument/2006/relationships/image" Target="../media/image10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815211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  <p:sldLayoutId id="2147483767" r:id="rId12"/>
    <p:sldLayoutId id="2147483768" r:id="rId13"/>
  </p:sldLayoutIdLst>
  <p:hf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8000" y="576728"/>
            <a:ext cx="7848000" cy="468301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8000" y="1322464"/>
            <a:ext cx="7848000" cy="421231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Tekststijl van het model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US" dirty="0"/>
          </a:p>
        </p:txBody>
      </p:sp>
      <p:pic>
        <p:nvPicPr>
          <p:cNvPr id="9" name="Afbeelding 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5753101"/>
            <a:ext cx="9144000" cy="1104900"/>
          </a:xfrm>
          <a:prstGeom prst="rect">
            <a:avLst/>
          </a:prstGeom>
        </p:spPr>
      </p:pic>
      <p:sp>
        <p:nvSpPr>
          <p:cNvPr id="7" name="Tijdelijke aanduiding voor dianummer 3"/>
          <p:cNvSpPr>
            <a:spLocks noGrp="1"/>
          </p:cNvSpPr>
          <p:nvPr>
            <p:ph type="sldNum" sz="quarter" idx="4"/>
          </p:nvPr>
        </p:nvSpPr>
        <p:spPr>
          <a:xfrm>
            <a:off x="8496001" y="5206420"/>
            <a:ext cx="435564" cy="52304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 b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nl-NL"/>
              <a:t>[</a:t>
            </a:r>
            <a:fld id="{53240C58-373C-43C1-ADD1-3E23A3B96371}" type="slidenum">
              <a:rPr lang="nl-NL" smtClean="0"/>
              <a:pPr/>
              <a:t>‹#›</a:t>
            </a:fld>
            <a:r>
              <a:rPr lang="nl-NL"/>
              <a:t>]</a:t>
            </a:r>
            <a:endParaRPr lang="nl-NL" dirty="0"/>
          </a:p>
        </p:txBody>
      </p:sp>
      <p:pic>
        <p:nvPicPr>
          <p:cNvPr id="8" name="Afbeelding 7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95564" y="5822276"/>
            <a:ext cx="1948437" cy="966547"/>
          </a:xfrm>
          <a:prstGeom prst="rect">
            <a:avLst/>
          </a:prstGeom>
        </p:spPr>
      </p:pic>
      <p:sp>
        <p:nvSpPr>
          <p:cNvPr id="10" name="Tekstvak 9"/>
          <p:cNvSpPr txBox="1"/>
          <p:nvPr/>
        </p:nvSpPr>
        <p:spPr>
          <a:xfrm>
            <a:off x="648001" y="6182439"/>
            <a:ext cx="755015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100" b="0" dirty="0">
                <a:solidFill>
                  <a:schemeClr val="bg1"/>
                </a:solidFill>
              </a:rPr>
              <a:t>www.jads.nl</a:t>
            </a:r>
          </a:p>
        </p:txBody>
      </p:sp>
    </p:spTree>
    <p:extLst>
      <p:ext uri="{BB962C8B-B14F-4D97-AF65-F5344CB8AC3E}">
        <p14:creationId xmlns:p14="http://schemas.microsoft.com/office/powerpoint/2010/main" val="2709710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8000" y="576728"/>
            <a:ext cx="7848000" cy="468301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8000" y="1322464"/>
            <a:ext cx="7848000" cy="421231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Tekststijl van het model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US" dirty="0"/>
          </a:p>
        </p:txBody>
      </p:sp>
      <p:pic>
        <p:nvPicPr>
          <p:cNvPr id="9" name="Afbeelding 8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5753101"/>
            <a:ext cx="9144000" cy="1104900"/>
          </a:xfrm>
          <a:prstGeom prst="rect">
            <a:avLst/>
          </a:prstGeom>
        </p:spPr>
      </p:pic>
      <p:pic>
        <p:nvPicPr>
          <p:cNvPr id="11" name="Afbeelding 10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95564" y="5822276"/>
            <a:ext cx="1948437" cy="966547"/>
          </a:xfrm>
          <a:prstGeom prst="rect">
            <a:avLst/>
          </a:prstGeom>
        </p:spPr>
      </p:pic>
      <p:pic>
        <p:nvPicPr>
          <p:cNvPr id="12" name="Afbeelding 11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00000" y="5824478"/>
            <a:ext cx="1944000" cy="964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949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</p:sldLayoutIdLst>
  <p:hf sldNum="0" hdr="0" ft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8000" y="576728"/>
            <a:ext cx="7848000" cy="468301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8000" y="1322464"/>
            <a:ext cx="7848000" cy="421231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Tekststijl van het model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US" dirty="0"/>
          </a:p>
        </p:txBody>
      </p:sp>
      <p:pic>
        <p:nvPicPr>
          <p:cNvPr id="9" name="Afbeelding 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5753101"/>
            <a:ext cx="9144000" cy="1104900"/>
          </a:xfrm>
          <a:prstGeom prst="rect">
            <a:avLst/>
          </a:prstGeom>
        </p:spPr>
      </p:pic>
      <p:pic>
        <p:nvPicPr>
          <p:cNvPr id="11" name="Afbeelding 10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95564" y="5822276"/>
            <a:ext cx="1948437" cy="966547"/>
          </a:xfrm>
          <a:prstGeom prst="rect">
            <a:avLst/>
          </a:prstGeom>
        </p:spPr>
      </p:pic>
      <p:pic>
        <p:nvPicPr>
          <p:cNvPr id="12" name="Afbeelding 1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00000" y="5824478"/>
            <a:ext cx="1944000" cy="964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55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3" r:id="rId1"/>
    <p:sldLayoutId id="2147483744" r:id="rId2"/>
    <p:sldLayoutId id="2147483745" r:id="rId3"/>
    <p:sldLayoutId id="2147483746" r:id="rId4"/>
    <p:sldLayoutId id="2147483747" r:id="rId5"/>
    <p:sldLayoutId id="2147483748" r:id="rId6"/>
    <p:sldLayoutId id="2147483749" r:id="rId7"/>
    <p:sldLayoutId id="2147483750" r:id="rId8"/>
  </p:sldLayoutIdLst>
  <p:hf sldNum="0" hdr="0" ft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hoek 3"/>
          <p:cNvSpPr/>
          <p:nvPr/>
        </p:nvSpPr>
        <p:spPr>
          <a:xfrm>
            <a:off x="0" y="5822275"/>
            <a:ext cx="9144000" cy="110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80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8000" y="576728"/>
            <a:ext cx="7848000" cy="468301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8000" y="1322464"/>
            <a:ext cx="7848000" cy="421231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Tekststijl van het model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US" dirty="0"/>
          </a:p>
        </p:txBody>
      </p:sp>
      <p:pic>
        <p:nvPicPr>
          <p:cNvPr id="11" name="Afbeelding 1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95564" y="5822276"/>
            <a:ext cx="1948437" cy="966547"/>
          </a:xfrm>
          <a:prstGeom prst="rect">
            <a:avLst/>
          </a:prstGeom>
        </p:spPr>
      </p:pic>
      <p:pic>
        <p:nvPicPr>
          <p:cNvPr id="12" name="Afbeelding 1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00000" y="5824478"/>
            <a:ext cx="1944000" cy="964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4662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2" r:id="rId1"/>
    <p:sldLayoutId id="2147483753" r:id="rId2"/>
    <p:sldLayoutId id="2147483754" r:id="rId3"/>
    <p:sldLayoutId id="2147483755" r:id="rId4"/>
    <p:sldLayoutId id="2147483756" r:id="rId5"/>
    <p:sldLayoutId id="2147483757" r:id="rId6"/>
    <p:sldLayoutId id="2147483758" r:id="rId7"/>
  </p:sldLayoutIdLst>
  <p:hf sldNum="0" hdr="0" ft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0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1800" kern="1200">
          <a:solidFill>
            <a:schemeClr val="accent2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accent2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accent2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accent2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accent2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hoek 3"/>
          <p:cNvSpPr/>
          <p:nvPr/>
        </p:nvSpPr>
        <p:spPr>
          <a:xfrm>
            <a:off x="0" y="5822275"/>
            <a:ext cx="9144000" cy="110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80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8000" y="576728"/>
            <a:ext cx="7848000" cy="468301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8000" y="1322464"/>
            <a:ext cx="7848000" cy="421231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Tekststijl van het model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US" dirty="0"/>
          </a:p>
        </p:txBody>
      </p:sp>
      <p:pic>
        <p:nvPicPr>
          <p:cNvPr id="11" name="Afbeelding 1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95564" y="5822276"/>
            <a:ext cx="1948437" cy="966547"/>
          </a:xfrm>
          <a:prstGeom prst="rect">
            <a:avLst/>
          </a:prstGeom>
        </p:spPr>
      </p:pic>
      <p:pic>
        <p:nvPicPr>
          <p:cNvPr id="12" name="Afbeelding 1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00000" y="5824478"/>
            <a:ext cx="1944000" cy="964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8247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0" r:id="rId1"/>
    <p:sldLayoutId id="2147483761" r:id="rId2"/>
    <p:sldLayoutId id="2147483762" r:id="rId3"/>
    <p:sldLayoutId id="2147483763" r:id="rId4"/>
    <p:sldLayoutId id="2147483764" r:id="rId5"/>
    <p:sldLayoutId id="2147483765" r:id="rId6"/>
    <p:sldLayoutId id="2147483766" r:id="rId7"/>
  </p:sldLayoutIdLst>
  <p:hf sldNum="0" hdr="0" ft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000" b="1" kern="120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#TYPE_YAML_STRING"/><Relationship Id="rId7" Type="http://schemas.openxmlformats.org/officeDocument/2006/relationships/hyperlink" Target="#DEFN_ELEMENT_PROPERTY_VALUE_ASSIGNMENT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hyperlink" Target="#DEFN_ELEMENT_PROPERTY_DEFN"/><Relationship Id="rId5" Type="http://schemas.openxmlformats.org/officeDocument/2006/relationships/hyperlink" Target="#DEFN_ELEMENT_DESCRIPTION"/><Relationship Id="rId4" Type="http://schemas.openxmlformats.org/officeDocument/2006/relationships/hyperlink" Target="#TYPE_TOSCA_VERSION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://git.openstack.org/cgit/stackforge/senlin/tree/examples/policies/WIP/scaling_out_policy_ceilometer.yaml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hyperlink" Target="#DEFN_TYPE_ARTIFACTS_ROOT"/><Relationship Id="rId1" Type="http://schemas.openxmlformats.org/officeDocument/2006/relationships/slideLayout" Target="../slideLayouts/slideLayout1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hyperlink" Target="#DEFN_TYPE_ARTIFACTS_ROOT"/><Relationship Id="rId1" Type="http://schemas.openxmlformats.org/officeDocument/2006/relationships/slideLayout" Target="../slideLayouts/slideLayout1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oasis-open/tosca-community-contributions/wiki/Known-TOSCA-Implementations" TargetMode="External"/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https://projects.eclipse.org/proposals/cloud-application-management-framework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1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1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1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1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5.pn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6A000E-8CC2-9E1F-A711-B57DB127639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sz="3600" dirty="0"/>
              <a:t>Infrastructure-as-code explained: a focused look on TOSCA</a:t>
            </a:r>
            <a:endParaRPr lang="en-IT" sz="36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207517-6DB0-1135-BEFF-DC1CEE5DE8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T" dirty="0"/>
              <a:t>D. A. Tamburri, Ph.D.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D7B910-9AD8-9425-4EA5-33B097EA70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Design&amp;SwArch</a:t>
            </a:r>
          </a:p>
        </p:txBody>
      </p:sp>
    </p:spTree>
    <p:extLst>
      <p:ext uri="{BB962C8B-B14F-4D97-AF65-F5344CB8AC3E}">
        <p14:creationId xmlns:p14="http://schemas.microsoft.com/office/powerpoint/2010/main" val="2020609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large number of tools 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 bwMode="white">
          <a:xfrm>
            <a:off x="8316416" y="6480720"/>
            <a:ext cx="792088" cy="476672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914400" rtl="0" eaLnBrk="1" latinLnBrk="0" hangingPunct="1">
              <a:defRPr sz="1800" kern="1200">
                <a:solidFill>
                  <a:schemeClr val="bg1"/>
                </a:solidFill>
                <a:latin typeface="+mn-lt"/>
                <a:ea typeface="+mn-ea"/>
                <a:cs typeface="Times New Roman" pitchFamily="18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3A2C5DB-42A7-480B-B57D-B0AA071F25FA}" type="slidenum">
              <a:rPr lang="en-GB" smtClean="0"/>
              <a:pPr/>
              <a:t>10</a:t>
            </a:fld>
            <a:endParaRPr lang="en-GB" dirty="0"/>
          </a:p>
        </p:txBody>
      </p:sp>
      <p:pic>
        <p:nvPicPr>
          <p:cNvPr id="6" name="Picture 5" descr="Screen Shot 2017-05-11 at 18.48.23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88343"/>
            <a:ext cx="9144000" cy="4848969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4160" y="4005064"/>
            <a:ext cx="8652296" cy="1944216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51000"/>
                  <a:satMod val="130000"/>
                  <a:alpha val="10000"/>
                </a:schemeClr>
              </a:gs>
              <a:gs pos="80000">
                <a:schemeClr val="accent1">
                  <a:shade val="93000"/>
                  <a:satMod val="130000"/>
                  <a:alpha val="10000"/>
                </a:schemeClr>
              </a:gs>
              <a:gs pos="100000">
                <a:schemeClr val="accent1">
                  <a:shade val="94000"/>
                  <a:satMod val="135000"/>
                  <a:alpha val="10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4" y="4077072"/>
            <a:ext cx="8460432" cy="178449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403648" y="1700808"/>
            <a:ext cx="4464496" cy="1080120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51000"/>
                  <a:satMod val="130000"/>
                  <a:alpha val="10000"/>
                </a:schemeClr>
              </a:gs>
              <a:gs pos="80000">
                <a:schemeClr val="accent1">
                  <a:shade val="93000"/>
                  <a:satMod val="130000"/>
                  <a:alpha val="10000"/>
                </a:schemeClr>
              </a:gs>
              <a:gs pos="100000">
                <a:schemeClr val="accent1">
                  <a:shade val="94000"/>
                  <a:satMod val="135000"/>
                  <a:alpha val="10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1" name="Straight Connector 10"/>
          <p:cNvCxnSpPr/>
          <p:nvPr/>
        </p:nvCxnSpPr>
        <p:spPr>
          <a:xfrm flipH="1" flipV="1">
            <a:off x="5868144" y="1700808"/>
            <a:ext cx="2808312" cy="23042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0" y="1700808"/>
            <a:ext cx="1403648" cy="23042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64719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large number of tools 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 bwMode="white">
          <a:xfrm>
            <a:off x="8316416" y="6480720"/>
            <a:ext cx="792088" cy="476672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914400" rtl="0" eaLnBrk="1" latinLnBrk="0" hangingPunct="1">
              <a:defRPr sz="1800" kern="1200">
                <a:solidFill>
                  <a:schemeClr val="bg1"/>
                </a:solidFill>
                <a:latin typeface="+mn-lt"/>
                <a:ea typeface="+mn-ea"/>
                <a:cs typeface="Times New Roman" pitchFamily="18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3A2C5DB-42A7-480B-B57D-B0AA071F25FA}" type="slidenum">
              <a:rPr lang="en-GB" smtClean="0"/>
              <a:pPr/>
              <a:t>11</a:t>
            </a:fld>
            <a:endParaRPr lang="en-GB" dirty="0"/>
          </a:p>
        </p:txBody>
      </p:sp>
      <p:pic>
        <p:nvPicPr>
          <p:cNvPr id="6" name="Picture 5" descr="Screen Shot 2017-05-11 at 18.48.23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88343"/>
            <a:ext cx="9144000" cy="4848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5861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common characteristic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196752"/>
            <a:ext cx="8712968" cy="1008112"/>
          </a:xfrm>
        </p:spPr>
        <p:txBody>
          <a:bodyPr/>
          <a:lstStyle/>
          <a:p>
            <a:r>
              <a:rPr lang="en-US" dirty="0"/>
              <a:t>Code! Example 1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 bwMode="white">
          <a:xfrm>
            <a:off x="8316416" y="6480720"/>
            <a:ext cx="792088" cy="476672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914400" rtl="0" eaLnBrk="1" latinLnBrk="0" hangingPunct="1">
              <a:defRPr sz="1800" kern="1200">
                <a:solidFill>
                  <a:schemeClr val="bg1"/>
                </a:solidFill>
                <a:latin typeface="+mn-lt"/>
                <a:ea typeface="+mn-ea"/>
                <a:cs typeface="Times New Roman" pitchFamily="18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3A2C5DB-42A7-480B-B57D-B0AA071F25FA}" type="slidenum">
              <a:rPr lang="en-GB" smtClean="0"/>
              <a:pPr/>
              <a:t>12</a:t>
            </a:fld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1115616" y="1844824"/>
            <a:ext cx="7128792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ea typeface="Consolas" charset="0"/>
                <a:cs typeface="Consolas" charset="0"/>
              </a:rPr>
              <a:t>To define what a web node should do [Chef]</a:t>
            </a:r>
          </a:p>
          <a:p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{</a:t>
            </a:r>
          </a:p>
          <a:p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    “name”: “web”,</a:t>
            </a:r>
          </a:p>
          <a:p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    “description”: “Role used for the web tier”,</a:t>
            </a:r>
          </a:p>
          <a:p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    “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chef_type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”: “role”, </a:t>
            </a:r>
          </a:p>
          <a:p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    “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json_class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”: “Chef::Role”,</a:t>
            </a:r>
          </a:p>
          <a:p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    “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run_list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”: [</a:t>
            </a:r>
          </a:p>
          <a:p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                         “recipe[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timezone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]”,</a:t>
            </a:r>
          </a:p>
          <a:p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                         “recipe[apt]”,</a:t>
            </a:r>
          </a:p>
          <a:p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                         “recipe[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nginx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]”</a:t>
            </a:r>
          </a:p>
          <a:p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                    ],</a:t>
            </a:r>
          </a:p>
          <a:p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    “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default_attributes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”: {},</a:t>
            </a:r>
          </a:p>
          <a:p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    “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override_attributes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”: {}</a:t>
            </a:r>
          </a:p>
          <a:p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}</a:t>
            </a:r>
            <a:endParaRPr lang="en-US" sz="2000" dirty="0">
              <a:effectLst/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4127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common characteristic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196752"/>
            <a:ext cx="8712968" cy="1008112"/>
          </a:xfrm>
        </p:spPr>
        <p:txBody>
          <a:bodyPr/>
          <a:lstStyle/>
          <a:p>
            <a:r>
              <a:rPr lang="en-US" dirty="0"/>
              <a:t>Code! Example 2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 bwMode="white">
          <a:xfrm>
            <a:off x="8316416" y="6480720"/>
            <a:ext cx="792088" cy="476672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914400" rtl="0" eaLnBrk="1" latinLnBrk="0" hangingPunct="1">
              <a:defRPr sz="1800" kern="1200">
                <a:solidFill>
                  <a:schemeClr val="bg1"/>
                </a:solidFill>
                <a:latin typeface="+mn-lt"/>
                <a:ea typeface="+mn-ea"/>
                <a:cs typeface="Times New Roman" pitchFamily="18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3A2C5DB-42A7-480B-B57D-B0AA071F25FA}" type="slidenum">
              <a:rPr lang="en-GB" smtClean="0"/>
              <a:pPr/>
              <a:t>13</a:t>
            </a:fld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669322" y="1706199"/>
            <a:ext cx="7478329" cy="5078313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lvl="0"/>
            <a:r>
              <a:rPr lang="en-US" sz="1600" b="1" dirty="0">
                <a:ea typeface="Consolas"/>
                <a:cs typeface="Consolas"/>
                <a:sym typeface="Consolas"/>
              </a:rPr>
              <a:t>To run a VM on OpenStack and to install a mongo shell on it [Terraform]</a:t>
            </a:r>
          </a:p>
          <a:p>
            <a:pPr lvl="0"/>
            <a:r>
              <a:rPr lang="en" sz="1600" dirty="0">
                <a:latin typeface="Consolas"/>
                <a:ea typeface="Consolas"/>
                <a:cs typeface="Consolas"/>
                <a:sym typeface="Consolas"/>
              </a:rPr>
              <a:t>resource "openstack_compute_instance_v2" "</a:t>
            </a:r>
            <a:r>
              <a:rPr lang="en" sz="1600" dirty="0" err="1">
                <a:latin typeface="Consolas"/>
                <a:ea typeface="Consolas"/>
                <a:cs typeface="Consolas"/>
                <a:sym typeface="Consolas"/>
              </a:rPr>
              <a:t>mongod_host</a:t>
            </a:r>
            <a:r>
              <a:rPr lang="en" sz="1600" dirty="0">
                <a:latin typeface="Consolas"/>
                <a:ea typeface="Consolas"/>
                <a:cs typeface="Consolas"/>
                <a:sym typeface="Consolas"/>
              </a:rPr>
              <a:t>" {    </a:t>
            </a:r>
          </a:p>
          <a:p>
            <a:pPr lvl="0"/>
            <a:r>
              <a:rPr lang="en" sz="1600" dirty="0">
                <a:latin typeface="Consolas"/>
                <a:ea typeface="Consolas"/>
                <a:cs typeface="Consolas"/>
                <a:sym typeface="Consolas"/>
              </a:rPr>
              <a:t>    count = "3"</a:t>
            </a:r>
          </a:p>
          <a:p>
            <a:pPr lvl="0"/>
            <a:r>
              <a:rPr lang="en" sz="1600" dirty="0">
                <a:latin typeface="Consolas"/>
                <a:ea typeface="Consolas"/>
                <a:cs typeface="Consolas"/>
                <a:sym typeface="Consolas"/>
              </a:rPr>
              <a:t>    region = ""</a:t>
            </a:r>
          </a:p>
          <a:p>
            <a:pPr lvl="0"/>
            <a:r>
              <a:rPr lang="en" sz="1600" dirty="0">
                <a:latin typeface="Consolas"/>
                <a:ea typeface="Consolas"/>
                <a:cs typeface="Consolas"/>
                <a:sym typeface="Consolas"/>
              </a:rPr>
              <a:t>    name = "</a:t>
            </a:r>
            <a:r>
              <a:rPr lang="en" sz="1600" dirty="0" err="1">
                <a:latin typeface="Consolas"/>
                <a:ea typeface="Consolas"/>
                <a:cs typeface="Consolas"/>
                <a:sym typeface="Consolas"/>
              </a:rPr>
              <a:t>mongod_host</a:t>
            </a:r>
            <a:r>
              <a:rPr lang="en" sz="1600" dirty="0">
                <a:latin typeface="Consolas"/>
                <a:ea typeface="Consolas"/>
                <a:cs typeface="Consolas"/>
                <a:sym typeface="Consolas"/>
              </a:rPr>
              <a:t>"</a:t>
            </a:r>
          </a:p>
          <a:p>
            <a:pPr lvl="0"/>
            <a:r>
              <a:rPr lang="en" sz="1600" dirty="0"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1600" dirty="0" err="1">
                <a:latin typeface="Consolas"/>
                <a:ea typeface="Consolas"/>
                <a:cs typeface="Consolas"/>
                <a:sym typeface="Consolas"/>
              </a:rPr>
              <a:t>image_name</a:t>
            </a:r>
            <a:r>
              <a:rPr lang="en" sz="1600" dirty="0">
                <a:latin typeface="Consolas"/>
                <a:ea typeface="Consolas"/>
                <a:cs typeface="Consolas"/>
                <a:sym typeface="Consolas"/>
              </a:rPr>
              <a:t> = "${</a:t>
            </a:r>
            <a:r>
              <a:rPr lang="en" sz="1600" dirty="0" err="1">
                <a:latin typeface="Consolas"/>
                <a:ea typeface="Consolas"/>
                <a:cs typeface="Consolas"/>
                <a:sym typeface="Consolas"/>
              </a:rPr>
              <a:t>var.image_name</a:t>
            </a:r>
            <a:r>
              <a:rPr lang="en" sz="1600" dirty="0">
                <a:latin typeface="Consolas"/>
                <a:ea typeface="Consolas"/>
                <a:cs typeface="Consolas"/>
                <a:sym typeface="Consolas"/>
              </a:rPr>
              <a:t>}"</a:t>
            </a:r>
          </a:p>
          <a:p>
            <a:pPr lvl="0"/>
            <a:r>
              <a:rPr lang="en" sz="1600" dirty="0"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1600" dirty="0" err="1">
                <a:latin typeface="Consolas"/>
                <a:ea typeface="Consolas"/>
                <a:cs typeface="Consolas"/>
                <a:sym typeface="Consolas"/>
              </a:rPr>
              <a:t>flavor_name</a:t>
            </a:r>
            <a:r>
              <a:rPr lang="en" sz="1600" dirty="0">
                <a:latin typeface="Consolas"/>
                <a:ea typeface="Consolas"/>
                <a:cs typeface="Consolas"/>
                <a:sym typeface="Consolas"/>
              </a:rPr>
              <a:t> = "${</a:t>
            </a:r>
            <a:r>
              <a:rPr lang="en" sz="1600" dirty="0" err="1">
                <a:latin typeface="Consolas"/>
                <a:ea typeface="Consolas"/>
                <a:cs typeface="Consolas"/>
                <a:sym typeface="Consolas"/>
              </a:rPr>
              <a:t>var.flavor_name</a:t>
            </a:r>
            <a:r>
              <a:rPr lang="en" sz="1600" dirty="0">
                <a:latin typeface="Consolas"/>
                <a:ea typeface="Consolas"/>
                <a:cs typeface="Consolas"/>
                <a:sym typeface="Consolas"/>
              </a:rPr>
              <a:t>}"</a:t>
            </a:r>
          </a:p>
          <a:p>
            <a:pPr lvl="0"/>
            <a:r>
              <a:rPr lang="en" sz="1600" dirty="0"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1600" dirty="0" err="1">
                <a:latin typeface="Consolas"/>
                <a:ea typeface="Consolas"/>
                <a:cs typeface="Consolas"/>
                <a:sym typeface="Consolas"/>
              </a:rPr>
              <a:t>key_pair</a:t>
            </a:r>
            <a:r>
              <a:rPr lang="en" sz="1600" dirty="0">
                <a:latin typeface="Consolas"/>
                <a:ea typeface="Consolas"/>
                <a:cs typeface="Consolas"/>
                <a:sym typeface="Consolas"/>
              </a:rPr>
              <a:t> = "tf-keypair-1"</a:t>
            </a:r>
          </a:p>
          <a:p>
            <a:pPr lvl="0"/>
            <a:r>
              <a:rPr lang="en" sz="1600" dirty="0"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1600" dirty="0" err="1">
                <a:latin typeface="Consolas"/>
                <a:ea typeface="Consolas"/>
                <a:cs typeface="Consolas"/>
                <a:sym typeface="Consolas"/>
              </a:rPr>
              <a:t>security_groups</a:t>
            </a:r>
            <a:r>
              <a:rPr lang="en" sz="1600" dirty="0">
                <a:latin typeface="Consolas"/>
                <a:ea typeface="Consolas"/>
                <a:cs typeface="Consolas"/>
                <a:sym typeface="Consolas"/>
              </a:rPr>
              <a:t> = ["</a:t>
            </a:r>
            <a:r>
              <a:rPr lang="en" sz="1600" dirty="0" err="1">
                <a:latin typeface="Consolas"/>
                <a:ea typeface="Consolas"/>
                <a:cs typeface="Consolas"/>
                <a:sym typeface="Consolas"/>
              </a:rPr>
              <a:t>mongo_security_group</a:t>
            </a:r>
            <a:r>
              <a:rPr lang="en" sz="1600" dirty="0">
                <a:latin typeface="Consolas"/>
                <a:ea typeface="Consolas"/>
                <a:cs typeface="Consolas"/>
                <a:sym typeface="Consolas"/>
              </a:rPr>
              <a:t>"]</a:t>
            </a:r>
          </a:p>
          <a:p>
            <a:pPr lvl="0"/>
            <a:r>
              <a:rPr lang="en" sz="1600" dirty="0">
                <a:latin typeface="Consolas"/>
                <a:ea typeface="Consolas"/>
                <a:cs typeface="Consolas"/>
                <a:sym typeface="Consolas"/>
              </a:rPr>
              <a:t>    network {</a:t>
            </a:r>
          </a:p>
          <a:p>
            <a:pPr lvl="0"/>
            <a:r>
              <a:rPr lang="en" sz="1600" dirty="0"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1600" dirty="0" err="1">
                <a:latin typeface="Consolas"/>
                <a:ea typeface="Consolas"/>
                <a:cs typeface="Consolas"/>
                <a:sym typeface="Consolas"/>
              </a:rPr>
              <a:t>uuid</a:t>
            </a:r>
            <a:r>
              <a:rPr lang="en" sz="1600" dirty="0">
                <a:latin typeface="Consolas"/>
                <a:ea typeface="Consolas"/>
                <a:cs typeface="Consolas"/>
                <a:sym typeface="Consolas"/>
              </a:rPr>
              <a:t> = "${openstack_networking_network_v2.tf_network.id}"</a:t>
            </a:r>
          </a:p>
          <a:p>
            <a:pPr lvl="0"/>
            <a:r>
              <a:rPr lang="en" sz="1600" dirty="0">
                <a:latin typeface="Consolas"/>
                <a:ea typeface="Consolas"/>
                <a:cs typeface="Consolas"/>
                <a:sym typeface="Consolas"/>
              </a:rPr>
              <a:t>    }</a:t>
            </a:r>
          </a:p>
          <a:p>
            <a:pPr lvl="0"/>
            <a:r>
              <a:rPr lang="en" sz="1600" dirty="0">
                <a:latin typeface="Consolas"/>
                <a:ea typeface="Consolas"/>
                <a:cs typeface="Consolas"/>
                <a:sym typeface="Consolas"/>
              </a:rPr>
              <a:t>    ...</a:t>
            </a:r>
          </a:p>
          <a:p>
            <a:pPr lvl="0"/>
            <a:r>
              <a:rPr lang="en" sz="1600" dirty="0"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1600" dirty="0" err="1">
                <a:latin typeface="Consolas"/>
                <a:ea typeface="Consolas"/>
                <a:cs typeface="Consolas"/>
                <a:sym typeface="Consolas"/>
              </a:rPr>
              <a:t>provisioner</a:t>
            </a:r>
            <a:r>
              <a:rPr lang="en" sz="1600" dirty="0">
                <a:latin typeface="Consolas"/>
                <a:ea typeface="Consolas"/>
                <a:cs typeface="Consolas"/>
                <a:sym typeface="Consolas"/>
              </a:rPr>
              <a:t> "remote-exec" {</a:t>
            </a:r>
          </a:p>
          <a:p>
            <a:pPr lvl="0"/>
            <a:r>
              <a:rPr lang="en" sz="1600" dirty="0">
                <a:latin typeface="Consolas"/>
                <a:ea typeface="Consolas"/>
                <a:cs typeface="Consolas"/>
                <a:sym typeface="Consolas"/>
              </a:rPr>
              <a:t>        scripts = [</a:t>
            </a:r>
          </a:p>
          <a:p>
            <a:pPr lvl="0"/>
            <a:r>
              <a:rPr lang="en" sz="1600" dirty="0">
                <a:latin typeface="Consolas"/>
                <a:ea typeface="Consolas"/>
                <a:cs typeface="Consolas"/>
                <a:sym typeface="Consolas"/>
              </a:rPr>
              <a:t>        "scripts/</a:t>
            </a:r>
            <a:r>
              <a:rPr lang="en" sz="1600" dirty="0" err="1">
                <a:latin typeface="Consolas"/>
                <a:ea typeface="Consolas"/>
                <a:cs typeface="Consolas"/>
                <a:sym typeface="Consolas"/>
              </a:rPr>
              <a:t>install_mongo.sh</a:t>
            </a:r>
            <a:r>
              <a:rPr lang="en" sz="1600" dirty="0">
                <a:latin typeface="Consolas"/>
                <a:ea typeface="Consolas"/>
                <a:cs typeface="Consolas"/>
                <a:sym typeface="Consolas"/>
              </a:rPr>
              <a:t>"</a:t>
            </a:r>
          </a:p>
          <a:p>
            <a:pPr lvl="0"/>
            <a:r>
              <a:rPr lang="en" sz="1600" dirty="0">
                <a:latin typeface="Consolas"/>
                <a:ea typeface="Consolas"/>
                <a:cs typeface="Consolas"/>
                <a:sym typeface="Consolas"/>
              </a:rPr>
              <a:t>        "</a:t>
            </a:r>
            <a:r>
              <a:rPr lang="en" sz="1600" dirty="0" err="1">
                <a:latin typeface="Consolas"/>
                <a:ea typeface="Consolas"/>
                <a:cs typeface="Consolas"/>
                <a:sym typeface="Consolas"/>
              </a:rPr>
              <a:t>start_mongod.sh</a:t>
            </a:r>
            <a:r>
              <a:rPr lang="en" sz="1600" dirty="0">
                <a:latin typeface="Consolas"/>
                <a:ea typeface="Consolas"/>
                <a:cs typeface="Consolas"/>
                <a:sym typeface="Consolas"/>
              </a:rPr>
              <a:t>"</a:t>
            </a:r>
          </a:p>
          <a:p>
            <a:pPr lvl="0"/>
            <a:r>
              <a:rPr lang="en" sz="1600" dirty="0">
                <a:latin typeface="Consolas"/>
                <a:ea typeface="Consolas"/>
                <a:cs typeface="Consolas"/>
                <a:sym typeface="Consolas"/>
              </a:rPr>
              <a:t>        ]</a:t>
            </a:r>
          </a:p>
          <a:p>
            <a:pPr lvl="0"/>
            <a:r>
              <a:rPr lang="en" sz="1600" dirty="0">
                <a:latin typeface="Consolas"/>
                <a:ea typeface="Consolas"/>
                <a:cs typeface="Consolas"/>
                <a:sym typeface="Consolas"/>
              </a:rPr>
              <a:t>    }</a:t>
            </a:r>
          </a:p>
          <a:p>
            <a:pPr lvl="0"/>
            <a:r>
              <a:rPr lang="en" sz="1600" dirty="0"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196846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8000" y="161982"/>
            <a:ext cx="7848000" cy="468301"/>
          </a:xfrm>
        </p:spPr>
        <p:txBody>
          <a:bodyPr/>
          <a:lstStyle/>
          <a:p>
            <a:r>
              <a:rPr lang="en-US" sz="4000" dirty="0"/>
              <a:t>From computation-specific machines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 bwMode="white">
          <a:xfrm>
            <a:off x="8316416" y="6480720"/>
            <a:ext cx="792088" cy="476672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914400" rtl="0" eaLnBrk="1" latinLnBrk="0" hangingPunct="1">
              <a:defRPr sz="1800" kern="1200">
                <a:solidFill>
                  <a:schemeClr val="bg1"/>
                </a:solidFill>
                <a:latin typeface="+mn-lt"/>
                <a:ea typeface="+mn-ea"/>
                <a:cs typeface="Times New Roman" pitchFamily="18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3A2C5DB-42A7-480B-B57D-B0AA071F25FA}" type="slidenum">
              <a:rPr lang="en-GB" smtClean="0"/>
              <a:pPr/>
              <a:t>14</a:t>
            </a:fld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1475304" y="5949280"/>
            <a:ext cx="62650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By Alessandro </a:t>
            </a:r>
            <a:r>
              <a:rPr lang="en-US" sz="1400" dirty="0" err="1"/>
              <a:t>Nassiri</a:t>
            </a:r>
            <a:r>
              <a:rPr lang="en-US" sz="1400" dirty="0"/>
              <a:t> - </a:t>
            </a:r>
            <a:r>
              <a:rPr lang="en-US" sz="1400" dirty="0" err="1"/>
              <a:t>Museo</a:t>
            </a:r>
            <a:r>
              <a:rPr lang="en-US" sz="1400" dirty="0"/>
              <a:t> </a:t>
            </a:r>
            <a:r>
              <a:rPr lang="en-US" sz="1400" dirty="0" err="1"/>
              <a:t>della</a:t>
            </a:r>
            <a:r>
              <a:rPr lang="en-US" sz="1400" dirty="0"/>
              <a:t> </a:t>
            </a:r>
            <a:r>
              <a:rPr lang="en-US" sz="1400" dirty="0" err="1"/>
              <a:t>Scienza</a:t>
            </a:r>
            <a:r>
              <a:rPr lang="en-US" sz="1400" dirty="0"/>
              <a:t> e </a:t>
            </a:r>
            <a:r>
              <a:rPr lang="en-US" sz="1400" dirty="0" err="1"/>
              <a:t>della</a:t>
            </a:r>
            <a:r>
              <a:rPr lang="en-US" sz="1400" dirty="0"/>
              <a:t> </a:t>
            </a:r>
            <a:r>
              <a:rPr lang="en-US" sz="1400" dirty="0" err="1"/>
              <a:t>Tecnologia</a:t>
            </a:r>
            <a:r>
              <a:rPr lang="en-US" sz="1400" dirty="0"/>
              <a:t> "Leonardo da Vinci", </a:t>
            </a:r>
            <a:br>
              <a:rPr lang="en-US" sz="1400" dirty="0"/>
            </a:br>
            <a:r>
              <a:rPr lang="en-US" sz="1400" dirty="0"/>
              <a:t>CC BY-SA 4.0, https://</a:t>
            </a:r>
            <a:r>
              <a:rPr lang="en-US" sz="1400" dirty="0" err="1"/>
              <a:t>commons.wikimedia.org</a:t>
            </a:r>
            <a:r>
              <a:rPr lang="en-US" sz="1400" dirty="0"/>
              <a:t>/w/</a:t>
            </a:r>
            <a:r>
              <a:rPr lang="en-US" sz="1400" dirty="0" err="1"/>
              <a:t>index.php?curid</a:t>
            </a:r>
            <a:r>
              <a:rPr lang="en-US" sz="1400" dirty="0"/>
              <a:t>=47910919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760" y="1268208"/>
            <a:ext cx="4292704" cy="4681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859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116632"/>
            <a:ext cx="7848872" cy="792088"/>
          </a:xfrm>
        </p:spPr>
        <p:txBody>
          <a:bodyPr/>
          <a:lstStyle/>
          <a:p>
            <a:r>
              <a:rPr lang="en-US" sz="4000" dirty="0"/>
              <a:t>To programmable machines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 bwMode="white">
          <a:xfrm>
            <a:off x="8316416" y="6480720"/>
            <a:ext cx="792088" cy="476672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914400" rtl="0" eaLnBrk="1" latinLnBrk="0" hangingPunct="1">
              <a:defRPr sz="1800" kern="1200">
                <a:solidFill>
                  <a:schemeClr val="bg1"/>
                </a:solidFill>
                <a:latin typeface="+mn-lt"/>
                <a:ea typeface="+mn-ea"/>
                <a:cs typeface="Times New Roman" pitchFamily="18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3A2C5DB-42A7-480B-B57D-B0AA071F25FA}" type="slidenum">
              <a:rPr lang="en-GB" smtClean="0"/>
              <a:pPr/>
              <a:t>15</a:t>
            </a:fld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1268760"/>
            <a:ext cx="7812360" cy="5208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5947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91440" y="14661"/>
            <a:ext cx="9235440" cy="468301"/>
          </a:xfrm>
        </p:spPr>
        <p:txBody>
          <a:bodyPr/>
          <a:lstStyle/>
          <a:p>
            <a:r>
              <a:rPr lang="en-US" sz="3600" dirty="0"/>
              <a:t>To programmable management of machines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 bwMode="white">
          <a:xfrm>
            <a:off x="8316416" y="6480720"/>
            <a:ext cx="792088" cy="476672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914400" rtl="0" eaLnBrk="1" latinLnBrk="0" hangingPunct="1">
              <a:defRPr sz="1800" kern="1200">
                <a:solidFill>
                  <a:schemeClr val="bg1"/>
                </a:solidFill>
                <a:latin typeface="+mn-lt"/>
                <a:ea typeface="+mn-ea"/>
                <a:cs typeface="Times New Roman" pitchFamily="18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3A2C5DB-42A7-480B-B57D-B0AA071F25FA}" type="slidenum">
              <a:rPr lang="en-GB" smtClean="0"/>
              <a:pPr/>
              <a:t>16</a:t>
            </a:fld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35496" y="973003"/>
            <a:ext cx="7478329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1600" b="1" dirty="0">
                <a:ea typeface="Consolas"/>
                <a:cs typeface="Consolas"/>
                <a:sym typeface="Consolas"/>
              </a:rPr>
              <a:t>To run a VM on OpenStack and to install a mongo shell on it [Terraform]</a:t>
            </a:r>
          </a:p>
          <a:p>
            <a:pPr lvl="0"/>
            <a:r>
              <a:rPr lang="en" sz="1600" dirty="0">
                <a:latin typeface="Consolas"/>
                <a:ea typeface="Consolas"/>
                <a:cs typeface="Consolas"/>
                <a:sym typeface="Consolas"/>
              </a:rPr>
              <a:t>resource "openstack_compute_instance_v2" "</a:t>
            </a:r>
            <a:r>
              <a:rPr lang="en" sz="1600" dirty="0" err="1">
                <a:latin typeface="Consolas"/>
                <a:ea typeface="Consolas"/>
                <a:cs typeface="Consolas"/>
                <a:sym typeface="Consolas"/>
              </a:rPr>
              <a:t>mongod_host</a:t>
            </a:r>
            <a:r>
              <a:rPr lang="en" sz="1600" dirty="0">
                <a:latin typeface="Consolas"/>
                <a:ea typeface="Consolas"/>
                <a:cs typeface="Consolas"/>
                <a:sym typeface="Consolas"/>
              </a:rPr>
              <a:t>" {    </a:t>
            </a:r>
          </a:p>
          <a:p>
            <a:pPr lvl="0"/>
            <a:r>
              <a:rPr lang="en" sz="1600" dirty="0">
                <a:latin typeface="Consolas"/>
                <a:ea typeface="Consolas"/>
                <a:cs typeface="Consolas"/>
                <a:sym typeface="Consolas"/>
              </a:rPr>
              <a:t>    count = "3"</a:t>
            </a:r>
          </a:p>
          <a:p>
            <a:pPr lvl="0"/>
            <a:r>
              <a:rPr lang="en" sz="1600" dirty="0">
                <a:latin typeface="Consolas"/>
                <a:ea typeface="Consolas"/>
                <a:cs typeface="Consolas"/>
                <a:sym typeface="Consolas"/>
              </a:rPr>
              <a:t>    region = ""</a:t>
            </a:r>
          </a:p>
          <a:p>
            <a:pPr lvl="0"/>
            <a:r>
              <a:rPr lang="en" sz="1600" dirty="0">
                <a:latin typeface="Consolas"/>
                <a:ea typeface="Consolas"/>
                <a:cs typeface="Consolas"/>
                <a:sym typeface="Consolas"/>
              </a:rPr>
              <a:t>    name = "</a:t>
            </a:r>
            <a:r>
              <a:rPr lang="en" sz="1600" dirty="0" err="1">
                <a:latin typeface="Consolas"/>
                <a:ea typeface="Consolas"/>
                <a:cs typeface="Consolas"/>
                <a:sym typeface="Consolas"/>
              </a:rPr>
              <a:t>mongod_host</a:t>
            </a:r>
            <a:r>
              <a:rPr lang="en" sz="1600" dirty="0">
                <a:latin typeface="Consolas"/>
                <a:ea typeface="Consolas"/>
                <a:cs typeface="Consolas"/>
                <a:sym typeface="Consolas"/>
              </a:rPr>
              <a:t>"</a:t>
            </a:r>
          </a:p>
          <a:p>
            <a:pPr lvl="0"/>
            <a:r>
              <a:rPr lang="en" sz="1600" dirty="0"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1600" dirty="0" err="1">
                <a:latin typeface="Consolas"/>
                <a:ea typeface="Consolas"/>
                <a:cs typeface="Consolas"/>
                <a:sym typeface="Consolas"/>
              </a:rPr>
              <a:t>image_name</a:t>
            </a:r>
            <a:r>
              <a:rPr lang="en" sz="1600" dirty="0">
                <a:latin typeface="Consolas"/>
                <a:ea typeface="Consolas"/>
                <a:cs typeface="Consolas"/>
                <a:sym typeface="Consolas"/>
              </a:rPr>
              <a:t> = "${</a:t>
            </a:r>
            <a:r>
              <a:rPr lang="en" sz="1600" dirty="0" err="1">
                <a:latin typeface="Consolas"/>
                <a:ea typeface="Consolas"/>
                <a:cs typeface="Consolas"/>
                <a:sym typeface="Consolas"/>
              </a:rPr>
              <a:t>var.image_name</a:t>
            </a:r>
            <a:r>
              <a:rPr lang="en" sz="1600" dirty="0">
                <a:latin typeface="Consolas"/>
                <a:ea typeface="Consolas"/>
                <a:cs typeface="Consolas"/>
                <a:sym typeface="Consolas"/>
              </a:rPr>
              <a:t>}"</a:t>
            </a:r>
          </a:p>
          <a:p>
            <a:pPr lvl="0"/>
            <a:r>
              <a:rPr lang="en" sz="1600" dirty="0"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1600" dirty="0" err="1">
                <a:latin typeface="Consolas"/>
                <a:ea typeface="Consolas"/>
                <a:cs typeface="Consolas"/>
                <a:sym typeface="Consolas"/>
              </a:rPr>
              <a:t>flavor_name</a:t>
            </a:r>
            <a:r>
              <a:rPr lang="en" sz="1600" dirty="0">
                <a:latin typeface="Consolas"/>
                <a:ea typeface="Consolas"/>
                <a:cs typeface="Consolas"/>
                <a:sym typeface="Consolas"/>
              </a:rPr>
              <a:t> = "${</a:t>
            </a:r>
            <a:r>
              <a:rPr lang="en" sz="1600" dirty="0" err="1">
                <a:latin typeface="Consolas"/>
                <a:ea typeface="Consolas"/>
                <a:cs typeface="Consolas"/>
                <a:sym typeface="Consolas"/>
              </a:rPr>
              <a:t>var.flavor_name</a:t>
            </a:r>
            <a:r>
              <a:rPr lang="en" sz="1600" dirty="0">
                <a:latin typeface="Consolas"/>
                <a:ea typeface="Consolas"/>
                <a:cs typeface="Consolas"/>
                <a:sym typeface="Consolas"/>
              </a:rPr>
              <a:t>}"</a:t>
            </a:r>
          </a:p>
          <a:p>
            <a:pPr lvl="0"/>
            <a:r>
              <a:rPr lang="en" sz="1600" dirty="0"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1600" dirty="0" err="1">
                <a:latin typeface="Consolas"/>
                <a:ea typeface="Consolas"/>
                <a:cs typeface="Consolas"/>
                <a:sym typeface="Consolas"/>
              </a:rPr>
              <a:t>key_pair</a:t>
            </a:r>
            <a:r>
              <a:rPr lang="en" sz="1600" dirty="0">
                <a:latin typeface="Consolas"/>
                <a:ea typeface="Consolas"/>
                <a:cs typeface="Consolas"/>
                <a:sym typeface="Consolas"/>
              </a:rPr>
              <a:t> = "tf-keypair-1"</a:t>
            </a:r>
          </a:p>
          <a:p>
            <a:pPr lvl="0"/>
            <a:r>
              <a:rPr lang="en" sz="1600" dirty="0"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1600" dirty="0" err="1">
                <a:latin typeface="Consolas"/>
                <a:ea typeface="Consolas"/>
                <a:cs typeface="Consolas"/>
                <a:sym typeface="Consolas"/>
              </a:rPr>
              <a:t>security_groups</a:t>
            </a:r>
            <a:r>
              <a:rPr lang="en" sz="1600" dirty="0">
                <a:latin typeface="Consolas"/>
                <a:ea typeface="Consolas"/>
                <a:cs typeface="Consolas"/>
                <a:sym typeface="Consolas"/>
              </a:rPr>
              <a:t> = ["</a:t>
            </a:r>
            <a:r>
              <a:rPr lang="en" sz="1600" dirty="0" err="1">
                <a:latin typeface="Consolas"/>
                <a:ea typeface="Consolas"/>
                <a:cs typeface="Consolas"/>
                <a:sym typeface="Consolas"/>
              </a:rPr>
              <a:t>mongo_security_group</a:t>
            </a:r>
            <a:r>
              <a:rPr lang="en" sz="1600" dirty="0">
                <a:latin typeface="Consolas"/>
                <a:ea typeface="Consolas"/>
                <a:cs typeface="Consolas"/>
                <a:sym typeface="Consolas"/>
              </a:rPr>
              <a:t>"]</a:t>
            </a:r>
          </a:p>
          <a:p>
            <a:pPr lvl="0"/>
            <a:r>
              <a:rPr lang="en" sz="1600" dirty="0">
                <a:latin typeface="Consolas"/>
                <a:ea typeface="Consolas"/>
                <a:cs typeface="Consolas"/>
                <a:sym typeface="Consolas"/>
              </a:rPr>
              <a:t>    network {</a:t>
            </a:r>
          </a:p>
          <a:p>
            <a:pPr lvl="0"/>
            <a:r>
              <a:rPr lang="en" sz="1600" dirty="0"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1600" dirty="0" err="1">
                <a:latin typeface="Consolas"/>
                <a:ea typeface="Consolas"/>
                <a:cs typeface="Consolas"/>
                <a:sym typeface="Consolas"/>
              </a:rPr>
              <a:t>uuid</a:t>
            </a:r>
            <a:r>
              <a:rPr lang="en" sz="1600" dirty="0">
                <a:latin typeface="Consolas"/>
                <a:ea typeface="Consolas"/>
                <a:cs typeface="Consolas"/>
                <a:sym typeface="Consolas"/>
              </a:rPr>
              <a:t> = "${openstack_networking_network_v2.tf_network.id}"</a:t>
            </a:r>
          </a:p>
          <a:p>
            <a:pPr lvl="0"/>
            <a:r>
              <a:rPr lang="en" sz="1600" dirty="0">
                <a:latin typeface="Consolas"/>
                <a:ea typeface="Consolas"/>
                <a:cs typeface="Consolas"/>
                <a:sym typeface="Consolas"/>
              </a:rPr>
              <a:t>    }</a:t>
            </a:r>
          </a:p>
          <a:p>
            <a:pPr lvl="0"/>
            <a:r>
              <a:rPr lang="en" sz="1600" dirty="0">
                <a:latin typeface="Consolas"/>
                <a:ea typeface="Consolas"/>
                <a:cs typeface="Consolas"/>
                <a:sym typeface="Consolas"/>
              </a:rPr>
              <a:t>    ...</a:t>
            </a:r>
          </a:p>
          <a:p>
            <a:pPr lvl="0"/>
            <a:r>
              <a:rPr lang="en" sz="1600" dirty="0"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1600" dirty="0" err="1">
                <a:latin typeface="Consolas"/>
                <a:ea typeface="Consolas"/>
                <a:cs typeface="Consolas"/>
                <a:sym typeface="Consolas"/>
              </a:rPr>
              <a:t>provisioner</a:t>
            </a:r>
            <a:r>
              <a:rPr lang="en" sz="1600" dirty="0">
                <a:latin typeface="Consolas"/>
                <a:ea typeface="Consolas"/>
                <a:cs typeface="Consolas"/>
                <a:sym typeface="Consolas"/>
              </a:rPr>
              <a:t> "remote-exec" {</a:t>
            </a:r>
          </a:p>
          <a:p>
            <a:pPr lvl="0"/>
            <a:r>
              <a:rPr lang="en" sz="1600" dirty="0">
                <a:latin typeface="Consolas"/>
                <a:ea typeface="Consolas"/>
                <a:cs typeface="Consolas"/>
                <a:sym typeface="Consolas"/>
              </a:rPr>
              <a:t>        scripts = [</a:t>
            </a:r>
          </a:p>
          <a:p>
            <a:pPr lvl="0"/>
            <a:r>
              <a:rPr lang="en" sz="1600" dirty="0">
                <a:latin typeface="Consolas"/>
                <a:ea typeface="Consolas"/>
                <a:cs typeface="Consolas"/>
                <a:sym typeface="Consolas"/>
              </a:rPr>
              <a:t>        "scripts/</a:t>
            </a:r>
            <a:r>
              <a:rPr lang="en" sz="1600" dirty="0" err="1">
                <a:latin typeface="Consolas"/>
                <a:ea typeface="Consolas"/>
                <a:cs typeface="Consolas"/>
                <a:sym typeface="Consolas"/>
              </a:rPr>
              <a:t>install_mongo.sh</a:t>
            </a:r>
            <a:r>
              <a:rPr lang="en" sz="1600" dirty="0">
                <a:latin typeface="Consolas"/>
                <a:ea typeface="Consolas"/>
                <a:cs typeface="Consolas"/>
                <a:sym typeface="Consolas"/>
              </a:rPr>
              <a:t>"</a:t>
            </a:r>
          </a:p>
          <a:p>
            <a:pPr lvl="0"/>
            <a:r>
              <a:rPr lang="en" sz="1600" dirty="0">
                <a:latin typeface="Consolas"/>
                <a:ea typeface="Consolas"/>
                <a:cs typeface="Consolas"/>
                <a:sym typeface="Consolas"/>
              </a:rPr>
              <a:t>        "</a:t>
            </a:r>
            <a:r>
              <a:rPr lang="en" sz="1600" dirty="0" err="1">
                <a:latin typeface="Consolas"/>
                <a:ea typeface="Consolas"/>
                <a:cs typeface="Consolas"/>
                <a:sym typeface="Consolas"/>
              </a:rPr>
              <a:t>start_mongod.sh</a:t>
            </a:r>
            <a:r>
              <a:rPr lang="en" sz="1600" dirty="0">
                <a:latin typeface="Consolas"/>
                <a:ea typeface="Consolas"/>
                <a:cs typeface="Consolas"/>
                <a:sym typeface="Consolas"/>
              </a:rPr>
              <a:t>"</a:t>
            </a:r>
          </a:p>
          <a:p>
            <a:pPr lvl="0"/>
            <a:r>
              <a:rPr lang="en" sz="1600" dirty="0">
                <a:latin typeface="Consolas"/>
                <a:ea typeface="Consolas"/>
                <a:cs typeface="Consolas"/>
                <a:sym typeface="Consolas"/>
              </a:rPr>
              <a:t>        ]</a:t>
            </a:r>
          </a:p>
          <a:p>
            <a:pPr lvl="0"/>
            <a:r>
              <a:rPr lang="en" sz="1600" dirty="0">
                <a:latin typeface="Consolas"/>
                <a:ea typeface="Consolas"/>
                <a:cs typeface="Consolas"/>
                <a:sym typeface="Consolas"/>
              </a:rPr>
              <a:t>    }</a:t>
            </a:r>
          </a:p>
          <a:p>
            <a:pPr lvl="0"/>
            <a:r>
              <a:rPr lang="en" sz="1600" dirty="0"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3774660" y="5805064"/>
            <a:ext cx="4824536" cy="648072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Infrastructure </a:t>
            </a:r>
            <a:r>
              <a:rPr lang="en-US" dirty="0"/>
              <a:t>as a Code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4355976" y="4869160"/>
            <a:ext cx="1008112" cy="100811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5541947" y="4940968"/>
            <a:ext cx="1118285" cy="86409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10"/>
          <p:cNvSpPr txBox="1">
            <a:spLocks/>
          </p:cNvSpPr>
          <p:nvPr/>
        </p:nvSpPr>
        <p:spPr>
          <a:xfrm>
            <a:off x="4499992" y="4132252"/>
            <a:ext cx="4824536" cy="95293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3200" kern="1200">
                <a:solidFill>
                  <a:srgbClr val="002060"/>
                </a:solidFill>
                <a:latin typeface="+mn-lt"/>
                <a:ea typeface="+mn-ea"/>
                <a:cs typeface="Times New Roman" pitchFamily="18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2800" kern="1200">
                <a:solidFill>
                  <a:srgbClr val="002060"/>
                </a:solidFill>
                <a:latin typeface="+mn-lt"/>
                <a:ea typeface="+mn-ea"/>
                <a:cs typeface="Times New Roman" pitchFamily="18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2400" kern="1200">
                <a:solidFill>
                  <a:srgbClr val="002060"/>
                </a:solidFill>
                <a:latin typeface="+mn-lt"/>
                <a:ea typeface="+mn-ea"/>
                <a:cs typeface="Times New Roman" pitchFamily="18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2000" kern="1200">
                <a:solidFill>
                  <a:srgbClr val="002060"/>
                </a:solidFill>
                <a:latin typeface="+mn-lt"/>
                <a:ea typeface="+mn-ea"/>
                <a:cs typeface="Times New Roman" pitchFamily="18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2000" kern="1200">
                <a:solidFill>
                  <a:srgbClr val="002060"/>
                </a:solidFill>
                <a:latin typeface="+mn-lt"/>
                <a:ea typeface="+mn-ea"/>
                <a:cs typeface="Times New Roman" pitchFamily="18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Courier New" pitchFamily="49" charset="0"/>
              <a:buNone/>
            </a:pPr>
            <a:r>
              <a:rPr lang="en-US" dirty="0"/>
              <a:t>Becomes another subject of this same lifecycle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1409" y="1484784"/>
            <a:ext cx="4623079" cy="2616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138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  <p:bldP spid="18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48000" y="55411"/>
            <a:ext cx="7848000" cy="468301"/>
          </a:xfrm>
        </p:spPr>
        <p:txBody>
          <a:bodyPr/>
          <a:lstStyle/>
          <a:p>
            <a:r>
              <a:rPr lang="en-CA" sz="3600" dirty="0"/>
              <a:t>Towards standard Infrastructure-as-Code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 bwMode="white">
          <a:xfrm>
            <a:off x="8316416" y="6480720"/>
            <a:ext cx="792088" cy="476672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914400" rtl="0" eaLnBrk="1" latinLnBrk="0" hangingPunct="1">
              <a:defRPr sz="1800" kern="1200">
                <a:solidFill>
                  <a:schemeClr val="bg1"/>
                </a:solidFill>
                <a:latin typeface="+mn-lt"/>
                <a:ea typeface="+mn-ea"/>
                <a:cs typeface="Times New Roman" pitchFamily="18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3A2C5DB-42A7-480B-B57D-B0AA071F25FA}" type="slidenum">
              <a:rPr lang="en-GB" smtClean="0"/>
              <a:pPr/>
              <a:t>17</a:t>
            </a:fld>
            <a:endParaRPr lang="en-GB" dirty="0"/>
          </a:p>
        </p:txBody>
      </p:sp>
      <p:sp>
        <p:nvSpPr>
          <p:cNvPr id="81" name="Rectangle 80"/>
          <p:cNvSpPr/>
          <p:nvPr/>
        </p:nvSpPr>
        <p:spPr>
          <a:xfrm>
            <a:off x="683568" y="3356992"/>
            <a:ext cx="2664296" cy="20162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2" name="Rectangle 81"/>
          <p:cNvSpPr/>
          <p:nvPr/>
        </p:nvSpPr>
        <p:spPr>
          <a:xfrm>
            <a:off x="35496" y="1484784"/>
            <a:ext cx="2664296" cy="20162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3" name="Rectangle 82"/>
          <p:cNvSpPr/>
          <p:nvPr/>
        </p:nvSpPr>
        <p:spPr>
          <a:xfrm>
            <a:off x="5220072" y="1412776"/>
            <a:ext cx="2664296" cy="20162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4" name="Rectangle 83"/>
          <p:cNvSpPr/>
          <p:nvPr/>
        </p:nvSpPr>
        <p:spPr>
          <a:xfrm>
            <a:off x="5076056" y="3429000"/>
            <a:ext cx="2664296" cy="20162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92" name="Group 91"/>
          <p:cNvGrpSpPr/>
          <p:nvPr/>
        </p:nvGrpSpPr>
        <p:grpSpPr>
          <a:xfrm>
            <a:off x="80268" y="2708920"/>
            <a:ext cx="6795988" cy="3588322"/>
            <a:chOff x="368300" y="2140689"/>
            <a:chExt cx="7294534" cy="3467936"/>
          </a:xfrm>
        </p:grpSpPr>
        <p:sp>
          <p:nvSpPr>
            <p:cNvPr id="93" name="TextBox 92"/>
            <p:cNvSpPr txBox="1"/>
            <p:nvPr/>
          </p:nvSpPr>
          <p:spPr>
            <a:xfrm>
              <a:off x="381001" y="2213616"/>
              <a:ext cx="1701800" cy="3569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Infrastructure</a:t>
              </a:r>
            </a:p>
          </p:txBody>
        </p:sp>
        <p:sp>
          <p:nvSpPr>
            <p:cNvPr id="94" name="TextBox 93"/>
            <p:cNvSpPr txBox="1"/>
            <p:nvPr/>
          </p:nvSpPr>
          <p:spPr>
            <a:xfrm>
              <a:off x="368300" y="3737616"/>
              <a:ext cx="1701800" cy="3569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Middleware</a:t>
              </a:r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368300" y="5172716"/>
              <a:ext cx="1701800" cy="3569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Application</a:t>
              </a:r>
            </a:p>
          </p:txBody>
        </p:sp>
        <p:sp>
          <p:nvSpPr>
            <p:cNvPr id="96" name="Rectangle 95"/>
            <p:cNvSpPr/>
            <p:nvPr/>
          </p:nvSpPr>
          <p:spPr>
            <a:xfrm>
              <a:off x="2561044" y="2147039"/>
              <a:ext cx="1178692" cy="43590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Host</a:t>
              </a:r>
            </a:p>
          </p:txBody>
        </p:sp>
        <p:sp>
          <p:nvSpPr>
            <p:cNvPr id="97" name="Rectangle 96"/>
            <p:cNvSpPr/>
            <p:nvPr/>
          </p:nvSpPr>
          <p:spPr>
            <a:xfrm>
              <a:off x="4440360" y="2147039"/>
              <a:ext cx="1178692" cy="43590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Host</a:t>
              </a:r>
            </a:p>
          </p:txBody>
        </p:sp>
        <p:sp>
          <p:nvSpPr>
            <p:cNvPr id="98" name="Rectangle 97"/>
            <p:cNvSpPr/>
            <p:nvPr/>
          </p:nvSpPr>
          <p:spPr>
            <a:xfrm>
              <a:off x="6484142" y="2147039"/>
              <a:ext cx="1178692" cy="43590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Network</a:t>
              </a:r>
            </a:p>
          </p:txBody>
        </p:sp>
        <p:sp>
          <p:nvSpPr>
            <p:cNvPr id="99" name="Rectangle 98"/>
            <p:cNvSpPr/>
            <p:nvPr/>
          </p:nvSpPr>
          <p:spPr>
            <a:xfrm>
              <a:off x="2561044" y="3737616"/>
              <a:ext cx="1178692" cy="43590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Apache</a:t>
              </a:r>
            </a:p>
          </p:txBody>
        </p:sp>
        <p:sp>
          <p:nvSpPr>
            <p:cNvPr id="100" name="Rectangle 99"/>
            <p:cNvSpPr/>
            <p:nvPr/>
          </p:nvSpPr>
          <p:spPr>
            <a:xfrm>
              <a:off x="4440360" y="3737616"/>
              <a:ext cx="1178692" cy="43590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Tomcat</a:t>
              </a:r>
            </a:p>
          </p:txBody>
        </p:sp>
        <p:sp>
          <p:nvSpPr>
            <p:cNvPr id="101" name="Rectangle 100"/>
            <p:cNvSpPr/>
            <p:nvPr/>
          </p:nvSpPr>
          <p:spPr>
            <a:xfrm>
              <a:off x="6484142" y="3737616"/>
              <a:ext cx="1178692" cy="43590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MySQL</a:t>
              </a:r>
            </a:p>
          </p:txBody>
        </p:sp>
        <p:sp>
          <p:nvSpPr>
            <p:cNvPr id="102" name="Rectangle 101"/>
            <p:cNvSpPr/>
            <p:nvPr/>
          </p:nvSpPr>
          <p:spPr>
            <a:xfrm>
              <a:off x="2561044" y="5172716"/>
              <a:ext cx="1178692" cy="43590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Mod_proxy</a:t>
              </a:r>
            </a:p>
          </p:txBody>
        </p:sp>
        <p:sp>
          <p:nvSpPr>
            <p:cNvPr id="103" name="Rectangle 102"/>
            <p:cNvSpPr/>
            <p:nvPr/>
          </p:nvSpPr>
          <p:spPr>
            <a:xfrm>
              <a:off x="4440360" y="5172716"/>
              <a:ext cx="1178692" cy="43590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WAR</a:t>
              </a:r>
            </a:p>
          </p:txBody>
        </p:sp>
        <p:sp>
          <p:nvSpPr>
            <p:cNvPr id="104" name="Rectangle 103"/>
            <p:cNvSpPr/>
            <p:nvPr/>
          </p:nvSpPr>
          <p:spPr>
            <a:xfrm>
              <a:off x="6484142" y="5172716"/>
              <a:ext cx="1178692" cy="43590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Schema</a:t>
              </a:r>
            </a:p>
          </p:txBody>
        </p:sp>
        <p:cxnSp>
          <p:nvCxnSpPr>
            <p:cNvPr id="105" name="Straight Arrow Connector 104"/>
            <p:cNvCxnSpPr>
              <a:stCxn id="99" idx="0"/>
              <a:endCxn id="96" idx="2"/>
            </p:cNvCxnSpPr>
            <p:nvPr/>
          </p:nvCxnSpPr>
          <p:spPr>
            <a:xfrm flipV="1">
              <a:off x="3150390" y="2582948"/>
              <a:ext cx="0" cy="1154668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6" name="Straight Arrow Connector 105"/>
            <p:cNvCxnSpPr>
              <a:stCxn id="100" idx="0"/>
              <a:endCxn id="96" idx="2"/>
            </p:cNvCxnSpPr>
            <p:nvPr/>
          </p:nvCxnSpPr>
          <p:spPr>
            <a:xfrm flipH="1" flipV="1">
              <a:off x="3150390" y="2582948"/>
              <a:ext cx="1879316" cy="1154668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7" name="Straight Arrow Connector 106"/>
            <p:cNvCxnSpPr>
              <a:stCxn id="101" idx="0"/>
              <a:endCxn id="97" idx="2"/>
            </p:cNvCxnSpPr>
            <p:nvPr/>
          </p:nvCxnSpPr>
          <p:spPr>
            <a:xfrm flipH="1" flipV="1">
              <a:off x="5029706" y="2582948"/>
              <a:ext cx="2043782" cy="1154668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8" name="Straight Arrow Connector 107"/>
            <p:cNvCxnSpPr>
              <a:stCxn id="102" idx="0"/>
              <a:endCxn id="99" idx="2"/>
            </p:cNvCxnSpPr>
            <p:nvPr/>
          </p:nvCxnSpPr>
          <p:spPr>
            <a:xfrm flipV="1">
              <a:off x="3150390" y="4173525"/>
              <a:ext cx="0" cy="999191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9" name="Straight Arrow Connector 108"/>
            <p:cNvCxnSpPr/>
            <p:nvPr/>
          </p:nvCxnSpPr>
          <p:spPr>
            <a:xfrm flipV="1">
              <a:off x="5052549" y="4173525"/>
              <a:ext cx="0" cy="999191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10" name="Straight Arrow Connector 109"/>
            <p:cNvCxnSpPr/>
            <p:nvPr/>
          </p:nvCxnSpPr>
          <p:spPr>
            <a:xfrm flipV="1">
              <a:off x="7046078" y="4173525"/>
              <a:ext cx="0" cy="999191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11" name="Straight Arrow Connector 110"/>
            <p:cNvCxnSpPr>
              <a:stCxn id="99" idx="3"/>
              <a:endCxn id="100" idx="1"/>
            </p:cNvCxnSpPr>
            <p:nvPr/>
          </p:nvCxnSpPr>
          <p:spPr>
            <a:xfrm>
              <a:off x="3739736" y="3955571"/>
              <a:ext cx="700624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Arrow Connector 111"/>
            <p:cNvCxnSpPr>
              <a:endCxn id="101" idx="1"/>
            </p:cNvCxnSpPr>
            <p:nvPr/>
          </p:nvCxnSpPr>
          <p:spPr>
            <a:xfrm flipV="1">
              <a:off x="5619052" y="3955571"/>
              <a:ext cx="865090" cy="5734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Curved Connector 112"/>
            <p:cNvCxnSpPr>
              <a:stCxn id="96" idx="0"/>
              <a:endCxn id="98" idx="0"/>
            </p:cNvCxnSpPr>
            <p:nvPr/>
          </p:nvCxnSpPr>
          <p:spPr>
            <a:xfrm rot="5400000" flipH="1" flipV="1">
              <a:off x="5111939" y="185490"/>
              <a:ext cx="12700" cy="3923098"/>
            </a:xfrm>
            <a:prstGeom prst="curvedConnector3">
              <a:avLst>
                <a:gd name="adj1" fmla="val 3454622"/>
              </a:avLst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urved Connector 113"/>
            <p:cNvCxnSpPr>
              <a:stCxn id="97" idx="0"/>
              <a:endCxn id="98" idx="0"/>
            </p:cNvCxnSpPr>
            <p:nvPr/>
          </p:nvCxnSpPr>
          <p:spPr>
            <a:xfrm rot="5400000" flipH="1" flipV="1">
              <a:off x="6051597" y="1125148"/>
              <a:ext cx="12700" cy="2043782"/>
            </a:xfrm>
            <a:prstGeom prst="curvedConnector3">
              <a:avLst>
                <a:gd name="adj1" fmla="val 1800000"/>
              </a:avLst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0" name="TextBox 79"/>
          <p:cNvSpPr txBox="1"/>
          <p:nvPr/>
        </p:nvSpPr>
        <p:spPr>
          <a:xfrm>
            <a:off x="0" y="1124744"/>
            <a:ext cx="892899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charset="0"/>
              <a:buChar char="è"/>
            </a:pPr>
            <a:r>
              <a:rPr lang="en-CA" sz="2000" b="1" dirty="0">
                <a:sym typeface="Wingdings"/>
              </a:rPr>
              <a:t>An Application Deployment Topology</a:t>
            </a:r>
            <a:r>
              <a:rPr lang="en-CA" sz="2000" dirty="0">
                <a:sym typeface="Wingdings"/>
              </a:rPr>
              <a:t>, i.e., “a graph of physical artefacts that need support for several lifecycle phases (e.g., procurement, installation, configuration, </a:t>
            </a:r>
            <a:r>
              <a:rPr lang="it-IT" sz="2000" dirty="0">
                <a:sym typeface="Wingdings"/>
              </a:rPr>
              <a:t>deployment, </a:t>
            </a:r>
            <a:r>
              <a:rPr lang="it-IT" sz="2000" dirty="0" err="1">
                <a:sym typeface="Wingdings"/>
              </a:rPr>
              <a:t>undeployment</a:t>
            </a:r>
            <a:r>
              <a:rPr lang="it-IT" sz="2000" dirty="0">
                <a:sym typeface="Wingdings"/>
              </a:rPr>
              <a:t>, </a:t>
            </a:r>
            <a:r>
              <a:rPr lang="it-IT" sz="2000" dirty="0" err="1">
                <a:sym typeface="Wingdings"/>
              </a:rPr>
              <a:t>teardown</a:t>
            </a:r>
            <a:r>
              <a:rPr lang="it-IT" sz="2000" dirty="0">
                <a:sym typeface="Wingdings"/>
              </a:rPr>
              <a:t>, etc.)” [6]</a:t>
            </a:r>
            <a:endParaRPr lang="en-CA" sz="2000" dirty="0"/>
          </a:p>
          <a:p>
            <a:endParaRPr lang="en-CA" sz="2000" b="1" dirty="0">
              <a:solidFill>
                <a:srgbClr val="FF0000"/>
              </a:solidFill>
            </a:endParaRPr>
          </a:p>
          <a:p>
            <a:endParaRPr lang="en-CA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28545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48000" y="66979"/>
            <a:ext cx="7848000" cy="468301"/>
          </a:xfrm>
        </p:spPr>
        <p:txBody>
          <a:bodyPr/>
          <a:lstStyle/>
          <a:p>
            <a:r>
              <a:rPr lang="en-CA" sz="3600"/>
              <a:t>Towards standard Infrastructure-as-Code</a:t>
            </a:r>
            <a:endParaRPr lang="en-CA" sz="36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 bwMode="white">
          <a:xfrm>
            <a:off x="8316416" y="6480720"/>
            <a:ext cx="792088" cy="476672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914400" rtl="0" eaLnBrk="1" latinLnBrk="0" hangingPunct="1">
              <a:defRPr sz="1800" kern="1200">
                <a:solidFill>
                  <a:schemeClr val="bg1"/>
                </a:solidFill>
                <a:latin typeface="+mn-lt"/>
                <a:ea typeface="+mn-ea"/>
                <a:cs typeface="Times New Roman" pitchFamily="18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3A2C5DB-42A7-480B-B57D-B0AA071F25FA}" type="slidenum">
              <a:rPr lang="en-GB" smtClean="0"/>
              <a:pPr/>
              <a:t>18</a:t>
            </a:fld>
            <a:endParaRPr lang="en-GB" dirty="0"/>
          </a:p>
        </p:txBody>
      </p:sp>
      <p:sp>
        <p:nvSpPr>
          <p:cNvPr id="81" name="Rectangle 80"/>
          <p:cNvSpPr/>
          <p:nvPr/>
        </p:nvSpPr>
        <p:spPr>
          <a:xfrm>
            <a:off x="683568" y="3356992"/>
            <a:ext cx="2664296" cy="20162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2" name="Rectangle 81"/>
          <p:cNvSpPr/>
          <p:nvPr/>
        </p:nvSpPr>
        <p:spPr>
          <a:xfrm>
            <a:off x="35496" y="1484784"/>
            <a:ext cx="2664296" cy="20162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3" name="Rectangle 82"/>
          <p:cNvSpPr/>
          <p:nvPr/>
        </p:nvSpPr>
        <p:spPr>
          <a:xfrm>
            <a:off x="5220072" y="1412776"/>
            <a:ext cx="2664296" cy="20162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4" name="Rectangle 83"/>
          <p:cNvSpPr/>
          <p:nvPr/>
        </p:nvSpPr>
        <p:spPr>
          <a:xfrm>
            <a:off x="5076056" y="3429000"/>
            <a:ext cx="2664296" cy="20162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92" name="Group 91"/>
          <p:cNvGrpSpPr/>
          <p:nvPr/>
        </p:nvGrpSpPr>
        <p:grpSpPr>
          <a:xfrm>
            <a:off x="80268" y="2708920"/>
            <a:ext cx="6795988" cy="3588322"/>
            <a:chOff x="368300" y="2140689"/>
            <a:chExt cx="7294534" cy="3467936"/>
          </a:xfrm>
        </p:grpSpPr>
        <p:sp>
          <p:nvSpPr>
            <p:cNvPr id="93" name="TextBox 92"/>
            <p:cNvSpPr txBox="1"/>
            <p:nvPr/>
          </p:nvSpPr>
          <p:spPr>
            <a:xfrm>
              <a:off x="381001" y="2213616"/>
              <a:ext cx="1701800" cy="3569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Infrastructure</a:t>
              </a:r>
            </a:p>
          </p:txBody>
        </p:sp>
        <p:sp>
          <p:nvSpPr>
            <p:cNvPr id="94" name="TextBox 93"/>
            <p:cNvSpPr txBox="1"/>
            <p:nvPr/>
          </p:nvSpPr>
          <p:spPr>
            <a:xfrm>
              <a:off x="368300" y="3737616"/>
              <a:ext cx="1701800" cy="3569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Middleware</a:t>
              </a:r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368300" y="5172716"/>
              <a:ext cx="1701800" cy="3569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Application</a:t>
              </a:r>
            </a:p>
          </p:txBody>
        </p:sp>
        <p:sp>
          <p:nvSpPr>
            <p:cNvPr id="96" name="Rectangle 95"/>
            <p:cNvSpPr/>
            <p:nvPr/>
          </p:nvSpPr>
          <p:spPr>
            <a:xfrm>
              <a:off x="2561044" y="2147039"/>
              <a:ext cx="1178692" cy="43590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Host</a:t>
              </a:r>
            </a:p>
          </p:txBody>
        </p:sp>
        <p:sp>
          <p:nvSpPr>
            <p:cNvPr id="97" name="Rectangle 96"/>
            <p:cNvSpPr/>
            <p:nvPr/>
          </p:nvSpPr>
          <p:spPr>
            <a:xfrm>
              <a:off x="4440360" y="2147039"/>
              <a:ext cx="1178692" cy="43590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Host</a:t>
              </a:r>
            </a:p>
          </p:txBody>
        </p:sp>
        <p:sp>
          <p:nvSpPr>
            <p:cNvPr id="98" name="Rectangle 97"/>
            <p:cNvSpPr/>
            <p:nvPr/>
          </p:nvSpPr>
          <p:spPr>
            <a:xfrm>
              <a:off x="6484142" y="2147039"/>
              <a:ext cx="1178692" cy="43590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Network</a:t>
              </a:r>
            </a:p>
          </p:txBody>
        </p:sp>
        <p:sp>
          <p:nvSpPr>
            <p:cNvPr id="99" name="Rectangle 98"/>
            <p:cNvSpPr/>
            <p:nvPr/>
          </p:nvSpPr>
          <p:spPr>
            <a:xfrm>
              <a:off x="2561044" y="3737616"/>
              <a:ext cx="1178692" cy="43590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Apache</a:t>
              </a:r>
            </a:p>
          </p:txBody>
        </p:sp>
        <p:sp>
          <p:nvSpPr>
            <p:cNvPr id="100" name="Rectangle 99"/>
            <p:cNvSpPr/>
            <p:nvPr/>
          </p:nvSpPr>
          <p:spPr>
            <a:xfrm>
              <a:off x="4440360" y="3737616"/>
              <a:ext cx="1178692" cy="43590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Tomcat</a:t>
              </a:r>
            </a:p>
          </p:txBody>
        </p:sp>
        <p:sp>
          <p:nvSpPr>
            <p:cNvPr id="101" name="Rectangle 100"/>
            <p:cNvSpPr/>
            <p:nvPr/>
          </p:nvSpPr>
          <p:spPr>
            <a:xfrm>
              <a:off x="6484142" y="3737616"/>
              <a:ext cx="1178692" cy="43590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MySQL</a:t>
              </a:r>
            </a:p>
          </p:txBody>
        </p:sp>
        <p:sp>
          <p:nvSpPr>
            <p:cNvPr id="102" name="Rectangle 101"/>
            <p:cNvSpPr/>
            <p:nvPr/>
          </p:nvSpPr>
          <p:spPr>
            <a:xfrm>
              <a:off x="2561044" y="5172716"/>
              <a:ext cx="1178692" cy="43590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Mod_proxy</a:t>
              </a:r>
            </a:p>
          </p:txBody>
        </p:sp>
        <p:sp>
          <p:nvSpPr>
            <p:cNvPr id="103" name="Rectangle 102"/>
            <p:cNvSpPr/>
            <p:nvPr/>
          </p:nvSpPr>
          <p:spPr>
            <a:xfrm>
              <a:off x="4440360" y="5172716"/>
              <a:ext cx="1178692" cy="43590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WAR</a:t>
              </a:r>
            </a:p>
          </p:txBody>
        </p:sp>
        <p:sp>
          <p:nvSpPr>
            <p:cNvPr id="104" name="Rectangle 103"/>
            <p:cNvSpPr/>
            <p:nvPr/>
          </p:nvSpPr>
          <p:spPr>
            <a:xfrm>
              <a:off x="6484142" y="5172716"/>
              <a:ext cx="1178692" cy="43590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Schema</a:t>
              </a:r>
            </a:p>
          </p:txBody>
        </p:sp>
        <p:cxnSp>
          <p:nvCxnSpPr>
            <p:cNvPr id="105" name="Straight Arrow Connector 104"/>
            <p:cNvCxnSpPr>
              <a:stCxn id="99" idx="0"/>
              <a:endCxn id="96" idx="2"/>
            </p:cNvCxnSpPr>
            <p:nvPr/>
          </p:nvCxnSpPr>
          <p:spPr>
            <a:xfrm flipV="1">
              <a:off x="3150390" y="2582948"/>
              <a:ext cx="0" cy="1154668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6" name="Straight Arrow Connector 105"/>
            <p:cNvCxnSpPr>
              <a:stCxn id="100" idx="0"/>
              <a:endCxn id="96" idx="2"/>
            </p:cNvCxnSpPr>
            <p:nvPr/>
          </p:nvCxnSpPr>
          <p:spPr>
            <a:xfrm flipH="1" flipV="1">
              <a:off x="3150390" y="2582948"/>
              <a:ext cx="1879316" cy="1154668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7" name="Straight Arrow Connector 106"/>
            <p:cNvCxnSpPr>
              <a:stCxn id="101" idx="0"/>
              <a:endCxn id="97" idx="2"/>
            </p:cNvCxnSpPr>
            <p:nvPr/>
          </p:nvCxnSpPr>
          <p:spPr>
            <a:xfrm flipH="1" flipV="1">
              <a:off x="5029706" y="2582948"/>
              <a:ext cx="2043782" cy="1154668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8" name="Straight Arrow Connector 107"/>
            <p:cNvCxnSpPr>
              <a:stCxn id="102" idx="0"/>
              <a:endCxn id="99" idx="2"/>
            </p:cNvCxnSpPr>
            <p:nvPr/>
          </p:nvCxnSpPr>
          <p:spPr>
            <a:xfrm flipV="1">
              <a:off x="3150390" y="4173525"/>
              <a:ext cx="0" cy="999191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9" name="Straight Arrow Connector 108"/>
            <p:cNvCxnSpPr/>
            <p:nvPr/>
          </p:nvCxnSpPr>
          <p:spPr>
            <a:xfrm flipV="1">
              <a:off x="5052549" y="4173525"/>
              <a:ext cx="0" cy="999191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10" name="Straight Arrow Connector 109"/>
            <p:cNvCxnSpPr/>
            <p:nvPr/>
          </p:nvCxnSpPr>
          <p:spPr>
            <a:xfrm flipV="1">
              <a:off x="7046078" y="4173525"/>
              <a:ext cx="0" cy="999191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11" name="Straight Arrow Connector 110"/>
            <p:cNvCxnSpPr>
              <a:stCxn id="99" idx="3"/>
              <a:endCxn id="100" idx="1"/>
            </p:cNvCxnSpPr>
            <p:nvPr/>
          </p:nvCxnSpPr>
          <p:spPr>
            <a:xfrm>
              <a:off x="3739736" y="3955571"/>
              <a:ext cx="700624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Arrow Connector 111"/>
            <p:cNvCxnSpPr>
              <a:endCxn id="101" idx="1"/>
            </p:cNvCxnSpPr>
            <p:nvPr/>
          </p:nvCxnSpPr>
          <p:spPr>
            <a:xfrm flipV="1">
              <a:off x="5619052" y="3955571"/>
              <a:ext cx="865090" cy="5734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Curved Connector 112"/>
            <p:cNvCxnSpPr>
              <a:stCxn id="96" idx="0"/>
              <a:endCxn id="98" idx="0"/>
            </p:cNvCxnSpPr>
            <p:nvPr/>
          </p:nvCxnSpPr>
          <p:spPr>
            <a:xfrm rot="5400000" flipH="1" flipV="1">
              <a:off x="5111939" y="185490"/>
              <a:ext cx="12700" cy="3923098"/>
            </a:xfrm>
            <a:prstGeom prst="curvedConnector3">
              <a:avLst>
                <a:gd name="adj1" fmla="val 3454622"/>
              </a:avLst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urved Connector 113"/>
            <p:cNvCxnSpPr>
              <a:stCxn id="97" idx="0"/>
              <a:endCxn id="98" idx="0"/>
            </p:cNvCxnSpPr>
            <p:nvPr/>
          </p:nvCxnSpPr>
          <p:spPr>
            <a:xfrm rot="5400000" flipH="1" flipV="1">
              <a:off x="6051597" y="1125148"/>
              <a:ext cx="12700" cy="2043782"/>
            </a:xfrm>
            <a:prstGeom prst="curvedConnector3">
              <a:avLst>
                <a:gd name="adj1" fmla="val 1800000"/>
              </a:avLst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0" name="TextBox 79"/>
          <p:cNvSpPr txBox="1"/>
          <p:nvPr/>
        </p:nvSpPr>
        <p:spPr>
          <a:xfrm>
            <a:off x="0" y="1124744"/>
            <a:ext cx="892899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charset="0"/>
              <a:buChar char="è"/>
            </a:pPr>
            <a:r>
              <a:rPr lang="en-CA" sz="2000" b="1" dirty="0">
                <a:sym typeface="Wingdings"/>
              </a:rPr>
              <a:t>Infrastructure-as-code</a:t>
            </a:r>
            <a:r>
              <a:rPr lang="en-CA" sz="2000" dirty="0">
                <a:sym typeface="Wingdings"/>
              </a:rPr>
              <a:t>, i.e., “a blueprint detailing physical artefacts, all scripts for all lifecycle phases and all artefacts needed for deployment</a:t>
            </a:r>
            <a:r>
              <a:rPr lang="it-IT" sz="2000" dirty="0">
                <a:sym typeface="Wingdings"/>
              </a:rPr>
              <a:t>” [6]</a:t>
            </a:r>
            <a:endParaRPr lang="en-CA" sz="2000" dirty="0"/>
          </a:p>
          <a:p>
            <a:endParaRPr lang="en-CA" sz="2000" b="1" dirty="0">
              <a:solidFill>
                <a:srgbClr val="FF0000"/>
              </a:solidFill>
            </a:endParaRPr>
          </a:p>
          <a:p>
            <a:endParaRPr lang="en-CA" sz="2000" b="1" dirty="0">
              <a:solidFill>
                <a:srgbClr val="FF0000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07504" y="2132856"/>
            <a:ext cx="6984776" cy="1440160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51000"/>
                  <a:satMod val="130000"/>
                  <a:alpha val="10000"/>
                </a:schemeClr>
              </a:gs>
              <a:gs pos="80000">
                <a:schemeClr val="accent1">
                  <a:shade val="93000"/>
                  <a:satMod val="130000"/>
                  <a:alpha val="10000"/>
                </a:schemeClr>
              </a:gs>
              <a:gs pos="100000">
                <a:schemeClr val="accent1">
                  <a:shade val="94000"/>
                  <a:satMod val="135000"/>
                  <a:alpha val="10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TextBox 3"/>
          <p:cNvSpPr txBox="1"/>
          <p:nvPr/>
        </p:nvSpPr>
        <p:spPr>
          <a:xfrm>
            <a:off x="7236296" y="2276872"/>
            <a:ext cx="16561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 err="1"/>
              <a:t>IasC</a:t>
            </a:r>
            <a:r>
              <a:rPr lang="en-CA" sz="2400" b="1" dirty="0"/>
              <a:t> </a:t>
            </a:r>
            <a:br>
              <a:rPr lang="en-CA" sz="2400" b="1" dirty="0"/>
            </a:br>
            <a:r>
              <a:rPr lang="en-CA" sz="2400" b="1" dirty="0"/>
              <a:t>Blueprint</a:t>
            </a:r>
          </a:p>
        </p:txBody>
      </p:sp>
      <p:sp>
        <p:nvSpPr>
          <p:cNvPr id="35" name="Rectangle 34"/>
          <p:cNvSpPr/>
          <p:nvPr/>
        </p:nvSpPr>
        <p:spPr>
          <a:xfrm>
            <a:off x="107504" y="4005064"/>
            <a:ext cx="6984776" cy="1080120"/>
          </a:xfrm>
          <a:prstGeom prst="rect">
            <a:avLst/>
          </a:prstGeom>
          <a:gradFill flip="none" rotWithShape="1">
            <a:gsLst>
              <a:gs pos="0">
                <a:schemeClr val="accent3">
                  <a:shade val="51000"/>
                  <a:satMod val="130000"/>
                  <a:alpha val="10000"/>
                </a:schemeClr>
              </a:gs>
              <a:gs pos="80000">
                <a:schemeClr val="accent3">
                  <a:shade val="93000"/>
                  <a:satMod val="130000"/>
                  <a:alpha val="10000"/>
                </a:schemeClr>
              </a:gs>
              <a:gs pos="100000">
                <a:schemeClr val="accent3">
                  <a:shade val="94000"/>
                  <a:satMod val="135000"/>
                  <a:alpha val="10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" name="TextBox 35"/>
          <p:cNvSpPr txBox="1"/>
          <p:nvPr/>
        </p:nvSpPr>
        <p:spPr>
          <a:xfrm>
            <a:off x="7497840" y="4149080"/>
            <a:ext cx="16826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600" dirty="0" err="1"/>
              <a:t>IasC</a:t>
            </a:r>
            <a:r>
              <a:rPr lang="en-CA" sz="1600" dirty="0"/>
              <a:t> Middleware</a:t>
            </a:r>
            <a:br>
              <a:rPr lang="en-CA" sz="1600" dirty="0"/>
            </a:br>
            <a:r>
              <a:rPr lang="en-CA" sz="1600" dirty="0"/>
              <a:t>Scripts (e.g., Chef,</a:t>
            </a:r>
            <a:br>
              <a:rPr lang="en-CA" sz="1600" dirty="0"/>
            </a:br>
            <a:r>
              <a:rPr lang="en-CA" sz="1600" dirty="0"/>
              <a:t>Puppet, etc.)</a:t>
            </a:r>
          </a:p>
        </p:txBody>
      </p:sp>
      <p:sp>
        <p:nvSpPr>
          <p:cNvPr id="37" name="Rectangle 36"/>
          <p:cNvSpPr/>
          <p:nvPr/>
        </p:nvSpPr>
        <p:spPr>
          <a:xfrm>
            <a:off x="107504" y="5517232"/>
            <a:ext cx="6984776" cy="936104"/>
          </a:xfrm>
          <a:prstGeom prst="rect">
            <a:avLst/>
          </a:prstGeom>
          <a:gradFill flip="none" rotWithShape="1">
            <a:gsLst>
              <a:gs pos="0">
                <a:schemeClr val="accent4">
                  <a:shade val="51000"/>
                  <a:satMod val="130000"/>
                  <a:alpha val="10000"/>
                </a:schemeClr>
              </a:gs>
              <a:gs pos="80000">
                <a:schemeClr val="accent4">
                  <a:shade val="93000"/>
                  <a:satMod val="130000"/>
                  <a:alpha val="10000"/>
                </a:schemeClr>
              </a:gs>
              <a:gs pos="100000">
                <a:schemeClr val="accent4">
                  <a:shade val="94000"/>
                  <a:satMod val="135000"/>
                  <a:alpha val="10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" name="TextBox 37"/>
          <p:cNvSpPr txBox="1"/>
          <p:nvPr/>
        </p:nvSpPr>
        <p:spPr>
          <a:xfrm>
            <a:off x="7740353" y="5508520"/>
            <a:ext cx="14036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/>
              <a:t>Deploy artefacts (e.g., JARs, etc.)</a:t>
            </a:r>
          </a:p>
        </p:txBody>
      </p:sp>
      <p:sp>
        <p:nvSpPr>
          <p:cNvPr id="7" name="Up Arrow 6"/>
          <p:cNvSpPr/>
          <p:nvPr/>
        </p:nvSpPr>
        <p:spPr>
          <a:xfrm>
            <a:off x="7884368" y="3068960"/>
            <a:ext cx="288032" cy="1080120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TextBox 7"/>
          <p:cNvSpPr txBox="1"/>
          <p:nvPr/>
        </p:nvSpPr>
        <p:spPr>
          <a:xfrm>
            <a:off x="8028384" y="3454400"/>
            <a:ext cx="1224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 dirty="0"/>
              <a:t>Referenced in</a:t>
            </a:r>
          </a:p>
        </p:txBody>
      </p:sp>
      <p:sp>
        <p:nvSpPr>
          <p:cNvPr id="9" name="Bent-Up Arrow 8"/>
          <p:cNvSpPr/>
          <p:nvPr/>
        </p:nvSpPr>
        <p:spPr>
          <a:xfrm flipH="1">
            <a:off x="7164288" y="3068960"/>
            <a:ext cx="576064" cy="2880320"/>
          </a:xfrm>
          <a:prstGeom prst="bent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2" name="TextBox 41"/>
          <p:cNvSpPr txBox="1"/>
          <p:nvPr/>
        </p:nvSpPr>
        <p:spPr>
          <a:xfrm>
            <a:off x="7308304" y="5085184"/>
            <a:ext cx="1224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 dirty="0"/>
              <a:t>Included in</a:t>
            </a:r>
          </a:p>
        </p:txBody>
      </p:sp>
    </p:spTree>
    <p:extLst>
      <p:ext uri="{BB962C8B-B14F-4D97-AF65-F5344CB8AC3E}">
        <p14:creationId xmlns:p14="http://schemas.microsoft.com/office/powerpoint/2010/main" val="35813242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6632"/>
            <a:ext cx="8388424" cy="792088"/>
          </a:xfrm>
        </p:spPr>
        <p:txBody>
          <a:bodyPr/>
          <a:lstStyle/>
          <a:p>
            <a:r>
              <a:rPr lang="en-CA" dirty="0"/>
              <a:t>Where Does TOSCA fit into?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 bwMode="white">
          <a:xfrm>
            <a:off x="8316416" y="6480720"/>
            <a:ext cx="792088" cy="476672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914400" rtl="0" eaLnBrk="1" latinLnBrk="0" hangingPunct="1">
              <a:defRPr sz="1800" kern="1200">
                <a:solidFill>
                  <a:schemeClr val="bg1"/>
                </a:solidFill>
                <a:latin typeface="+mn-lt"/>
                <a:ea typeface="+mn-ea"/>
                <a:cs typeface="Times New Roman" pitchFamily="18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3A2C5DB-42A7-480B-B57D-B0AA071F25FA}" type="slidenum">
              <a:rPr lang="en-GB" smtClean="0"/>
              <a:pPr/>
              <a:t>19</a:t>
            </a:fld>
            <a:endParaRPr lang="en-GB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29220" y="980728"/>
            <a:ext cx="7848872" cy="5760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+mn-lt"/>
                <a:ea typeface="+mj-ea"/>
                <a:cs typeface="Times New Roman" pitchFamily="18" charset="0"/>
              </a:defRPr>
            </a:lvl1pPr>
          </a:lstStyle>
          <a:p>
            <a:r>
              <a:rPr lang="en-US" sz="2800" dirty="0"/>
              <a:t>Here’s What We’ve Seen there…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089871" y="1822761"/>
            <a:ext cx="5018633" cy="5062623"/>
          </a:xfrm>
        </p:spPr>
        <p:txBody>
          <a:bodyPr>
            <a:normAutofit/>
          </a:bodyPr>
          <a:lstStyle/>
          <a:p>
            <a:r>
              <a:rPr lang="en-US" sz="2800" dirty="0"/>
              <a:t>An application topology</a:t>
            </a:r>
          </a:p>
          <a:p>
            <a:r>
              <a:rPr lang="en-US" sz="2800" dirty="0"/>
              <a:t>3 layers</a:t>
            </a:r>
          </a:p>
          <a:p>
            <a:pPr lvl="1"/>
            <a:r>
              <a:rPr lang="en-US" sz="1800" dirty="0"/>
              <a:t>Infrastructure (Cloud or DC objects)</a:t>
            </a:r>
          </a:p>
          <a:p>
            <a:pPr lvl="1"/>
            <a:r>
              <a:rPr lang="en-US" sz="1800" dirty="0"/>
              <a:t>Platform or Middleware (App containers)</a:t>
            </a:r>
          </a:p>
          <a:p>
            <a:pPr lvl="1"/>
            <a:r>
              <a:rPr lang="en-US" sz="1800" dirty="0"/>
              <a:t>Application modules, schemas and configurations</a:t>
            </a:r>
          </a:p>
          <a:p>
            <a:r>
              <a:rPr lang="en-US" sz="2800" dirty="0"/>
              <a:t>Relationships between components:</a:t>
            </a:r>
          </a:p>
          <a:p>
            <a:pPr lvl="1"/>
            <a:r>
              <a:rPr lang="en-US" sz="1800" dirty="0"/>
              <a:t>What’s hosted on what or installed on what</a:t>
            </a:r>
          </a:p>
          <a:p>
            <a:pPr lvl="1"/>
            <a:r>
              <a:rPr lang="en-US" sz="1800" dirty="0"/>
              <a:t>What’s connected to what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323528" y="2924944"/>
            <a:ext cx="2979564" cy="1716114"/>
            <a:chOff x="368300" y="2140689"/>
            <a:chExt cx="7294534" cy="3467936"/>
          </a:xfrm>
        </p:grpSpPr>
        <p:sp>
          <p:nvSpPr>
            <p:cNvPr id="9" name="TextBox 8"/>
            <p:cNvSpPr txBox="1"/>
            <p:nvPr/>
          </p:nvSpPr>
          <p:spPr>
            <a:xfrm>
              <a:off x="381001" y="2213616"/>
              <a:ext cx="1701799" cy="3731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Infrastructure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68300" y="3737616"/>
              <a:ext cx="1701799" cy="3731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Middleware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68300" y="5172717"/>
              <a:ext cx="1701799" cy="3731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Application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561044" y="2147039"/>
              <a:ext cx="1178692" cy="43590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600" dirty="0"/>
                <a:t>Host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4440360" y="2147039"/>
              <a:ext cx="1178692" cy="43590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600" dirty="0"/>
                <a:t>Host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6484142" y="2147039"/>
              <a:ext cx="1178692" cy="43590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600" dirty="0"/>
                <a:t>Network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561044" y="3737616"/>
              <a:ext cx="1178692" cy="43590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600" dirty="0"/>
                <a:t>Apache</a:t>
              </a: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440360" y="3737616"/>
              <a:ext cx="1178692" cy="43590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600" dirty="0"/>
                <a:t>Tomcat</a:t>
              </a: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484142" y="3737616"/>
              <a:ext cx="1178692" cy="43590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600" dirty="0"/>
                <a:t>MySQL</a:t>
              </a: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2561044" y="5172716"/>
              <a:ext cx="1178692" cy="43590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400" dirty="0"/>
                <a:t>Mod_proxy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440360" y="5172716"/>
              <a:ext cx="1178692" cy="43590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400" dirty="0"/>
                <a:t>WAR</a:t>
              </a: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6484142" y="5172716"/>
              <a:ext cx="1178692" cy="43590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400" dirty="0"/>
                <a:t>Schema</a:t>
              </a:r>
            </a:p>
          </p:txBody>
        </p:sp>
        <p:cxnSp>
          <p:nvCxnSpPr>
            <p:cNvPr id="21" name="Straight Arrow Connector 20"/>
            <p:cNvCxnSpPr>
              <a:stCxn id="15" idx="0"/>
              <a:endCxn id="12" idx="2"/>
            </p:cNvCxnSpPr>
            <p:nvPr/>
          </p:nvCxnSpPr>
          <p:spPr>
            <a:xfrm flipV="1">
              <a:off x="3150390" y="2582948"/>
              <a:ext cx="0" cy="1154668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>
              <a:stCxn id="16" idx="0"/>
              <a:endCxn id="12" idx="2"/>
            </p:cNvCxnSpPr>
            <p:nvPr/>
          </p:nvCxnSpPr>
          <p:spPr>
            <a:xfrm flipH="1" flipV="1">
              <a:off x="3150390" y="2582948"/>
              <a:ext cx="1879316" cy="1154668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>
              <a:stCxn id="17" idx="0"/>
              <a:endCxn id="13" idx="2"/>
            </p:cNvCxnSpPr>
            <p:nvPr/>
          </p:nvCxnSpPr>
          <p:spPr>
            <a:xfrm flipH="1" flipV="1">
              <a:off x="5029706" y="2582948"/>
              <a:ext cx="2043782" cy="1154668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>
              <a:stCxn id="18" idx="0"/>
              <a:endCxn id="15" idx="2"/>
            </p:cNvCxnSpPr>
            <p:nvPr/>
          </p:nvCxnSpPr>
          <p:spPr>
            <a:xfrm flipV="1">
              <a:off x="3150390" y="4173525"/>
              <a:ext cx="0" cy="999191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 flipV="1">
              <a:off x="5052549" y="4173525"/>
              <a:ext cx="0" cy="999191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 flipV="1">
              <a:off x="7046078" y="4173525"/>
              <a:ext cx="0" cy="999191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>
              <a:stCxn id="15" idx="3"/>
              <a:endCxn id="16" idx="1"/>
            </p:cNvCxnSpPr>
            <p:nvPr/>
          </p:nvCxnSpPr>
          <p:spPr>
            <a:xfrm>
              <a:off x="3739736" y="3955571"/>
              <a:ext cx="700624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>
              <a:endCxn id="17" idx="1"/>
            </p:cNvCxnSpPr>
            <p:nvPr/>
          </p:nvCxnSpPr>
          <p:spPr>
            <a:xfrm flipV="1">
              <a:off x="5619052" y="3955571"/>
              <a:ext cx="865090" cy="5734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urved Connector 28"/>
            <p:cNvCxnSpPr>
              <a:stCxn id="12" idx="0"/>
              <a:endCxn id="14" idx="0"/>
            </p:cNvCxnSpPr>
            <p:nvPr/>
          </p:nvCxnSpPr>
          <p:spPr>
            <a:xfrm rot="5400000" flipH="1" flipV="1">
              <a:off x="5111939" y="185490"/>
              <a:ext cx="12700" cy="3923098"/>
            </a:xfrm>
            <a:prstGeom prst="curvedConnector3">
              <a:avLst>
                <a:gd name="adj1" fmla="val 3454622"/>
              </a:avLst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urved Connector 29"/>
            <p:cNvCxnSpPr>
              <a:stCxn id="13" idx="0"/>
              <a:endCxn id="14" idx="0"/>
            </p:cNvCxnSpPr>
            <p:nvPr/>
          </p:nvCxnSpPr>
          <p:spPr>
            <a:xfrm rot="5400000" flipH="1" flipV="1">
              <a:off x="6051597" y="1125148"/>
              <a:ext cx="12700" cy="2043782"/>
            </a:xfrm>
            <a:prstGeom prst="curvedConnector3">
              <a:avLst>
                <a:gd name="adj1" fmla="val 1800000"/>
              </a:avLst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1" name="Straight Connector 30"/>
          <p:cNvCxnSpPr/>
          <p:nvPr/>
        </p:nvCxnSpPr>
        <p:spPr>
          <a:xfrm flipH="1">
            <a:off x="3419872" y="2132856"/>
            <a:ext cx="792088" cy="57606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endCxn id="14" idx="3"/>
          </p:cNvCxnSpPr>
          <p:nvPr/>
        </p:nvCxnSpPr>
        <p:spPr>
          <a:xfrm flipH="1">
            <a:off x="3303092" y="2636912"/>
            <a:ext cx="836860" cy="399029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H="1">
            <a:off x="3275856" y="2636912"/>
            <a:ext cx="864096" cy="1191117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H="1">
            <a:off x="3275856" y="2636912"/>
            <a:ext cx="864096" cy="1839189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7" idx="1"/>
          </p:cNvCxnSpPr>
          <p:nvPr/>
        </p:nvCxnSpPr>
        <p:spPr>
          <a:xfrm flipH="1" flipV="1">
            <a:off x="3059832" y="4260077"/>
            <a:ext cx="1030039" cy="93996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7" idx="1"/>
          </p:cNvCxnSpPr>
          <p:nvPr/>
        </p:nvCxnSpPr>
        <p:spPr>
          <a:xfrm flipH="1" flipV="1">
            <a:off x="2483768" y="2852936"/>
            <a:ext cx="1606103" cy="1501137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62593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4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7353" y="2204864"/>
            <a:ext cx="4623079" cy="261699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DevOps processes and toolchain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 bwMode="white">
          <a:xfrm>
            <a:off x="8316416" y="6480720"/>
            <a:ext cx="792088" cy="476672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914400" rtl="0" eaLnBrk="1" latinLnBrk="0" hangingPunct="1">
              <a:defRPr sz="1800" kern="1200">
                <a:solidFill>
                  <a:schemeClr val="bg1"/>
                </a:solidFill>
                <a:latin typeface="+mn-lt"/>
                <a:ea typeface="+mn-ea"/>
                <a:cs typeface="Times New Roman" pitchFamily="18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3A2C5DB-42A7-480B-B57D-B0AA071F25FA}" type="slidenum">
              <a:rPr lang="en-GB" smtClean="0"/>
              <a:pPr/>
              <a:t>2</a:t>
            </a:fld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4588146" y="4869160"/>
            <a:ext cx="33682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Image by </a:t>
            </a:r>
            <a:r>
              <a:rPr lang="en-US" sz="1200" dirty="0" err="1"/>
              <a:t>Kharnagy</a:t>
            </a:r>
            <a:r>
              <a:rPr lang="en-US" sz="1200" dirty="0"/>
              <a:t> (Own work) [CC BY-SA 4.0 </a:t>
            </a:r>
            <a:br>
              <a:rPr lang="en-US" sz="1200" dirty="0"/>
            </a:br>
            <a:r>
              <a:rPr lang="en-US" sz="1200" dirty="0"/>
              <a:t>(http://</a:t>
            </a:r>
            <a:r>
              <a:rPr lang="en-US" sz="1200" dirty="0" err="1"/>
              <a:t>creativecommons.org</a:t>
            </a:r>
            <a:r>
              <a:rPr lang="en-US" sz="1200" dirty="0"/>
              <a:t>/licenses/by-</a:t>
            </a:r>
            <a:r>
              <a:rPr lang="en-US" sz="1200" dirty="0" err="1"/>
              <a:t>sa</a:t>
            </a:r>
            <a:r>
              <a:rPr lang="en-US" sz="1200" dirty="0"/>
              <a:t>/4.0)], </a:t>
            </a:r>
            <a:br>
              <a:rPr lang="en-US" sz="1200" dirty="0"/>
            </a:br>
            <a:r>
              <a:rPr lang="en-US" sz="1200" dirty="0"/>
              <a:t>via Wikimedia Commons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7504" y="1124744"/>
            <a:ext cx="2880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- Continuous Architecting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7504" y="1556792"/>
            <a:ext cx="324036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/>
              <a:t>Def. </a:t>
            </a:r>
            <a:r>
              <a:rPr lang="en-CA" sz="1600" i="1" dirty="0"/>
              <a:t>“architect for test, build and deploy, take quality attributes into account, take advantage of feedback from runtime” [1]</a:t>
            </a:r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179004" y="1484784"/>
            <a:ext cx="2520280" cy="9292"/>
          </a:xfrm>
          <a:prstGeom prst="line">
            <a:avLst/>
          </a:prstGeom>
          <a:ln>
            <a:headEnd type="oval"/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2699284" y="1494076"/>
            <a:ext cx="1649172" cy="858580"/>
          </a:xfrm>
          <a:prstGeom prst="line">
            <a:avLst/>
          </a:prstGeom>
          <a:ln>
            <a:headEnd type="oval"/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44016" y="2943076"/>
            <a:ext cx="2917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- Continuous Integration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216024" y="3303116"/>
            <a:ext cx="2376264" cy="0"/>
          </a:xfrm>
          <a:prstGeom prst="line">
            <a:avLst/>
          </a:prstGeom>
          <a:ln>
            <a:headEnd type="oval"/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7504" y="3303116"/>
            <a:ext cx="36004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/>
              <a:t>Def. </a:t>
            </a:r>
            <a:r>
              <a:rPr lang="en-CA" sz="1600" i="1" dirty="0"/>
              <a:t>“m</a:t>
            </a:r>
            <a:r>
              <a:rPr lang="en-CA" sz="1600" dirty="0"/>
              <a:t>erge all developer </a:t>
            </a:r>
            <a:br>
              <a:rPr lang="en-CA" sz="1600" dirty="0"/>
            </a:br>
            <a:r>
              <a:rPr lang="en-CA" sz="1600" dirty="0"/>
              <a:t>work-copies to a shared mainline frequently</a:t>
            </a:r>
            <a:r>
              <a:rPr lang="en-CA" sz="1600" i="1" dirty="0"/>
              <a:t>” [4]</a:t>
            </a:r>
          </a:p>
          <a:p>
            <a:r>
              <a:rPr lang="en-CA" sz="1600" b="1" i="1" dirty="0"/>
              <a:t>Examples. Apache Jenkins</a:t>
            </a:r>
            <a:r>
              <a:rPr lang="en-CA" sz="1600" i="1" dirty="0"/>
              <a:t>, </a:t>
            </a:r>
            <a:r>
              <a:rPr lang="en-CA" sz="1600" b="1" i="1" dirty="0"/>
              <a:t>Hudson,</a:t>
            </a:r>
            <a:r>
              <a:rPr lang="en-CA" sz="1600" i="1" dirty="0"/>
              <a:t> etc.</a:t>
            </a:r>
            <a:endParaRPr lang="en-CA" sz="1600" b="1" i="1" dirty="0"/>
          </a:p>
        </p:txBody>
      </p:sp>
      <p:sp>
        <p:nvSpPr>
          <p:cNvPr id="22" name="TextBox 21"/>
          <p:cNvSpPr txBox="1"/>
          <p:nvPr/>
        </p:nvSpPr>
        <p:spPr>
          <a:xfrm>
            <a:off x="254511" y="4653136"/>
            <a:ext cx="252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- Continuous Testing</a:t>
            </a:r>
          </a:p>
        </p:txBody>
      </p:sp>
      <p:cxnSp>
        <p:nvCxnSpPr>
          <p:cNvPr id="23" name="Straight Connector 22"/>
          <p:cNvCxnSpPr/>
          <p:nvPr/>
        </p:nvCxnSpPr>
        <p:spPr>
          <a:xfrm>
            <a:off x="326519" y="5013176"/>
            <a:ext cx="1872208" cy="0"/>
          </a:xfrm>
          <a:prstGeom prst="line">
            <a:avLst/>
          </a:prstGeom>
          <a:ln>
            <a:headEnd type="oval"/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182503" y="5013176"/>
            <a:ext cx="36004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/>
              <a:t>Def. </a:t>
            </a:r>
            <a:r>
              <a:rPr lang="en-CA" sz="1600" i="1" dirty="0"/>
              <a:t>“run tests as part the build pipeline so that every check-in and deployment is validated” [3]</a:t>
            </a:r>
          </a:p>
          <a:p>
            <a:r>
              <a:rPr lang="en-CA" sz="1600" b="1" i="1" dirty="0"/>
              <a:t>Examples. </a:t>
            </a:r>
            <a:r>
              <a:rPr lang="en-CA" sz="1600" b="1" i="1" dirty="0" err="1"/>
              <a:t>Selenium+GitHub+LI-API</a:t>
            </a:r>
            <a:r>
              <a:rPr lang="en-CA" sz="1600" i="1" dirty="0"/>
              <a:t>, etc.</a:t>
            </a:r>
            <a:endParaRPr lang="en-CA" sz="1600" b="1" i="1" dirty="0"/>
          </a:p>
        </p:txBody>
      </p:sp>
      <p:cxnSp>
        <p:nvCxnSpPr>
          <p:cNvPr id="26" name="Straight Connector 25"/>
          <p:cNvCxnSpPr/>
          <p:nvPr/>
        </p:nvCxnSpPr>
        <p:spPr>
          <a:xfrm flipV="1">
            <a:off x="2198727" y="4305845"/>
            <a:ext cx="1852147" cy="716623"/>
          </a:xfrm>
          <a:prstGeom prst="line">
            <a:avLst/>
          </a:prstGeom>
          <a:ln>
            <a:headEnd type="oval"/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2592288" y="3279332"/>
            <a:ext cx="1213038" cy="31633"/>
          </a:xfrm>
          <a:prstGeom prst="line">
            <a:avLst/>
          </a:prstGeom>
          <a:ln>
            <a:headEnd type="oval"/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2592288" y="3303115"/>
            <a:ext cx="2917172" cy="791807"/>
          </a:xfrm>
          <a:prstGeom prst="line">
            <a:avLst/>
          </a:prstGeom>
          <a:ln>
            <a:headEnd type="oval"/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flipV="1">
            <a:off x="2592288" y="2387072"/>
            <a:ext cx="3843813" cy="916042"/>
          </a:xfrm>
          <a:prstGeom prst="line">
            <a:avLst/>
          </a:prstGeom>
          <a:ln>
            <a:headEnd type="oval"/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2699284" y="1484784"/>
            <a:ext cx="2810176" cy="669073"/>
          </a:xfrm>
          <a:prstGeom prst="line">
            <a:avLst/>
          </a:prstGeom>
          <a:ln>
            <a:headEnd type="oval"/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6125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5" grpId="0"/>
      <p:bldP spid="19" grpId="0"/>
      <p:bldP spid="22" grpId="0"/>
      <p:bldP spid="2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6632"/>
            <a:ext cx="8388424" cy="792088"/>
          </a:xfrm>
        </p:spPr>
        <p:txBody>
          <a:bodyPr/>
          <a:lstStyle/>
          <a:p>
            <a:r>
              <a:rPr lang="en-CA" dirty="0"/>
              <a:t>Where Does TOSCA fit into?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 bwMode="white">
          <a:xfrm>
            <a:off x="8316416" y="6480720"/>
            <a:ext cx="792088" cy="476672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914400" rtl="0" eaLnBrk="1" latinLnBrk="0" hangingPunct="1">
              <a:defRPr sz="1800" kern="1200">
                <a:solidFill>
                  <a:schemeClr val="bg1"/>
                </a:solidFill>
                <a:latin typeface="+mn-lt"/>
                <a:ea typeface="+mn-ea"/>
                <a:cs typeface="Times New Roman" pitchFamily="18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3A2C5DB-42A7-480B-B57D-B0AA071F25FA}" type="slidenum">
              <a:rPr lang="en-GB" smtClean="0"/>
              <a:pPr/>
              <a:t>20</a:t>
            </a:fld>
            <a:endParaRPr lang="en-GB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29220" y="980728"/>
            <a:ext cx="7848872" cy="5760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+mn-lt"/>
                <a:ea typeface="+mj-ea"/>
                <a:cs typeface="Times New Roman" pitchFamily="18" charset="0"/>
              </a:defRPr>
            </a:lvl1pPr>
          </a:lstStyle>
          <a:p>
            <a:r>
              <a:rPr lang="en-US" sz="2800" dirty="0"/>
              <a:t>Here’s What We’ve Seen there…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089871" y="1822761"/>
            <a:ext cx="5018633" cy="5062623"/>
          </a:xfrm>
        </p:spPr>
        <p:txBody>
          <a:bodyPr>
            <a:normAutofit/>
          </a:bodyPr>
          <a:lstStyle/>
          <a:p>
            <a:r>
              <a:rPr lang="en-US" sz="2800" dirty="0"/>
              <a:t>An application topology</a:t>
            </a:r>
          </a:p>
          <a:p>
            <a:r>
              <a:rPr lang="en-US" sz="2800" dirty="0"/>
              <a:t>3 layers</a:t>
            </a:r>
          </a:p>
          <a:p>
            <a:pPr lvl="1"/>
            <a:r>
              <a:rPr lang="en-US" sz="1800" dirty="0"/>
              <a:t>Infrastructure (Cloud or DC objects)</a:t>
            </a:r>
          </a:p>
          <a:p>
            <a:pPr lvl="1"/>
            <a:r>
              <a:rPr lang="en-US" sz="1800" dirty="0"/>
              <a:t>Platform or Middleware (App containers)</a:t>
            </a:r>
          </a:p>
          <a:p>
            <a:pPr lvl="1"/>
            <a:r>
              <a:rPr lang="en-US" sz="1800" dirty="0"/>
              <a:t>Application modules, schemas and configurations</a:t>
            </a:r>
          </a:p>
          <a:p>
            <a:r>
              <a:rPr lang="en-US" sz="2800" dirty="0"/>
              <a:t>Relationships between components:</a:t>
            </a:r>
          </a:p>
          <a:p>
            <a:pPr lvl="1"/>
            <a:r>
              <a:rPr lang="en-US" sz="1800" dirty="0"/>
              <a:t>What’s hosted on what or installed on what</a:t>
            </a:r>
          </a:p>
          <a:p>
            <a:pPr lvl="1"/>
            <a:r>
              <a:rPr lang="en-US" sz="1800" dirty="0"/>
              <a:t>What’s connected to what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323528" y="2924944"/>
            <a:ext cx="2979564" cy="1716114"/>
            <a:chOff x="368300" y="2140689"/>
            <a:chExt cx="7294534" cy="3467936"/>
          </a:xfrm>
        </p:grpSpPr>
        <p:sp>
          <p:nvSpPr>
            <p:cNvPr id="9" name="TextBox 8"/>
            <p:cNvSpPr txBox="1"/>
            <p:nvPr/>
          </p:nvSpPr>
          <p:spPr>
            <a:xfrm>
              <a:off x="381001" y="2213616"/>
              <a:ext cx="1701799" cy="3731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Infrastructure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68300" y="3737616"/>
              <a:ext cx="1701799" cy="3731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Middleware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68300" y="5172717"/>
              <a:ext cx="1701799" cy="3731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Application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561044" y="2147039"/>
              <a:ext cx="1178692" cy="43590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600" dirty="0"/>
                <a:t>Host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4440360" y="2147039"/>
              <a:ext cx="1178692" cy="43590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600" dirty="0"/>
                <a:t>Host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6484142" y="2147039"/>
              <a:ext cx="1178692" cy="43590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600" dirty="0"/>
                <a:t>Network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561044" y="3737616"/>
              <a:ext cx="1178692" cy="43590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600" dirty="0"/>
                <a:t>Apache</a:t>
              </a: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440360" y="3737616"/>
              <a:ext cx="1178692" cy="43590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600" dirty="0"/>
                <a:t>Tomcat</a:t>
              </a: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484142" y="3737616"/>
              <a:ext cx="1178692" cy="43590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600" dirty="0"/>
                <a:t>MySQL</a:t>
              </a: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2561044" y="5172716"/>
              <a:ext cx="1178692" cy="43590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400" dirty="0"/>
                <a:t>Mod_proxy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440360" y="5172716"/>
              <a:ext cx="1178692" cy="43590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400" dirty="0"/>
                <a:t>WAR</a:t>
              </a: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6484142" y="5172716"/>
              <a:ext cx="1178692" cy="43590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400" dirty="0"/>
                <a:t>Schema</a:t>
              </a:r>
            </a:p>
          </p:txBody>
        </p:sp>
        <p:cxnSp>
          <p:nvCxnSpPr>
            <p:cNvPr id="21" name="Straight Arrow Connector 20"/>
            <p:cNvCxnSpPr>
              <a:stCxn id="15" idx="0"/>
              <a:endCxn id="12" idx="2"/>
            </p:cNvCxnSpPr>
            <p:nvPr/>
          </p:nvCxnSpPr>
          <p:spPr>
            <a:xfrm flipV="1">
              <a:off x="3150390" y="2582948"/>
              <a:ext cx="0" cy="1154668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>
              <a:stCxn id="16" idx="0"/>
              <a:endCxn id="12" idx="2"/>
            </p:cNvCxnSpPr>
            <p:nvPr/>
          </p:nvCxnSpPr>
          <p:spPr>
            <a:xfrm flipH="1" flipV="1">
              <a:off x="3150390" y="2582948"/>
              <a:ext cx="1879316" cy="1154668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>
              <a:stCxn id="17" idx="0"/>
              <a:endCxn id="13" idx="2"/>
            </p:cNvCxnSpPr>
            <p:nvPr/>
          </p:nvCxnSpPr>
          <p:spPr>
            <a:xfrm flipH="1" flipV="1">
              <a:off x="5029706" y="2582948"/>
              <a:ext cx="2043782" cy="1154668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>
              <a:stCxn id="18" idx="0"/>
              <a:endCxn id="15" idx="2"/>
            </p:cNvCxnSpPr>
            <p:nvPr/>
          </p:nvCxnSpPr>
          <p:spPr>
            <a:xfrm flipV="1">
              <a:off x="3150390" y="4173525"/>
              <a:ext cx="0" cy="999191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 flipV="1">
              <a:off x="5052549" y="4173525"/>
              <a:ext cx="0" cy="999191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 flipV="1">
              <a:off x="7046078" y="4173525"/>
              <a:ext cx="0" cy="999191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>
              <a:stCxn id="15" idx="3"/>
              <a:endCxn id="16" idx="1"/>
            </p:cNvCxnSpPr>
            <p:nvPr/>
          </p:nvCxnSpPr>
          <p:spPr>
            <a:xfrm>
              <a:off x="3739736" y="3955571"/>
              <a:ext cx="700624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>
              <a:endCxn id="17" idx="1"/>
            </p:cNvCxnSpPr>
            <p:nvPr/>
          </p:nvCxnSpPr>
          <p:spPr>
            <a:xfrm flipV="1">
              <a:off x="5619052" y="3955571"/>
              <a:ext cx="865090" cy="5734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urved Connector 28"/>
            <p:cNvCxnSpPr>
              <a:stCxn id="12" idx="0"/>
              <a:endCxn id="14" idx="0"/>
            </p:cNvCxnSpPr>
            <p:nvPr/>
          </p:nvCxnSpPr>
          <p:spPr>
            <a:xfrm rot="5400000" flipH="1" flipV="1">
              <a:off x="5111939" y="185490"/>
              <a:ext cx="12700" cy="3923098"/>
            </a:xfrm>
            <a:prstGeom prst="curvedConnector3">
              <a:avLst>
                <a:gd name="adj1" fmla="val 3454622"/>
              </a:avLst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urved Connector 29"/>
            <p:cNvCxnSpPr>
              <a:stCxn id="13" idx="0"/>
              <a:endCxn id="14" idx="0"/>
            </p:cNvCxnSpPr>
            <p:nvPr/>
          </p:nvCxnSpPr>
          <p:spPr>
            <a:xfrm rot="5400000" flipH="1" flipV="1">
              <a:off x="6051597" y="1125148"/>
              <a:ext cx="12700" cy="2043782"/>
            </a:xfrm>
            <a:prstGeom prst="curvedConnector3">
              <a:avLst>
                <a:gd name="adj1" fmla="val 1800000"/>
              </a:avLst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1" name="Straight Connector 30"/>
          <p:cNvCxnSpPr/>
          <p:nvPr/>
        </p:nvCxnSpPr>
        <p:spPr>
          <a:xfrm flipH="1">
            <a:off x="3419872" y="2132856"/>
            <a:ext cx="792088" cy="57606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endCxn id="14" idx="3"/>
          </p:cNvCxnSpPr>
          <p:nvPr/>
        </p:nvCxnSpPr>
        <p:spPr>
          <a:xfrm flipH="1">
            <a:off x="3303092" y="2636912"/>
            <a:ext cx="836860" cy="399029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H="1">
            <a:off x="3275856" y="2636912"/>
            <a:ext cx="864096" cy="1191117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H="1">
            <a:off x="3275856" y="2636912"/>
            <a:ext cx="864096" cy="1839189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7" idx="1"/>
          </p:cNvCxnSpPr>
          <p:nvPr/>
        </p:nvCxnSpPr>
        <p:spPr>
          <a:xfrm flipH="1" flipV="1">
            <a:off x="3059832" y="4260077"/>
            <a:ext cx="1030039" cy="93996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7" idx="1"/>
          </p:cNvCxnSpPr>
          <p:nvPr/>
        </p:nvCxnSpPr>
        <p:spPr>
          <a:xfrm flipH="1" flipV="1">
            <a:off x="2483768" y="2852936"/>
            <a:ext cx="1606103" cy="1501137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65100" y="51562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CA" dirty="0"/>
          </a:p>
        </p:txBody>
      </p:sp>
      <p:sp>
        <p:nvSpPr>
          <p:cNvPr id="5" name="TextBox 4"/>
          <p:cNvSpPr txBox="1"/>
          <p:nvPr/>
        </p:nvSpPr>
        <p:spPr>
          <a:xfrm>
            <a:off x="203200" y="5029200"/>
            <a:ext cx="4008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TOSCA: “</a:t>
            </a:r>
            <a:r>
              <a:rPr lang="en-CA" b="1" dirty="0"/>
              <a:t>T</a:t>
            </a:r>
            <a:r>
              <a:rPr lang="en-CA" dirty="0"/>
              <a:t>opology and </a:t>
            </a:r>
            <a:r>
              <a:rPr lang="en-CA" b="1" dirty="0"/>
              <a:t>O</a:t>
            </a:r>
            <a:r>
              <a:rPr lang="en-CA" dirty="0"/>
              <a:t>rchestration </a:t>
            </a:r>
            <a:r>
              <a:rPr lang="en-CA" b="1" dirty="0"/>
              <a:t>S</a:t>
            </a:r>
            <a:r>
              <a:rPr lang="en-CA" dirty="0"/>
              <a:t>pecification for </a:t>
            </a:r>
            <a:r>
              <a:rPr lang="en-CA" b="1" dirty="0"/>
              <a:t>C</a:t>
            </a:r>
            <a:r>
              <a:rPr lang="en-CA" dirty="0"/>
              <a:t>loud </a:t>
            </a:r>
            <a:r>
              <a:rPr lang="en-CA" b="1" dirty="0"/>
              <a:t>A</a:t>
            </a:r>
            <a:r>
              <a:rPr lang="en-CA" dirty="0"/>
              <a:t>pplications”</a:t>
            </a:r>
          </a:p>
        </p:txBody>
      </p:sp>
    </p:spTree>
    <p:extLst>
      <p:ext uri="{BB962C8B-B14F-4D97-AF65-F5344CB8AC3E}">
        <p14:creationId xmlns:p14="http://schemas.microsoft.com/office/powerpoint/2010/main" val="8430444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6632"/>
            <a:ext cx="8388424" cy="792088"/>
          </a:xfrm>
        </p:spPr>
        <p:txBody>
          <a:bodyPr/>
          <a:lstStyle/>
          <a:p>
            <a:r>
              <a:rPr lang="en-CA" dirty="0"/>
              <a:t>Where Does TOSCA fit into?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 bwMode="white">
          <a:xfrm>
            <a:off x="8316416" y="6480720"/>
            <a:ext cx="792088" cy="476672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914400" rtl="0" eaLnBrk="1" latinLnBrk="0" hangingPunct="1">
              <a:defRPr sz="1800" kern="1200">
                <a:solidFill>
                  <a:schemeClr val="bg1"/>
                </a:solidFill>
                <a:latin typeface="+mn-lt"/>
                <a:ea typeface="+mn-ea"/>
                <a:cs typeface="Times New Roman" pitchFamily="18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3A2C5DB-42A7-480B-B57D-B0AA071F25FA}" type="slidenum">
              <a:rPr lang="en-GB" smtClean="0"/>
              <a:pPr/>
              <a:t>21</a:t>
            </a:fld>
            <a:endParaRPr lang="en-GB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29220" y="980728"/>
            <a:ext cx="7848872" cy="5760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+mn-lt"/>
                <a:ea typeface="+mj-ea"/>
                <a:cs typeface="Times New Roman" pitchFamily="18" charset="0"/>
              </a:defRPr>
            </a:lvl1pPr>
          </a:lstStyle>
          <a:p>
            <a:r>
              <a:rPr lang="en-US" sz="2800" dirty="0"/>
              <a:t>Here’s What We’ve Seen there…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089871" y="1822761"/>
            <a:ext cx="5018633" cy="5062623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An application topology</a:t>
            </a:r>
          </a:p>
          <a:p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3 layers</a:t>
            </a:r>
          </a:p>
          <a:p>
            <a:pPr lvl="1"/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Infrastructure (Cloud or DC objects)</a:t>
            </a:r>
          </a:p>
          <a:p>
            <a:pPr lvl="1"/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Platform or Middleware (App containers)</a:t>
            </a:r>
          </a:p>
          <a:p>
            <a:pPr lvl="1"/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Application modules, schemas and configurations</a:t>
            </a:r>
          </a:p>
          <a:p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Relationships between components:</a:t>
            </a:r>
          </a:p>
          <a:p>
            <a:pPr lvl="1"/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What’s hosted on what or installed on what</a:t>
            </a:r>
          </a:p>
          <a:p>
            <a:pPr lvl="1"/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What’s connected to what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323528" y="2924944"/>
            <a:ext cx="2979564" cy="1716114"/>
            <a:chOff x="368300" y="2140689"/>
            <a:chExt cx="7294534" cy="3467936"/>
          </a:xfrm>
        </p:grpSpPr>
        <p:sp>
          <p:nvSpPr>
            <p:cNvPr id="9" name="TextBox 8"/>
            <p:cNvSpPr txBox="1"/>
            <p:nvPr/>
          </p:nvSpPr>
          <p:spPr>
            <a:xfrm>
              <a:off x="381001" y="2213616"/>
              <a:ext cx="1701799" cy="3731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Infrastructure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68300" y="3737616"/>
              <a:ext cx="1701799" cy="3731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Middleware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68300" y="5172717"/>
              <a:ext cx="1701799" cy="3731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Application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561044" y="2147039"/>
              <a:ext cx="1178692" cy="43590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600" dirty="0"/>
                <a:t>Host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4440360" y="2147039"/>
              <a:ext cx="1178692" cy="43590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600" dirty="0"/>
                <a:t>Host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6484142" y="2147039"/>
              <a:ext cx="1178692" cy="43590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600" dirty="0"/>
                <a:t>Network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561044" y="3737616"/>
              <a:ext cx="1178692" cy="43590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600" dirty="0"/>
                <a:t>Apache</a:t>
              </a: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440360" y="3737616"/>
              <a:ext cx="1178692" cy="43590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600" dirty="0"/>
                <a:t>Tomcat</a:t>
              </a: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484142" y="3737616"/>
              <a:ext cx="1178692" cy="43590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600" dirty="0"/>
                <a:t>MySQL</a:t>
              </a: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2561044" y="5172716"/>
              <a:ext cx="1178692" cy="43590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400" dirty="0"/>
                <a:t>Mod_proxy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440360" y="5172716"/>
              <a:ext cx="1178692" cy="43590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400" dirty="0"/>
                <a:t>WAR</a:t>
              </a: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6484142" y="5172716"/>
              <a:ext cx="1178692" cy="43590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400" dirty="0"/>
                <a:t>Schema</a:t>
              </a:r>
            </a:p>
          </p:txBody>
        </p:sp>
        <p:cxnSp>
          <p:nvCxnSpPr>
            <p:cNvPr id="21" name="Straight Arrow Connector 20"/>
            <p:cNvCxnSpPr>
              <a:stCxn id="15" idx="0"/>
              <a:endCxn id="12" idx="2"/>
            </p:cNvCxnSpPr>
            <p:nvPr/>
          </p:nvCxnSpPr>
          <p:spPr>
            <a:xfrm flipV="1">
              <a:off x="3150390" y="2582948"/>
              <a:ext cx="0" cy="1154668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>
              <a:stCxn id="16" idx="0"/>
              <a:endCxn id="12" idx="2"/>
            </p:cNvCxnSpPr>
            <p:nvPr/>
          </p:nvCxnSpPr>
          <p:spPr>
            <a:xfrm flipH="1" flipV="1">
              <a:off x="3150390" y="2582948"/>
              <a:ext cx="1879316" cy="1154668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>
              <a:stCxn id="17" idx="0"/>
              <a:endCxn id="13" idx="2"/>
            </p:cNvCxnSpPr>
            <p:nvPr/>
          </p:nvCxnSpPr>
          <p:spPr>
            <a:xfrm flipH="1" flipV="1">
              <a:off x="5029706" y="2582948"/>
              <a:ext cx="2043782" cy="1154668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>
              <a:stCxn id="18" idx="0"/>
              <a:endCxn id="15" idx="2"/>
            </p:cNvCxnSpPr>
            <p:nvPr/>
          </p:nvCxnSpPr>
          <p:spPr>
            <a:xfrm flipV="1">
              <a:off x="3150390" y="4173525"/>
              <a:ext cx="0" cy="999191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 flipV="1">
              <a:off x="5052549" y="4173525"/>
              <a:ext cx="0" cy="999191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 flipV="1">
              <a:off x="7046078" y="4173525"/>
              <a:ext cx="0" cy="999191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>
              <a:stCxn id="15" idx="3"/>
              <a:endCxn id="16" idx="1"/>
            </p:cNvCxnSpPr>
            <p:nvPr/>
          </p:nvCxnSpPr>
          <p:spPr>
            <a:xfrm>
              <a:off x="3739736" y="3955571"/>
              <a:ext cx="700624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>
              <a:endCxn id="17" idx="1"/>
            </p:cNvCxnSpPr>
            <p:nvPr/>
          </p:nvCxnSpPr>
          <p:spPr>
            <a:xfrm flipV="1">
              <a:off x="5619052" y="3955571"/>
              <a:ext cx="865090" cy="5734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urved Connector 28"/>
            <p:cNvCxnSpPr>
              <a:stCxn id="12" idx="0"/>
              <a:endCxn id="14" idx="0"/>
            </p:cNvCxnSpPr>
            <p:nvPr/>
          </p:nvCxnSpPr>
          <p:spPr>
            <a:xfrm rot="5400000" flipH="1" flipV="1">
              <a:off x="5111939" y="185490"/>
              <a:ext cx="12700" cy="3923098"/>
            </a:xfrm>
            <a:prstGeom prst="curvedConnector3">
              <a:avLst>
                <a:gd name="adj1" fmla="val 3454622"/>
              </a:avLst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urved Connector 29"/>
            <p:cNvCxnSpPr>
              <a:stCxn id="13" idx="0"/>
              <a:endCxn id="14" idx="0"/>
            </p:cNvCxnSpPr>
            <p:nvPr/>
          </p:nvCxnSpPr>
          <p:spPr>
            <a:xfrm rot="5400000" flipH="1" flipV="1">
              <a:off x="6051597" y="1125148"/>
              <a:ext cx="12700" cy="2043782"/>
            </a:xfrm>
            <a:prstGeom prst="curvedConnector3">
              <a:avLst>
                <a:gd name="adj1" fmla="val 1800000"/>
              </a:avLst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1" name="Straight Connector 30"/>
          <p:cNvCxnSpPr/>
          <p:nvPr/>
        </p:nvCxnSpPr>
        <p:spPr>
          <a:xfrm flipH="1">
            <a:off x="3419872" y="2132856"/>
            <a:ext cx="792088" cy="57606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endCxn id="14" idx="3"/>
          </p:cNvCxnSpPr>
          <p:nvPr/>
        </p:nvCxnSpPr>
        <p:spPr>
          <a:xfrm flipH="1">
            <a:off x="3303092" y="2636912"/>
            <a:ext cx="836860" cy="399029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H="1">
            <a:off x="3275856" y="2636912"/>
            <a:ext cx="864096" cy="1191117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H="1">
            <a:off x="3275856" y="2636912"/>
            <a:ext cx="864096" cy="1839189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7" idx="1"/>
          </p:cNvCxnSpPr>
          <p:nvPr/>
        </p:nvCxnSpPr>
        <p:spPr>
          <a:xfrm flipH="1" flipV="1">
            <a:off x="3059832" y="4260077"/>
            <a:ext cx="1030039" cy="93996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7" idx="1"/>
          </p:cNvCxnSpPr>
          <p:nvPr/>
        </p:nvCxnSpPr>
        <p:spPr>
          <a:xfrm flipH="1" flipV="1">
            <a:off x="2483768" y="2852936"/>
            <a:ext cx="1606103" cy="1501137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65100" y="51562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CA" dirty="0"/>
          </a:p>
        </p:txBody>
      </p:sp>
      <p:sp>
        <p:nvSpPr>
          <p:cNvPr id="5" name="TextBox 4"/>
          <p:cNvSpPr txBox="1"/>
          <p:nvPr/>
        </p:nvSpPr>
        <p:spPr>
          <a:xfrm>
            <a:off x="203200" y="5029200"/>
            <a:ext cx="4008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TOSCA: “</a:t>
            </a:r>
            <a:r>
              <a:rPr lang="en-CA" b="1" dirty="0"/>
              <a:t>Topology</a:t>
            </a:r>
            <a:r>
              <a:rPr lang="en-CA" dirty="0"/>
              <a:t> </a:t>
            </a:r>
            <a:r>
              <a:rPr lang="en-CA" dirty="0">
                <a:solidFill>
                  <a:srgbClr val="BFBFBF"/>
                </a:solidFill>
              </a:rPr>
              <a:t>and </a:t>
            </a:r>
            <a:r>
              <a:rPr lang="en-CA" b="1" dirty="0">
                <a:solidFill>
                  <a:srgbClr val="BFBFBF"/>
                </a:solidFill>
              </a:rPr>
              <a:t>O</a:t>
            </a:r>
            <a:r>
              <a:rPr lang="en-CA" dirty="0">
                <a:solidFill>
                  <a:srgbClr val="BFBFBF"/>
                </a:solidFill>
              </a:rPr>
              <a:t>rchestration </a:t>
            </a:r>
            <a:r>
              <a:rPr lang="en-CA" b="1" dirty="0">
                <a:solidFill>
                  <a:srgbClr val="BFBFBF"/>
                </a:solidFill>
              </a:rPr>
              <a:t>S</a:t>
            </a:r>
            <a:r>
              <a:rPr lang="en-CA" dirty="0">
                <a:solidFill>
                  <a:srgbClr val="BFBFBF"/>
                </a:solidFill>
              </a:rPr>
              <a:t>pecification for </a:t>
            </a:r>
            <a:r>
              <a:rPr lang="en-CA" b="1" dirty="0">
                <a:solidFill>
                  <a:srgbClr val="BFBFBF"/>
                </a:solidFill>
              </a:rPr>
              <a:t>C</a:t>
            </a:r>
            <a:r>
              <a:rPr lang="en-CA" dirty="0">
                <a:solidFill>
                  <a:srgbClr val="BFBFBF"/>
                </a:solidFill>
              </a:rPr>
              <a:t>loud </a:t>
            </a:r>
            <a:r>
              <a:rPr lang="en-CA" b="1" dirty="0">
                <a:solidFill>
                  <a:srgbClr val="BFBFBF"/>
                </a:solidFill>
              </a:rPr>
              <a:t>A</a:t>
            </a:r>
            <a:r>
              <a:rPr lang="en-CA" dirty="0">
                <a:solidFill>
                  <a:srgbClr val="BFBFBF"/>
                </a:solidFill>
              </a:rPr>
              <a:t>pplications”</a:t>
            </a:r>
          </a:p>
        </p:txBody>
      </p:sp>
      <p:sp>
        <p:nvSpPr>
          <p:cNvPr id="33" name="Rectangle 32"/>
          <p:cNvSpPr/>
          <p:nvPr/>
        </p:nvSpPr>
        <p:spPr>
          <a:xfrm>
            <a:off x="107504" y="2060848"/>
            <a:ext cx="4320480" cy="2952328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51000"/>
                  <a:satMod val="130000"/>
                  <a:alpha val="10000"/>
                </a:schemeClr>
              </a:gs>
              <a:gs pos="80000">
                <a:schemeClr val="accent1">
                  <a:shade val="93000"/>
                  <a:satMod val="130000"/>
                  <a:alpha val="10000"/>
                </a:schemeClr>
              </a:gs>
              <a:gs pos="100000">
                <a:schemeClr val="accent1">
                  <a:shade val="94000"/>
                  <a:satMod val="135000"/>
                  <a:alpha val="10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328500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6632"/>
            <a:ext cx="8388424" cy="792088"/>
          </a:xfrm>
        </p:spPr>
        <p:txBody>
          <a:bodyPr/>
          <a:lstStyle/>
          <a:p>
            <a:r>
              <a:rPr lang="en-CA" dirty="0"/>
              <a:t>Where Does TOSCA fit into?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 bwMode="white">
          <a:xfrm>
            <a:off x="8316416" y="6480720"/>
            <a:ext cx="792088" cy="476672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914400" rtl="0" eaLnBrk="1" latinLnBrk="0" hangingPunct="1">
              <a:defRPr sz="1800" kern="1200">
                <a:solidFill>
                  <a:schemeClr val="bg1"/>
                </a:solidFill>
                <a:latin typeface="+mn-lt"/>
                <a:ea typeface="+mn-ea"/>
                <a:cs typeface="Times New Roman" pitchFamily="18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3A2C5DB-42A7-480B-B57D-B0AA071F25FA}" type="slidenum">
              <a:rPr lang="en-GB" smtClean="0"/>
              <a:pPr/>
              <a:t>22</a:t>
            </a:fld>
            <a:endParaRPr lang="en-GB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29220" y="980728"/>
            <a:ext cx="7848872" cy="5760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+mn-lt"/>
                <a:ea typeface="+mj-ea"/>
                <a:cs typeface="Times New Roman" pitchFamily="18" charset="0"/>
              </a:defRPr>
            </a:lvl1pPr>
          </a:lstStyle>
          <a:p>
            <a:r>
              <a:rPr lang="en-US" sz="2800" dirty="0"/>
              <a:t>Here’s What We’ve Seen there…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089871" y="1822761"/>
            <a:ext cx="5018633" cy="5062623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rgbClr val="BFBFBF"/>
                </a:solidFill>
              </a:rPr>
              <a:t>An application topology</a:t>
            </a:r>
          </a:p>
          <a:p>
            <a:r>
              <a:rPr lang="en-US" sz="2800" dirty="0">
                <a:solidFill>
                  <a:srgbClr val="BFBFBF"/>
                </a:solidFill>
              </a:rPr>
              <a:t>3 layers</a:t>
            </a:r>
          </a:p>
          <a:p>
            <a:pPr lvl="1"/>
            <a:r>
              <a:rPr lang="en-US" sz="1800" dirty="0">
                <a:solidFill>
                  <a:srgbClr val="BFBFBF"/>
                </a:solidFill>
              </a:rPr>
              <a:t>Infrastructure (Cloud or DC objects)</a:t>
            </a:r>
          </a:p>
          <a:p>
            <a:pPr lvl="1"/>
            <a:r>
              <a:rPr lang="en-US" sz="1800" dirty="0">
                <a:solidFill>
                  <a:srgbClr val="BFBFBF"/>
                </a:solidFill>
              </a:rPr>
              <a:t>Platform or Middleware (App containers)</a:t>
            </a:r>
          </a:p>
          <a:p>
            <a:pPr lvl="1"/>
            <a:r>
              <a:rPr lang="en-US" sz="1800" dirty="0">
                <a:solidFill>
                  <a:srgbClr val="BFBFBF"/>
                </a:solidFill>
              </a:rPr>
              <a:t>Application modules, schemas and configurations</a:t>
            </a:r>
          </a:p>
          <a:p>
            <a:r>
              <a:rPr lang="en-US" sz="2800" dirty="0">
                <a:solidFill>
                  <a:srgbClr val="BFBFBF"/>
                </a:solidFill>
              </a:rPr>
              <a:t>Relationships between components:</a:t>
            </a:r>
          </a:p>
          <a:p>
            <a:pPr lvl="1"/>
            <a:r>
              <a:rPr lang="en-US" sz="1800" dirty="0">
                <a:solidFill>
                  <a:srgbClr val="BFBFBF"/>
                </a:solidFill>
              </a:rPr>
              <a:t>What’s hosted on what or installed on what</a:t>
            </a:r>
          </a:p>
          <a:p>
            <a:pPr lvl="1"/>
            <a:r>
              <a:rPr lang="en-US" sz="1800" dirty="0">
                <a:solidFill>
                  <a:srgbClr val="BFBFBF"/>
                </a:solidFill>
              </a:rPr>
              <a:t>What’s connected to what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323528" y="2924944"/>
            <a:ext cx="2979564" cy="1716114"/>
            <a:chOff x="368300" y="2140689"/>
            <a:chExt cx="7294534" cy="3467936"/>
          </a:xfrm>
        </p:grpSpPr>
        <p:sp>
          <p:nvSpPr>
            <p:cNvPr id="9" name="TextBox 8"/>
            <p:cNvSpPr txBox="1"/>
            <p:nvPr/>
          </p:nvSpPr>
          <p:spPr>
            <a:xfrm>
              <a:off x="381001" y="2213616"/>
              <a:ext cx="1701799" cy="3731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Infrastructure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68300" y="3737616"/>
              <a:ext cx="1701799" cy="3731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Middleware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68300" y="5172717"/>
              <a:ext cx="1701799" cy="3731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Application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561044" y="2147039"/>
              <a:ext cx="1178692" cy="43590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600" dirty="0"/>
                <a:t>Host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4440360" y="2147039"/>
              <a:ext cx="1178692" cy="43590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600" dirty="0"/>
                <a:t>Host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6484142" y="2147039"/>
              <a:ext cx="1178692" cy="43590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600" dirty="0"/>
                <a:t>Network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561044" y="3737616"/>
              <a:ext cx="1178692" cy="43590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600" dirty="0"/>
                <a:t>Apache</a:t>
              </a: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440360" y="3737616"/>
              <a:ext cx="1178692" cy="43590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600" dirty="0"/>
                <a:t>Tomcat</a:t>
              </a: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484142" y="3737616"/>
              <a:ext cx="1178692" cy="43590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600" dirty="0"/>
                <a:t>MySQL</a:t>
              </a: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2561044" y="5172716"/>
              <a:ext cx="1178692" cy="43590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400" dirty="0"/>
                <a:t>Mod_proxy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440360" y="5172716"/>
              <a:ext cx="1178692" cy="43590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400" dirty="0"/>
                <a:t>WAR</a:t>
              </a: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6484142" y="5172716"/>
              <a:ext cx="1178692" cy="43590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400" dirty="0"/>
                <a:t>Schema</a:t>
              </a:r>
            </a:p>
          </p:txBody>
        </p:sp>
        <p:cxnSp>
          <p:nvCxnSpPr>
            <p:cNvPr id="21" name="Straight Arrow Connector 20"/>
            <p:cNvCxnSpPr>
              <a:stCxn id="15" idx="0"/>
              <a:endCxn id="12" idx="2"/>
            </p:cNvCxnSpPr>
            <p:nvPr/>
          </p:nvCxnSpPr>
          <p:spPr>
            <a:xfrm flipV="1">
              <a:off x="3150390" y="2582948"/>
              <a:ext cx="0" cy="1154668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>
              <a:stCxn id="16" idx="0"/>
              <a:endCxn id="12" idx="2"/>
            </p:cNvCxnSpPr>
            <p:nvPr/>
          </p:nvCxnSpPr>
          <p:spPr>
            <a:xfrm flipH="1" flipV="1">
              <a:off x="3150390" y="2582948"/>
              <a:ext cx="1879316" cy="1154668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>
              <a:stCxn id="17" idx="0"/>
              <a:endCxn id="13" idx="2"/>
            </p:cNvCxnSpPr>
            <p:nvPr/>
          </p:nvCxnSpPr>
          <p:spPr>
            <a:xfrm flipH="1" flipV="1">
              <a:off x="5029706" y="2582948"/>
              <a:ext cx="2043782" cy="1154668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>
              <a:stCxn id="18" idx="0"/>
              <a:endCxn id="15" idx="2"/>
            </p:cNvCxnSpPr>
            <p:nvPr/>
          </p:nvCxnSpPr>
          <p:spPr>
            <a:xfrm flipV="1">
              <a:off x="3150390" y="4173525"/>
              <a:ext cx="0" cy="999191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 flipV="1">
              <a:off x="5052549" y="4173525"/>
              <a:ext cx="0" cy="999191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 flipV="1">
              <a:off x="7046078" y="4173525"/>
              <a:ext cx="0" cy="999191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>
              <a:stCxn id="15" idx="3"/>
              <a:endCxn id="16" idx="1"/>
            </p:cNvCxnSpPr>
            <p:nvPr/>
          </p:nvCxnSpPr>
          <p:spPr>
            <a:xfrm>
              <a:off x="3739736" y="3955571"/>
              <a:ext cx="700624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>
              <a:endCxn id="17" idx="1"/>
            </p:cNvCxnSpPr>
            <p:nvPr/>
          </p:nvCxnSpPr>
          <p:spPr>
            <a:xfrm flipV="1">
              <a:off x="5619052" y="3955571"/>
              <a:ext cx="865090" cy="5734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urved Connector 28"/>
            <p:cNvCxnSpPr>
              <a:stCxn id="12" idx="0"/>
              <a:endCxn id="14" idx="0"/>
            </p:cNvCxnSpPr>
            <p:nvPr/>
          </p:nvCxnSpPr>
          <p:spPr>
            <a:xfrm rot="5400000" flipH="1" flipV="1">
              <a:off x="5111939" y="185490"/>
              <a:ext cx="12700" cy="3923098"/>
            </a:xfrm>
            <a:prstGeom prst="curvedConnector3">
              <a:avLst>
                <a:gd name="adj1" fmla="val 3454622"/>
              </a:avLst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urved Connector 29"/>
            <p:cNvCxnSpPr>
              <a:stCxn id="13" idx="0"/>
              <a:endCxn id="14" idx="0"/>
            </p:cNvCxnSpPr>
            <p:nvPr/>
          </p:nvCxnSpPr>
          <p:spPr>
            <a:xfrm rot="5400000" flipH="1" flipV="1">
              <a:off x="6051597" y="1125148"/>
              <a:ext cx="12700" cy="2043782"/>
            </a:xfrm>
            <a:prstGeom prst="curvedConnector3">
              <a:avLst>
                <a:gd name="adj1" fmla="val 1800000"/>
              </a:avLst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1" name="Straight Connector 30"/>
          <p:cNvCxnSpPr/>
          <p:nvPr/>
        </p:nvCxnSpPr>
        <p:spPr>
          <a:xfrm flipH="1">
            <a:off x="3419872" y="2132856"/>
            <a:ext cx="792088" cy="57606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endCxn id="14" idx="3"/>
          </p:cNvCxnSpPr>
          <p:nvPr/>
        </p:nvCxnSpPr>
        <p:spPr>
          <a:xfrm flipH="1">
            <a:off x="3303092" y="2636912"/>
            <a:ext cx="836860" cy="399029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H="1">
            <a:off x="3275856" y="2636912"/>
            <a:ext cx="864096" cy="1191117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H="1">
            <a:off x="3275856" y="2636912"/>
            <a:ext cx="864096" cy="1839189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7" idx="1"/>
          </p:cNvCxnSpPr>
          <p:nvPr/>
        </p:nvCxnSpPr>
        <p:spPr>
          <a:xfrm flipH="1" flipV="1">
            <a:off x="3059832" y="4260077"/>
            <a:ext cx="1030039" cy="93996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7" idx="1"/>
          </p:cNvCxnSpPr>
          <p:nvPr/>
        </p:nvCxnSpPr>
        <p:spPr>
          <a:xfrm flipH="1" flipV="1">
            <a:off x="2483768" y="2852936"/>
            <a:ext cx="1606103" cy="1501137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65100" y="51562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CA" dirty="0"/>
          </a:p>
        </p:txBody>
      </p:sp>
      <p:sp>
        <p:nvSpPr>
          <p:cNvPr id="5" name="TextBox 4"/>
          <p:cNvSpPr txBox="1"/>
          <p:nvPr/>
        </p:nvSpPr>
        <p:spPr>
          <a:xfrm>
            <a:off x="203200" y="5029200"/>
            <a:ext cx="4008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rgbClr val="BFBFBF"/>
                </a:solidFill>
              </a:rPr>
              <a:t>TOSCA: “</a:t>
            </a:r>
            <a:r>
              <a:rPr lang="en-CA" b="1" dirty="0">
                <a:solidFill>
                  <a:srgbClr val="BFBFBF"/>
                </a:solidFill>
              </a:rPr>
              <a:t>T</a:t>
            </a:r>
            <a:r>
              <a:rPr lang="en-CA" dirty="0">
                <a:solidFill>
                  <a:srgbClr val="BFBFBF"/>
                </a:solidFill>
              </a:rPr>
              <a:t>opology and </a:t>
            </a:r>
            <a:r>
              <a:rPr lang="en-CA" b="1" dirty="0"/>
              <a:t>Orchestration</a:t>
            </a:r>
            <a:r>
              <a:rPr lang="en-CA" dirty="0"/>
              <a:t> </a:t>
            </a:r>
            <a:r>
              <a:rPr lang="en-CA" b="1" dirty="0">
                <a:solidFill>
                  <a:srgbClr val="BFBFBF"/>
                </a:solidFill>
              </a:rPr>
              <a:t>S</a:t>
            </a:r>
            <a:r>
              <a:rPr lang="en-CA" dirty="0">
                <a:solidFill>
                  <a:srgbClr val="BFBFBF"/>
                </a:solidFill>
              </a:rPr>
              <a:t>pecification for </a:t>
            </a:r>
            <a:r>
              <a:rPr lang="en-CA" b="1" dirty="0">
                <a:solidFill>
                  <a:srgbClr val="BFBFBF"/>
                </a:solidFill>
              </a:rPr>
              <a:t>C</a:t>
            </a:r>
            <a:r>
              <a:rPr lang="en-CA" dirty="0">
                <a:solidFill>
                  <a:srgbClr val="BFBFBF"/>
                </a:solidFill>
              </a:rPr>
              <a:t>loud </a:t>
            </a:r>
            <a:r>
              <a:rPr lang="en-CA" b="1" dirty="0">
                <a:solidFill>
                  <a:srgbClr val="BFBFBF"/>
                </a:solidFill>
              </a:rPr>
              <a:t>A</a:t>
            </a:r>
            <a:r>
              <a:rPr lang="en-CA" dirty="0">
                <a:solidFill>
                  <a:srgbClr val="BFBFBF"/>
                </a:solidFill>
              </a:rPr>
              <a:t>pplications”</a:t>
            </a:r>
          </a:p>
        </p:txBody>
      </p:sp>
    </p:spTree>
    <p:extLst>
      <p:ext uri="{BB962C8B-B14F-4D97-AF65-F5344CB8AC3E}">
        <p14:creationId xmlns:p14="http://schemas.microsoft.com/office/powerpoint/2010/main" val="10891591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6632"/>
            <a:ext cx="8388424" cy="792088"/>
          </a:xfrm>
        </p:spPr>
        <p:txBody>
          <a:bodyPr/>
          <a:lstStyle/>
          <a:p>
            <a:r>
              <a:rPr lang="en-CA" dirty="0"/>
              <a:t>Where Does TOSCA fit into?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 bwMode="white">
          <a:xfrm>
            <a:off x="8316416" y="6480720"/>
            <a:ext cx="792088" cy="476672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914400" rtl="0" eaLnBrk="1" latinLnBrk="0" hangingPunct="1">
              <a:defRPr sz="1800" kern="1200">
                <a:solidFill>
                  <a:schemeClr val="bg1"/>
                </a:solidFill>
                <a:latin typeface="+mn-lt"/>
                <a:ea typeface="+mn-ea"/>
                <a:cs typeface="Times New Roman" pitchFamily="18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3A2C5DB-42A7-480B-B57D-B0AA071F25FA}" type="slidenum">
              <a:rPr lang="en-GB" smtClean="0"/>
              <a:pPr/>
              <a:t>23</a:t>
            </a:fld>
            <a:endParaRPr lang="en-GB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29220" y="980728"/>
            <a:ext cx="7848872" cy="5760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+mn-lt"/>
                <a:ea typeface="+mj-ea"/>
                <a:cs typeface="Times New Roman" pitchFamily="18" charset="0"/>
              </a:defRPr>
            </a:lvl1pPr>
          </a:lstStyle>
          <a:p>
            <a:r>
              <a:rPr lang="en-US" sz="2800" dirty="0"/>
              <a:t>Here’s What We’ve Seen there…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323528" y="2924944"/>
            <a:ext cx="2979564" cy="1716114"/>
            <a:chOff x="368300" y="2140689"/>
            <a:chExt cx="7294534" cy="3467936"/>
          </a:xfrm>
        </p:grpSpPr>
        <p:sp>
          <p:nvSpPr>
            <p:cNvPr id="9" name="TextBox 8"/>
            <p:cNvSpPr txBox="1"/>
            <p:nvPr/>
          </p:nvSpPr>
          <p:spPr>
            <a:xfrm>
              <a:off x="381001" y="2213616"/>
              <a:ext cx="1701799" cy="3731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Infrastructure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68300" y="3737616"/>
              <a:ext cx="1701799" cy="3731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Middleware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68300" y="5172717"/>
              <a:ext cx="1701799" cy="3731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Application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561044" y="2147039"/>
              <a:ext cx="1178692" cy="43590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600" dirty="0"/>
                <a:t>Host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4440360" y="2147039"/>
              <a:ext cx="1178692" cy="43590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600" dirty="0"/>
                <a:t>Host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6484142" y="2147039"/>
              <a:ext cx="1178692" cy="43590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600" dirty="0"/>
                <a:t>Network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561044" y="3737616"/>
              <a:ext cx="1178692" cy="43590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600" dirty="0"/>
                <a:t>Apache</a:t>
              </a: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440360" y="3737616"/>
              <a:ext cx="1178692" cy="43590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600" dirty="0"/>
                <a:t>Tomcat</a:t>
              </a: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484142" y="3737616"/>
              <a:ext cx="1178692" cy="43590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600" dirty="0"/>
                <a:t>MySQL</a:t>
              </a: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2561044" y="5172716"/>
              <a:ext cx="1178692" cy="43590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400" dirty="0"/>
                <a:t>Mod_proxy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440360" y="5172716"/>
              <a:ext cx="1178692" cy="43590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400" dirty="0"/>
                <a:t>WAR</a:t>
              </a: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6484142" y="5172716"/>
              <a:ext cx="1178692" cy="43590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400" dirty="0"/>
                <a:t>Schema</a:t>
              </a:r>
            </a:p>
          </p:txBody>
        </p:sp>
        <p:cxnSp>
          <p:nvCxnSpPr>
            <p:cNvPr id="21" name="Straight Arrow Connector 20"/>
            <p:cNvCxnSpPr>
              <a:stCxn id="15" idx="0"/>
              <a:endCxn id="12" idx="2"/>
            </p:cNvCxnSpPr>
            <p:nvPr/>
          </p:nvCxnSpPr>
          <p:spPr>
            <a:xfrm flipV="1">
              <a:off x="3150390" y="2582948"/>
              <a:ext cx="0" cy="1154668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>
              <a:stCxn id="16" idx="0"/>
              <a:endCxn id="12" idx="2"/>
            </p:cNvCxnSpPr>
            <p:nvPr/>
          </p:nvCxnSpPr>
          <p:spPr>
            <a:xfrm flipH="1" flipV="1">
              <a:off x="3150390" y="2582948"/>
              <a:ext cx="1879316" cy="1154668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>
              <a:stCxn id="17" idx="0"/>
              <a:endCxn id="13" idx="2"/>
            </p:cNvCxnSpPr>
            <p:nvPr/>
          </p:nvCxnSpPr>
          <p:spPr>
            <a:xfrm flipH="1" flipV="1">
              <a:off x="5029706" y="2582948"/>
              <a:ext cx="2043782" cy="1154668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>
              <a:stCxn id="18" idx="0"/>
              <a:endCxn id="15" idx="2"/>
            </p:cNvCxnSpPr>
            <p:nvPr/>
          </p:nvCxnSpPr>
          <p:spPr>
            <a:xfrm flipV="1">
              <a:off x="3150390" y="4173525"/>
              <a:ext cx="0" cy="999191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 flipV="1">
              <a:off x="5052549" y="4173525"/>
              <a:ext cx="0" cy="999191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 flipV="1">
              <a:off x="7046078" y="4173525"/>
              <a:ext cx="0" cy="999191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>
              <a:stCxn id="15" idx="3"/>
              <a:endCxn id="16" idx="1"/>
            </p:cNvCxnSpPr>
            <p:nvPr/>
          </p:nvCxnSpPr>
          <p:spPr>
            <a:xfrm>
              <a:off x="3739736" y="3955571"/>
              <a:ext cx="700624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>
              <a:endCxn id="17" idx="1"/>
            </p:cNvCxnSpPr>
            <p:nvPr/>
          </p:nvCxnSpPr>
          <p:spPr>
            <a:xfrm flipV="1">
              <a:off x="5619052" y="3955571"/>
              <a:ext cx="865090" cy="5734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urved Connector 28"/>
            <p:cNvCxnSpPr>
              <a:stCxn id="12" idx="0"/>
              <a:endCxn id="14" idx="0"/>
            </p:cNvCxnSpPr>
            <p:nvPr/>
          </p:nvCxnSpPr>
          <p:spPr>
            <a:xfrm rot="5400000" flipH="1" flipV="1">
              <a:off x="5111939" y="185490"/>
              <a:ext cx="12700" cy="3923098"/>
            </a:xfrm>
            <a:prstGeom prst="curvedConnector3">
              <a:avLst>
                <a:gd name="adj1" fmla="val 3454622"/>
              </a:avLst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urved Connector 29"/>
            <p:cNvCxnSpPr>
              <a:stCxn id="13" idx="0"/>
              <a:endCxn id="14" idx="0"/>
            </p:cNvCxnSpPr>
            <p:nvPr/>
          </p:nvCxnSpPr>
          <p:spPr>
            <a:xfrm rot="5400000" flipH="1" flipV="1">
              <a:off x="6051597" y="1125148"/>
              <a:ext cx="12700" cy="2043782"/>
            </a:xfrm>
            <a:prstGeom prst="curvedConnector3">
              <a:avLst>
                <a:gd name="adj1" fmla="val 1800000"/>
              </a:avLst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/>
          <p:cNvSpPr txBox="1"/>
          <p:nvPr/>
        </p:nvSpPr>
        <p:spPr>
          <a:xfrm>
            <a:off x="165100" y="51562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CA" dirty="0"/>
          </a:p>
        </p:txBody>
      </p:sp>
      <p:sp>
        <p:nvSpPr>
          <p:cNvPr id="5" name="TextBox 4"/>
          <p:cNvSpPr txBox="1"/>
          <p:nvPr/>
        </p:nvSpPr>
        <p:spPr>
          <a:xfrm>
            <a:off x="203200" y="5029200"/>
            <a:ext cx="4008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rgbClr val="BFBFBF"/>
                </a:solidFill>
              </a:rPr>
              <a:t>TOSCA: “</a:t>
            </a:r>
            <a:r>
              <a:rPr lang="en-CA" b="1" dirty="0">
                <a:solidFill>
                  <a:srgbClr val="BFBFBF"/>
                </a:solidFill>
              </a:rPr>
              <a:t>T</a:t>
            </a:r>
            <a:r>
              <a:rPr lang="en-CA" dirty="0">
                <a:solidFill>
                  <a:srgbClr val="BFBFBF"/>
                </a:solidFill>
              </a:rPr>
              <a:t>opology and </a:t>
            </a:r>
            <a:r>
              <a:rPr lang="en-CA" b="1" dirty="0"/>
              <a:t>Orchestration</a:t>
            </a:r>
            <a:r>
              <a:rPr lang="en-CA" dirty="0"/>
              <a:t> </a:t>
            </a:r>
            <a:r>
              <a:rPr lang="en-CA" b="1" dirty="0">
                <a:solidFill>
                  <a:srgbClr val="BFBFBF"/>
                </a:solidFill>
              </a:rPr>
              <a:t>S</a:t>
            </a:r>
            <a:r>
              <a:rPr lang="en-CA" dirty="0">
                <a:solidFill>
                  <a:srgbClr val="BFBFBF"/>
                </a:solidFill>
              </a:rPr>
              <a:t>pecification for </a:t>
            </a:r>
            <a:r>
              <a:rPr lang="en-CA" b="1" dirty="0">
                <a:solidFill>
                  <a:srgbClr val="BFBFBF"/>
                </a:solidFill>
              </a:rPr>
              <a:t>C</a:t>
            </a:r>
            <a:r>
              <a:rPr lang="en-CA" dirty="0">
                <a:solidFill>
                  <a:srgbClr val="BFBFBF"/>
                </a:solidFill>
              </a:rPr>
              <a:t>loud </a:t>
            </a:r>
            <a:r>
              <a:rPr lang="en-CA" b="1" dirty="0">
                <a:solidFill>
                  <a:srgbClr val="BFBFBF"/>
                </a:solidFill>
              </a:rPr>
              <a:t>A</a:t>
            </a:r>
            <a:r>
              <a:rPr lang="en-CA" dirty="0">
                <a:solidFill>
                  <a:srgbClr val="BFBFBF"/>
                </a:solidFill>
              </a:rPr>
              <a:t>pplications”</a:t>
            </a:r>
          </a:p>
        </p:txBody>
      </p:sp>
      <p:graphicFrame>
        <p:nvGraphicFramePr>
          <p:cNvPr id="39" name="Diagram 38"/>
          <p:cNvGraphicFramePr/>
          <p:nvPr/>
        </p:nvGraphicFramePr>
        <p:xfrm>
          <a:off x="3876600" y="224532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6444208" y="1484784"/>
            <a:ext cx="1793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i="1" dirty="0"/>
              <a:t>Remember this?</a:t>
            </a:r>
          </a:p>
        </p:txBody>
      </p:sp>
      <p:cxnSp>
        <p:nvCxnSpPr>
          <p:cNvPr id="32" name="Straight Arrow Connector 31"/>
          <p:cNvCxnSpPr>
            <a:stCxn id="7" idx="2"/>
          </p:cNvCxnSpPr>
          <p:nvPr/>
        </p:nvCxnSpPr>
        <p:spPr>
          <a:xfrm flipH="1">
            <a:off x="7164288" y="1854116"/>
            <a:ext cx="176904" cy="4227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1181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9" grpId="0">
        <p:bldAsOne/>
      </p:bldGraphic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6632"/>
            <a:ext cx="8388424" cy="792088"/>
          </a:xfrm>
        </p:spPr>
        <p:txBody>
          <a:bodyPr/>
          <a:lstStyle/>
          <a:p>
            <a:r>
              <a:rPr lang="en-CA" dirty="0"/>
              <a:t>Where Does TOSCA fit into?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 bwMode="white">
          <a:xfrm>
            <a:off x="8316416" y="6480720"/>
            <a:ext cx="792088" cy="476672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914400" rtl="0" eaLnBrk="1" latinLnBrk="0" hangingPunct="1">
              <a:defRPr sz="1800" kern="1200">
                <a:solidFill>
                  <a:schemeClr val="bg1"/>
                </a:solidFill>
                <a:latin typeface="+mn-lt"/>
                <a:ea typeface="+mn-ea"/>
                <a:cs typeface="Times New Roman" pitchFamily="18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3A2C5DB-42A7-480B-B57D-B0AA071F25FA}" type="slidenum">
              <a:rPr lang="en-GB" smtClean="0"/>
              <a:pPr/>
              <a:t>24</a:t>
            </a:fld>
            <a:endParaRPr lang="en-GB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29220" y="980728"/>
            <a:ext cx="7848872" cy="5760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+mn-lt"/>
                <a:ea typeface="+mj-ea"/>
                <a:cs typeface="Times New Roman" pitchFamily="18" charset="0"/>
              </a:defRPr>
            </a:lvl1pPr>
          </a:lstStyle>
          <a:p>
            <a:r>
              <a:rPr lang="en-US" sz="2800" dirty="0"/>
              <a:t>Here’s What We’ve Seen there…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323528" y="2924944"/>
            <a:ext cx="2979564" cy="1716114"/>
            <a:chOff x="368300" y="2140689"/>
            <a:chExt cx="7294534" cy="3467936"/>
          </a:xfrm>
        </p:grpSpPr>
        <p:sp>
          <p:nvSpPr>
            <p:cNvPr id="9" name="TextBox 8"/>
            <p:cNvSpPr txBox="1"/>
            <p:nvPr/>
          </p:nvSpPr>
          <p:spPr>
            <a:xfrm>
              <a:off x="381001" y="2213616"/>
              <a:ext cx="1701799" cy="3731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Infrastructure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68300" y="3737616"/>
              <a:ext cx="1701799" cy="3731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Middleware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68300" y="5172717"/>
              <a:ext cx="1701799" cy="3731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Application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561044" y="2147039"/>
              <a:ext cx="1178692" cy="43590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600" dirty="0"/>
                <a:t>Host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4440360" y="2147039"/>
              <a:ext cx="1178692" cy="43590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600" dirty="0"/>
                <a:t>Host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6484142" y="2147039"/>
              <a:ext cx="1178692" cy="43590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600" dirty="0"/>
                <a:t>Network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561044" y="3737616"/>
              <a:ext cx="1178692" cy="43590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600" dirty="0"/>
                <a:t>Apache</a:t>
              </a: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440360" y="3737616"/>
              <a:ext cx="1178692" cy="43590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600" dirty="0"/>
                <a:t>Tomcat</a:t>
              </a: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484142" y="3737616"/>
              <a:ext cx="1178692" cy="43590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600" dirty="0"/>
                <a:t>MySQL</a:t>
              </a: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2561044" y="5172716"/>
              <a:ext cx="1178692" cy="43590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400" dirty="0"/>
                <a:t>Mod_proxy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440360" y="5172716"/>
              <a:ext cx="1178692" cy="43590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400" dirty="0"/>
                <a:t>WAR</a:t>
              </a: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6484142" y="5172716"/>
              <a:ext cx="1178692" cy="43590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400" dirty="0"/>
                <a:t>Schema</a:t>
              </a:r>
            </a:p>
          </p:txBody>
        </p:sp>
        <p:cxnSp>
          <p:nvCxnSpPr>
            <p:cNvPr id="21" name="Straight Arrow Connector 20"/>
            <p:cNvCxnSpPr>
              <a:stCxn id="15" idx="0"/>
              <a:endCxn id="12" idx="2"/>
            </p:cNvCxnSpPr>
            <p:nvPr/>
          </p:nvCxnSpPr>
          <p:spPr>
            <a:xfrm flipV="1">
              <a:off x="3150390" y="2582948"/>
              <a:ext cx="0" cy="1154668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>
              <a:stCxn id="16" idx="0"/>
              <a:endCxn id="12" idx="2"/>
            </p:cNvCxnSpPr>
            <p:nvPr/>
          </p:nvCxnSpPr>
          <p:spPr>
            <a:xfrm flipH="1" flipV="1">
              <a:off x="3150390" y="2582948"/>
              <a:ext cx="1879316" cy="1154668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>
              <a:stCxn id="17" idx="0"/>
              <a:endCxn id="13" idx="2"/>
            </p:cNvCxnSpPr>
            <p:nvPr/>
          </p:nvCxnSpPr>
          <p:spPr>
            <a:xfrm flipH="1" flipV="1">
              <a:off x="5029706" y="2582948"/>
              <a:ext cx="2043782" cy="1154668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>
              <a:stCxn id="18" idx="0"/>
              <a:endCxn id="15" idx="2"/>
            </p:cNvCxnSpPr>
            <p:nvPr/>
          </p:nvCxnSpPr>
          <p:spPr>
            <a:xfrm flipV="1">
              <a:off x="3150390" y="4173525"/>
              <a:ext cx="0" cy="999191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 flipV="1">
              <a:off x="5052549" y="4173525"/>
              <a:ext cx="0" cy="999191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 flipV="1">
              <a:off x="7046078" y="4173525"/>
              <a:ext cx="0" cy="999191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>
              <a:stCxn id="15" idx="3"/>
              <a:endCxn id="16" idx="1"/>
            </p:cNvCxnSpPr>
            <p:nvPr/>
          </p:nvCxnSpPr>
          <p:spPr>
            <a:xfrm>
              <a:off x="3739736" y="3955571"/>
              <a:ext cx="700624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>
              <a:endCxn id="17" idx="1"/>
            </p:cNvCxnSpPr>
            <p:nvPr/>
          </p:nvCxnSpPr>
          <p:spPr>
            <a:xfrm flipV="1">
              <a:off x="5619052" y="3955571"/>
              <a:ext cx="865090" cy="5734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urved Connector 28"/>
            <p:cNvCxnSpPr>
              <a:stCxn id="12" idx="0"/>
              <a:endCxn id="14" idx="0"/>
            </p:cNvCxnSpPr>
            <p:nvPr/>
          </p:nvCxnSpPr>
          <p:spPr>
            <a:xfrm rot="5400000" flipH="1" flipV="1">
              <a:off x="5111939" y="185490"/>
              <a:ext cx="12700" cy="3923098"/>
            </a:xfrm>
            <a:prstGeom prst="curvedConnector3">
              <a:avLst>
                <a:gd name="adj1" fmla="val 3454622"/>
              </a:avLst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urved Connector 29"/>
            <p:cNvCxnSpPr>
              <a:stCxn id="13" idx="0"/>
              <a:endCxn id="14" idx="0"/>
            </p:cNvCxnSpPr>
            <p:nvPr/>
          </p:nvCxnSpPr>
          <p:spPr>
            <a:xfrm rot="5400000" flipH="1" flipV="1">
              <a:off x="6051597" y="1125148"/>
              <a:ext cx="12700" cy="2043782"/>
            </a:xfrm>
            <a:prstGeom prst="curvedConnector3">
              <a:avLst>
                <a:gd name="adj1" fmla="val 1800000"/>
              </a:avLst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/>
          <p:cNvSpPr txBox="1"/>
          <p:nvPr/>
        </p:nvSpPr>
        <p:spPr>
          <a:xfrm>
            <a:off x="165100" y="51562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CA" dirty="0"/>
          </a:p>
        </p:txBody>
      </p:sp>
      <p:sp>
        <p:nvSpPr>
          <p:cNvPr id="5" name="TextBox 4"/>
          <p:cNvSpPr txBox="1"/>
          <p:nvPr/>
        </p:nvSpPr>
        <p:spPr>
          <a:xfrm>
            <a:off x="203200" y="5029200"/>
            <a:ext cx="4008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rgbClr val="BFBFBF"/>
                </a:solidFill>
              </a:rPr>
              <a:t>TOSCA: “</a:t>
            </a:r>
            <a:r>
              <a:rPr lang="en-CA" b="1" dirty="0">
                <a:solidFill>
                  <a:srgbClr val="BFBFBF"/>
                </a:solidFill>
              </a:rPr>
              <a:t>T</a:t>
            </a:r>
            <a:r>
              <a:rPr lang="en-CA" dirty="0">
                <a:solidFill>
                  <a:srgbClr val="BFBFBF"/>
                </a:solidFill>
              </a:rPr>
              <a:t>opology and </a:t>
            </a:r>
            <a:r>
              <a:rPr lang="en-CA" b="1" dirty="0"/>
              <a:t>Orchestration</a:t>
            </a:r>
            <a:r>
              <a:rPr lang="en-CA" dirty="0"/>
              <a:t> </a:t>
            </a:r>
            <a:r>
              <a:rPr lang="en-CA" b="1" dirty="0">
                <a:solidFill>
                  <a:srgbClr val="BFBFBF"/>
                </a:solidFill>
              </a:rPr>
              <a:t>S</a:t>
            </a:r>
            <a:r>
              <a:rPr lang="en-CA" dirty="0">
                <a:solidFill>
                  <a:srgbClr val="BFBFBF"/>
                </a:solidFill>
              </a:rPr>
              <a:t>pecification for </a:t>
            </a:r>
            <a:r>
              <a:rPr lang="en-CA" b="1" dirty="0">
                <a:solidFill>
                  <a:srgbClr val="BFBFBF"/>
                </a:solidFill>
              </a:rPr>
              <a:t>C</a:t>
            </a:r>
            <a:r>
              <a:rPr lang="en-CA" dirty="0">
                <a:solidFill>
                  <a:srgbClr val="BFBFBF"/>
                </a:solidFill>
              </a:rPr>
              <a:t>loud </a:t>
            </a:r>
            <a:r>
              <a:rPr lang="en-CA" b="1" dirty="0">
                <a:solidFill>
                  <a:srgbClr val="BFBFBF"/>
                </a:solidFill>
              </a:rPr>
              <a:t>A</a:t>
            </a:r>
            <a:r>
              <a:rPr lang="en-CA" dirty="0">
                <a:solidFill>
                  <a:srgbClr val="BFBFBF"/>
                </a:solidFill>
              </a:rPr>
              <a:t>pplications”</a:t>
            </a:r>
          </a:p>
        </p:txBody>
      </p:sp>
      <p:graphicFrame>
        <p:nvGraphicFramePr>
          <p:cNvPr id="39" name="Diagram 38"/>
          <p:cNvGraphicFramePr/>
          <p:nvPr/>
        </p:nvGraphicFramePr>
        <p:xfrm>
          <a:off x="3876600" y="224532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5" name="Rectangle 34"/>
          <p:cNvSpPr/>
          <p:nvPr/>
        </p:nvSpPr>
        <p:spPr>
          <a:xfrm>
            <a:off x="4572000" y="2636912"/>
            <a:ext cx="1728192" cy="38884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1" name="Rectangle 40"/>
          <p:cNvSpPr/>
          <p:nvPr/>
        </p:nvSpPr>
        <p:spPr>
          <a:xfrm>
            <a:off x="5436096" y="4581128"/>
            <a:ext cx="1728192" cy="18722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2" name="Rectangle 41"/>
          <p:cNvSpPr/>
          <p:nvPr/>
        </p:nvSpPr>
        <p:spPr>
          <a:xfrm>
            <a:off x="4644008" y="3212976"/>
            <a:ext cx="1728192" cy="18722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" name="Rectangle 36"/>
          <p:cNvSpPr/>
          <p:nvPr/>
        </p:nvSpPr>
        <p:spPr>
          <a:xfrm>
            <a:off x="6156176" y="2060848"/>
            <a:ext cx="2987824" cy="4320480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51000"/>
                  <a:satMod val="130000"/>
                  <a:alpha val="21000"/>
                </a:schemeClr>
              </a:gs>
              <a:gs pos="80000">
                <a:schemeClr val="accent1">
                  <a:shade val="93000"/>
                  <a:satMod val="130000"/>
                  <a:alpha val="21000"/>
                </a:schemeClr>
              </a:gs>
              <a:gs pos="100000">
                <a:schemeClr val="accent1">
                  <a:shade val="94000"/>
                  <a:satMod val="135000"/>
                  <a:alpha val="21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3" name="TextBox 42"/>
          <p:cNvSpPr txBox="1"/>
          <p:nvPr/>
        </p:nvSpPr>
        <p:spPr>
          <a:xfrm>
            <a:off x="3635896" y="3501008"/>
            <a:ext cx="23643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800" b="1" dirty="0"/>
              <a:t>Orchestration!</a:t>
            </a:r>
          </a:p>
        </p:txBody>
      </p:sp>
      <p:sp>
        <p:nvSpPr>
          <p:cNvPr id="44" name="Curved Right Arrow 43"/>
          <p:cNvSpPr/>
          <p:nvPr/>
        </p:nvSpPr>
        <p:spPr>
          <a:xfrm rot="14004248">
            <a:off x="3680221" y="3961926"/>
            <a:ext cx="576064" cy="1117688"/>
          </a:xfrm>
          <a:prstGeom prst="curved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45" name="Curved Right Arrow 44"/>
          <p:cNvSpPr/>
          <p:nvPr/>
        </p:nvSpPr>
        <p:spPr>
          <a:xfrm rot="14004248" flipH="1">
            <a:off x="5101550" y="2468806"/>
            <a:ext cx="685702" cy="1125925"/>
          </a:xfrm>
          <a:prstGeom prst="curved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5700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9" grpId="0">
        <p:bldAsOne/>
      </p:bldGraphic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in a TOSCA Topology?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2674" y="1196752"/>
            <a:ext cx="4374125" cy="5219072"/>
          </a:xfrm>
        </p:spPr>
        <p:txBody>
          <a:bodyPr>
            <a:noAutofit/>
          </a:bodyPr>
          <a:lstStyle/>
          <a:p>
            <a:r>
              <a:rPr lang="en-US" sz="2400" dirty="0"/>
              <a:t>component in the topology are called </a:t>
            </a:r>
            <a:r>
              <a:rPr lang="en-US" sz="2400" dirty="0">
                <a:solidFill>
                  <a:srgbClr val="0000FF"/>
                </a:solidFill>
              </a:rPr>
              <a:t>Nodes</a:t>
            </a:r>
          </a:p>
          <a:p>
            <a:r>
              <a:rPr lang="en-US" sz="2400" dirty="0"/>
              <a:t>Each Node has a </a:t>
            </a:r>
            <a:r>
              <a:rPr lang="en-US" sz="2400" dirty="0">
                <a:solidFill>
                  <a:srgbClr val="0000FF"/>
                </a:solidFill>
              </a:rPr>
              <a:t>Type</a:t>
            </a:r>
            <a:r>
              <a:rPr lang="en-US" sz="2400" dirty="0"/>
              <a:t> (e.g. Host, BD, Web server). </a:t>
            </a:r>
          </a:p>
          <a:p>
            <a:pPr lvl="1"/>
            <a:r>
              <a:rPr lang="en-US" sz="1800" dirty="0"/>
              <a:t>The Type is abstract and hence portable</a:t>
            </a:r>
          </a:p>
          <a:p>
            <a:pPr lvl="1"/>
            <a:r>
              <a:rPr lang="en-US" sz="1800" dirty="0"/>
              <a:t>The Type defines </a:t>
            </a:r>
            <a:r>
              <a:rPr lang="en-US" sz="2000" dirty="0">
                <a:solidFill>
                  <a:srgbClr val="0000FF"/>
                </a:solidFill>
              </a:rPr>
              <a:t>Properties</a:t>
            </a:r>
            <a:r>
              <a:rPr lang="en-US" sz="1800" dirty="0"/>
              <a:t> and </a:t>
            </a:r>
            <a:r>
              <a:rPr lang="en-US" sz="2000" dirty="0">
                <a:solidFill>
                  <a:srgbClr val="0000FF"/>
                </a:solidFill>
              </a:rPr>
              <a:t>Interfaces</a:t>
            </a:r>
          </a:p>
          <a:p>
            <a:r>
              <a:rPr lang="en-US" sz="2400" dirty="0"/>
              <a:t>An</a:t>
            </a:r>
            <a:r>
              <a:rPr lang="en-US" sz="2000" dirty="0">
                <a:solidFill>
                  <a:srgbClr val="0000FF"/>
                </a:solidFill>
              </a:rPr>
              <a:t> Interface </a:t>
            </a:r>
            <a:r>
              <a:rPr lang="en-US" sz="2400" dirty="0"/>
              <a:t>is a set of hooks (named </a:t>
            </a:r>
            <a:r>
              <a:rPr lang="en-US" sz="2000" dirty="0">
                <a:solidFill>
                  <a:srgbClr val="0000FF"/>
                </a:solidFill>
              </a:rPr>
              <a:t>Operations</a:t>
            </a:r>
            <a:r>
              <a:rPr lang="en-US" sz="2400" dirty="0"/>
              <a:t>)</a:t>
            </a:r>
          </a:p>
          <a:p>
            <a:r>
              <a:rPr lang="en-US" sz="2400" dirty="0"/>
              <a:t>Nodes are connected to one another using </a:t>
            </a:r>
            <a:r>
              <a:rPr lang="en-US" sz="2400" dirty="0">
                <a:solidFill>
                  <a:srgbClr val="0000FF"/>
                </a:solidFill>
              </a:rPr>
              <a:t>Relationships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809"/>
          <a:stretch/>
        </p:blipFill>
        <p:spPr>
          <a:xfrm>
            <a:off x="98370" y="1628800"/>
            <a:ext cx="4257606" cy="367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3327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TOSCA, </a:t>
            </a:r>
            <a:r>
              <a:rPr lang="en-CA" dirty="0" err="1"/>
              <a:t>IasC</a:t>
            </a:r>
            <a:r>
              <a:rPr lang="en-CA" dirty="0"/>
              <a:t> Standard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 bwMode="white">
          <a:xfrm>
            <a:off x="8316416" y="6480720"/>
            <a:ext cx="792088" cy="476672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914400" rtl="0" eaLnBrk="1" latinLnBrk="0" hangingPunct="1">
              <a:defRPr sz="1800" kern="1200">
                <a:solidFill>
                  <a:schemeClr val="bg1"/>
                </a:solidFill>
                <a:latin typeface="+mn-lt"/>
                <a:ea typeface="+mn-ea"/>
                <a:cs typeface="Times New Roman" pitchFamily="18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3A2C5DB-42A7-480B-B57D-B0AA071F25FA}" type="slidenum">
              <a:rPr lang="en-GB" smtClean="0"/>
              <a:pPr/>
              <a:t>26</a:t>
            </a:fld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t="1809"/>
          <a:stretch/>
        </p:blipFill>
        <p:spPr>
          <a:xfrm>
            <a:off x="1866900" y="1498724"/>
            <a:ext cx="5410200" cy="466658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83568" y="1052736"/>
            <a:ext cx="2787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TOSCA Service Template [7]</a:t>
            </a:r>
          </a:p>
        </p:txBody>
      </p:sp>
    </p:spTree>
    <p:extLst>
      <p:ext uri="{BB962C8B-B14F-4D97-AF65-F5344CB8AC3E}">
        <p14:creationId xmlns:p14="http://schemas.microsoft.com/office/powerpoint/2010/main" val="40039966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TOSCA Core Ingredients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 bwMode="white">
          <a:xfrm>
            <a:off x="8316416" y="6480720"/>
            <a:ext cx="792088" cy="476672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914400" rtl="0" eaLnBrk="1" latinLnBrk="0" hangingPunct="1">
              <a:defRPr sz="1800" kern="1200">
                <a:solidFill>
                  <a:schemeClr val="bg1"/>
                </a:solidFill>
                <a:latin typeface="+mn-lt"/>
                <a:ea typeface="+mn-ea"/>
                <a:cs typeface="Times New Roman" pitchFamily="18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A3A2C5DB-42A7-480B-B57D-B0AA071F25FA}" type="slidenum">
              <a:rPr lang="en-GB" smtClean="0"/>
              <a:pPr>
                <a:defRPr/>
              </a:pPr>
              <a:t>27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t="1809"/>
          <a:stretch/>
        </p:blipFill>
        <p:spPr>
          <a:xfrm>
            <a:off x="1866900" y="1498724"/>
            <a:ext cx="5410200" cy="466658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83568" y="1052736"/>
            <a:ext cx="33829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TOSCA Service Template</a:t>
            </a:r>
          </a:p>
        </p:txBody>
      </p:sp>
      <p:sp>
        <p:nvSpPr>
          <p:cNvPr id="8" name="Rectangle 7"/>
          <p:cNvSpPr/>
          <p:nvPr/>
        </p:nvSpPr>
        <p:spPr>
          <a:xfrm>
            <a:off x="4716016" y="1772816"/>
            <a:ext cx="2880320" cy="1512168"/>
          </a:xfrm>
          <a:prstGeom prst="rect">
            <a:avLst/>
          </a:prstGeom>
          <a:gradFill flip="none" rotWithShape="1">
            <a:gsLst>
              <a:gs pos="0">
                <a:schemeClr val="accent2">
                  <a:shade val="51000"/>
                  <a:satMod val="130000"/>
                  <a:alpha val="0"/>
                </a:schemeClr>
              </a:gs>
              <a:gs pos="80000">
                <a:schemeClr val="accent2">
                  <a:shade val="93000"/>
                  <a:satMod val="130000"/>
                  <a:alpha val="0"/>
                </a:schemeClr>
              </a:gs>
              <a:gs pos="100000">
                <a:schemeClr val="accent2">
                  <a:shade val="94000"/>
                  <a:satMod val="135000"/>
                  <a:alpha val="0"/>
                </a:schemeClr>
              </a:gs>
            </a:gsLst>
            <a:lin ang="16200000" scaled="0"/>
            <a:tileRect/>
          </a:gra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6728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Node Type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Describes a Cloud or Software type (e.g. Server or Apache)</a:t>
            </a:r>
          </a:p>
          <a:p>
            <a:r>
              <a:rPr lang="en-US" dirty="0"/>
              <a:t>Maps the type to the actual </a:t>
            </a:r>
            <a:r>
              <a:rPr lang="en-US" dirty="0" err="1"/>
              <a:t>impl</a:t>
            </a:r>
            <a:r>
              <a:rPr lang="en-US" dirty="0"/>
              <a:t>. of the lifecycle interface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000" y="4254500"/>
            <a:ext cx="7670800" cy="2484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4248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Node Type (cont.)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Defines properties as YAML maps</a:t>
            </a:r>
          </a:p>
          <a:p>
            <a:r>
              <a:rPr lang="en-US" dirty="0"/>
              <a:t>Might define capabilities (What it can provide to other nodes)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0" y="3771900"/>
            <a:ext cx="8115300" cy="3086100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549235" y="5834770"/>
            <a:ext cx="4668551" cy="1023230"/>
          </a:xfrm>
          <a:prstGeom prst="roundRect">
            <a:avLst/>
          </a:prstGeom>
          <a:noFill/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6689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37" y="1268760"/>
            <a:ext cx="4623079" cy="261699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DevOps process and toolchain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 bwMode="white">
          <a:xfrm>
            <a:off x="8316416" y="6480720"/>
            <a:ext cx="792088" cy="476672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914400" rtl="0" eaLnBrk="1" latinLnBrk="0" hangingPunct="1">
              <a:defRPr sz="1800" kern="1200">
                <a:solidFill>
                  <a:schemeClr val="bg1"/>
                </a:solidFill>
                <a:latin typeface="+mn-lt"/>
                <a:ea typeface="+mn-ea"/>
                <a:cs typeface="Times New Roman" pitchFamily="18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3A2C5DB-42A7-480B-B57D-B0AA071F25FA}" type="slidenum">
              <a:rPr lang="en-GB" smtClean="0"/>
              <a:pPr/>
              <a:t>3</a:t>
            </a:fld>
            <a:endParaRPr lang="en-GB" dirty="0"/>
          </a:p>
        </p:txBody>
      </p:sp>
      <p:sp>
        <p:nvSpPr>
          <p:cNvPr id="8" name="Rectangle 7"/>
          <p:cNvSpPr/>
          <p:nvPr/>
        </p:nvSpPr>
        <p:spPr>
          <a:xfrm>
            <a:off x="4716016" y="2132856"/>
            <a:ext cx="4392488" cy="432048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9" name="Diagram 8"/>
          <p:cNvGraphicFramePr/>
          <p:nvPr/>
        </p:nvGraphicFramePr>
        <p:xfrm>
          <a:off x="3876600" y="224532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cxnSp>
        <p:nvCxnSpPr>
          <p:cNvPr id="10" name="Straight Connector 9"/>
          <p:cNvCxnSpPr/>
          <p:nvPr/>
        </p:nvCxnSpPr>
        <p:spPr>
          <a:xfrm>
            <a:off x="2555776" y="3573016"/>
            <a:ext cx="2160240" cy="288032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3707904" y="1340768"/>
            <a:ext cx="5400600" cy="79208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/>
          <p:cNvGrpSpPr/>
          <p:nvPr/>
        </p:nvGrpSpPr>
        <p:grpSpPr>
          <a:xfrm rot="17339786">
            <a:off x="6717654" y="5530588"/>
            <a:ext cx="413891" cy="327092"/>
            <a:chOff x="1637328" y="2419049"/>
            <a:chExt cx="413891" cy="327092"/>
          </a:xfrm>
        </p:grpSpPr>
        <p:sp>
          <p:nvSpPr>
            <p:cNvPr id="16" name="Right Arrow 15"/>
            <p:cNvSpPr/>
            <p:nvPr/>
          </p:nvSpPr>
          <p:spPr>
            <a:xfrm rot="15120000">
              <a:off x="1680728" y="2375649"/>
              <a:ext cx="327092" cy="413891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IT"/>
            </a:p>
          </p:txBody>
        </p:sp>
        <p:sp>
          <p:nvSpPr>
            <p:cNvPr id="17" name="Right Arrow 4"/>
            <p:cNvSpPr/>
            <p:nvPr/>
          </p:nvSpPr>
          <p:spPr>
            <a:xfrm rot="25920000">
              <a:off x="1744954" y="2505090"/>
              <a:ext cx="228964" cy="24833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355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CA" sz="800" kern="1200"/>
            </a:p>
          </p:txBody>
        </p:sp>
      </p:grpSp>
    </p:spTree>
    <p:extLst>
      <p:ext uri="{BB962C8B-B14F-4D97-AF65-F5344CB8AC3E}">
        <p14:creationId xmlns:p14="http://schemas.microsoft.com/office/powerpoint/2010/main" val="818699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Graphic spid="9" grpId="0">
        <p:bldAsOne/>
      </p:bldGraphic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Node Type (cont.)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Might define requirements (what it needs from other nodes)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816" y="3037744"/>
            <a:ext cx="6921500" cy="3769455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875352" y="5834770"/>
            <a:ext cx="2883514" cy="617799"/>
          </a:xfrm>
          <a:prstGeom prst="roundRect">
            <a:avLst/>
          </a:prstGeom>
          <a:noFill/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6037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TOSCA Core Ingredients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 bwMode="white">
          <a:xfrm>
            <a:off x="8316416" y="6480720"/>
            <a:ext cx="792088" cy="476672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914400" rtl="0" eaLnBrk="1" latinLnBrk="0" hangingPunct="1">
              <a:defRPr sz="1800" kern="1200">
                <a:solidFill>
                  <a:schemeClr val="bg1"/>
                </a:solidFill>
                <a:latin typeface="+mn-lt"/>
                <a:ea typeface="+mn-ea"/>
                <a:cs typeface="Times New Roman" pitchFamily="18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A3A2C5DB-42A7-480B-B57D-B0AA071F25FA}" type="slidenum">
              <a:rPr lang="en-GB" smtClean="0"/>
              <a:pPr>
                <a:defRPr/>
              </a:pPr>
              <a:t>31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t="1809"/>
          <a:stretch/>
        </p:blipFill>
        <p:spPr>
          <a:xfrm>
            <a:off x="1866900" y="1498724"/>
            <a:ext cx="5410200" cy="466658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83568" y="1052736"/>
            <a:ext cx="33829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TOSCA Service Template</a:t>
            </a:r>
          </a:p>
        </p:txBody>
      </p:sp>
      <p:sp>
        <p:nvSpPr>
          <p:cNvPr id="3" name="Rectangle 2"/>
          <p:cNvSpPr/>
          <p:nvPr/>
        </p:nvSpPr>
        <p:spPr>
          <a:xfrm>
            <a:off x="4716016" y="3140968"/>
            <a:ext cx="2880320" cy="1512168"/>
          </a:xfrm>
          <a:prstGeom prst="rect">
            <a:avLst/>
          </a:prstGeom>
          <a:gradFill flip="none" rotWithShape="1">
            <a:gsLst>
              <a:gs pos="0">
                <a:schemeClr val="accent2">
                  <a:shade val="51000"/>
                  <a:satMod val="130000"/>
                  <a:alpha val="0"/>
                </a:schemeClr>
              </a:gs>
              <a:gs pos="80000">
                <a:schemeClr val="accent2">
                  <a:shade val="93000"/>
                  <a:satMod val="130000"/>
                  <a:alpha val="0"/>
                </a:schemeClr>
              </a:gs>
              <a:gs pos="100000">
                <a:schemeClr val="accent2">
                  <a:shade val="94000"/>
                  <a:satMod val="135000"/>
                  <a:alpha val="0"/>
                </a:schemeClr>
              </a:gs>
            </a:gsLst>
            <a:lin ang="16200000" scaled="0"/>
            <a:tileRect/>
          </a:gra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5824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7704" y="116632"/>
            <a:ext cx="6192688" cy="792088"/>
          </a:xfrm>
        </p:spPr>
        <p:txBody>
          <a:bodyPr/>
          <a:lstStyle/>
          <a:p>
            <a:r>
              <a:rPr lang="en-US" dirty="0"/>
              <a:t>Relationship Type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916832"/>
            <a:ext cx="8712968" cy="4464496"/>
          </a:xfrm>
        </p:spPr>
        <p:txBody>
          <a:bodyPr/>
          <a:lstStyle/>
          <a:p>
            <a:r>
              <a:rPr lang="en-US" dirty="0"/>
              <a:t>Requirements and Capabilities are an implicit way to describe relationships</a:t>
            </a:r>
          </a:p>
          <a:p>
            <a:r>
              <a:rPr lang="en-US" dirty="0"/>
              <a:t>Usually you need the explicit way</a:t>
            </a:r>
          </a:p>
          <a:p>
            <a:pPr lvl="1"/>
            <a:r>
              <a:rPr lang="en-US" dirty="0"/>
              <a:t>You need hooks to configure the source or target node or both</a:t>
            </a:r>
          </a:p>
          <a:p>
            <a:r>
              <a:rPr lang="en-US" dirty="0"/>
              <a:t>So relationships have types and interfaces as well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037" y="125440"/>
            <a:ext cx="1433765" cy="1433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7464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Relationships (cont.)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basic relationship types are:</a:t>
            </a:r>
          </a:p>
          <a:p>
            <a:pPr lvl="1"/>
            <a:r>
              <a:rPr lang="en-US" b="1" dirty="0" err="1"/>
              <a:t>dependsOn</a:t>
            </a:r>
            <a:r>
              <a:rPr lang="en-US" dirty="0"/>
              <a:t> – abstract type and its sub types:</a:t>
            </a:r>
          </a:p>
          <a:p>
            <a:pPr lvl="1"/>
            <a:r>
              <a:rPr lang="en-US" b="1" dirty="0" err="1"/>
              <a:t>hostedOn</a:t>
            </a:r>
            <a:r>
              <a:rPr lang="en-US" dirty="0"/>
              <a:t> – a node is contained within another</a:t>
            </a:r>
          </a:p>
          <a:p>
            <a:pPr lvl="1"/>
            <a:r>
              <a:rPr lang="en-US" b="1" dirty="0" err="1"/>
              <a:t>connectsTo</a:t>
            </a:r>
            <a:r>
              <a:rPr lang="en-US" dirty="0"/>
              <a:t> – a  node has a connection configured to another</a:t>
            </a:r>
          </a:p>
          <a:p>
            <a:r>
              <a:rPr lang="en-US" dirty="0"/>
              <a:t>The basic interface is configure</a:t>
            </a:r>
          </a:p>
          <a:p>
            <a:pPr lvl="1"/>
            <a:r>
              <a:rPr lang="en-US" b="1" dirty="0" err="1"/>
              <a:t>preconfigure_source</a:t>
            </a:r>
            <a:r>
              <a:rPr lang="en-US" dirty="0"/>
              <a:t>, </a:t>
            </a:r>
            <a:r>
              <a:rPr lang="en-US" b="1" dirty="0" err="1"/>
              <a:t>preconfigure_target</a:t>
            </a:r>
            <a:endParaRPr lang="en-US" b="1" dirty="0"/>
          </a:p>
          <a:p>
            <a:pPr lvl="1"/>
            <a:r>
              <a:rPr lang="en-US" b="1" dirty="0" err="1"/>
              <a:t>postconfigure_source</a:t>
            </a:r>
            <a:r>
              <a:rPr lang="en-US" dirty="0"/>
              <a:t>, </a:t>
            </a:r>
            <a:r>
              <a:rPr lang="en-US" b="1" dirty="0" err="1"/>
              <a:t>postconfigure_target</a:t>
            </a:r>
            <a:endParaRPr lang="en-US" b="1" dirty="0"/>
          </a:p>
          <a:p>
            <a:pPr lvl="1"/>
            <a:r>
              <a:rPr lang="en-US" b="1" dirty="0" err="1"/>
              <a:t>add_target</a:t>
            </a:r>
            <a:r>
              <a:rPr lang="en-US" dirty="0"/>
              <a:t>, </a:t>
            </a:r>
            <a:r>
              <a:rPr lang="en-US" b="1" dirty="0" err="1"/>
              <a:t>remove_target</a:t>
            </a:r>
            <a:endParaRPr lang="en-US" b="1" dirty="0"/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13267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Node Templates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An instance of a type (like Object to Class)</a:t>
            </a:r>
          </a:p>
          <a:p>
            <a:r>
              <a:rPr lang="en-US" dirty="0"/>
              <a:t>Has specific properties</a:t>
            </a:r>
          </a:p>
          <a:p>
            <a:r>
              <a:rPr lang="en-US" dirty="0"/>
              <a:t>Has artifacts:</a:t>
            </a:r>
          </a:p>
          <a:p>
            <a:pPr lvl="1"/>
            <a:r>
              <a:rPr lang="en-US" dirty="0"/>
              <a:t>What to install</a:t>
            </a:r>
          </a:p>
          <a:p>
            <a:pPr lvl="1"/>
            <a:r>
              <a:rPr lang="en-US" dirty="0"/>
              <a:t>How to install (mapped to interface hooks)</a:t>
            </a:r>
          </a:p>
          <a:p>
            <a:r>
              <a:rPr lang="en-US" dirty="0"/>
              <a:t>Has requirements and capabilities (or relationships)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84814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Node Template (Examples)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900" y="1524000"/>
            <a:ext cx="7848600" cy="2603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700" y="4394200"/>
            <a:ext cx="8013700" cy="223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7384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Translated to TOSCA</a:t>
            </a:r>
          </a:p>
        </p:txBody>
      </p:sp>
      <p:pic>
        <p:nvPicPr>
          <p:cNvPr id="2" name="Picture 1" descr="RunningApps-eventsOpe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00" y="1264830"/>
            <a:ext cx="8140700" cy="5522585"/>
          </a:xfrm>
          <a:prstGeom prst="rect">
            <a:avLst/>
          </a:prstGeom>
        </p:spPr>
      </p:pic>
      <p:sp>
        <p:nvSpPr>
          <p:cNvPr id="5" name="Line Callout 2 4"/>
          <p:cNvSpPr/>
          <p:nvPr/>
        </p:nvSpPr>
        <p:spPr>
          <a:xfrm>
            <a:off x="2915210" y="1782076"/>
            <a:ext cx="1268880" cy="455399"/>
          </a:xfrm>
          <a:prstGeom prst="borderCallout2">
            <a:avLst>
              <a:gd name="adj1" fmla="val 47865"/>
              <a:gd name="adj2" fmla="val -1537"/>
              <a:gd name="adj3" fmla="val 114308"/>
              <a:gd name="adj4" fmla="val -28759"/>
              <a:gd name="adj5" fmla="val 183526"/>
              <a:gd name="adj6" fmla="val -28729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Node</a:t>
            </a:r>
          </a:p>
        </p:txBody>
      </p:sp>
      <p:sp>
        <p:nvSpPr>
          <p:cNvPr id="6" name="Line Callout 2 5"/>
          <p:cNvSpPr/>
          <p:nvPr/>
        </p:nvSpPr>
        <p:spPr>
          <a:xfrm>
            <a:off x="2280770" y="4309376"/>
            <a:ext cx="1268880" cy="455399"/>
          </a:xfrm>
          <a:prstGeom prst="borderCallout2">
            <a:avLst>
              <a:gd name="adj1" fmla="val -5121"/>
              <a:gd name="adj2" fmla="val 51510"/>
              <a:gd name="adj3" fmla="val -69750"/>
              <a:gd name="adj4" fmla="val 22286"/>
              <a:gd name="adj5" fmla="val -167858"/>
              <a:gd name="adj6" fmla="val 24318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Node</a:t>
            </a:r>
          </a:p>
        </p:txBody>
      </p:sp>
      <p:sp>
        <p:nvSpPr>
          <p:cNvPr id="7" name="Line Callout 2 6"/>
          <p:cNvSpPr/>
          <p:nvPr/>
        </p:nvSpPr>
        <p:spPr>
          <a:xfrm>
            <a:off x="5531970" y="2493276"/>
            <a:ext cx="1268880" cy="455399"/>
          </a:xfrm>
          <a:prstGeom prst="borderCallout2">
            <a:avLst>
              <a:gd name="adj1" fmla="val 53443"/>
              <a:gd name="adj2" fmla="val 465"/>
              <a:gd name="adj3" fmla="val 52956"/>
              <a:gd name="adj4" fmla="val -26757"/>
              <a:gd name="adj5" fmla="val 152850"/>
              <a:gd name="adj6" fmla="val -62759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Node</a:t>
            </a:r>
          </a:p>
        </p:txBody>
      </p:sp>
      <p:sp>
        <p:nvSpPr>
          <p:cNvPr id="8" name="Line Callout 2 7"/>
          <p:cNvSpPr/>
          <p:nvPr/>
        </p:nvSpPr>
        <p:spPr>
          <a:xfrm>
            <a:off x="5328770" y="5058676"/>
            <a:ext cx="2215030" cy="605524"/>
          </a:xfrm>
          <a:prstGeom prst="borderCallout2">
            <a:avLst>
              <a:gd name="adj1" fmla="val -5121"/>
              <a:gd name="adj2" fmla="val 51510"/>
              <a:gd name="adj3" fmla="val -81573"/>
              <a:gd name="adj4" fmla="val 28805"/>
              <a:gd name="adj5" fmla="val -173965"/>
              <a:gd name="adj6" fmla="val 2398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“</a:t>
            </a:r>
            <a:r>
              <a:rPr lang="en-US" sz="1600" dirty="0" err="1"/>
              <a:t>Connects_to</a:t>
            </a:r>
            <a:r>
              <a:rPr lang="en-US" sz="1600" dirty="0"/>
              <a:t>” relationship</a:t>
            </a:r>
          </a:p>
        </p:txBody>
      </p:sp>
      <p:sp>
        <p:nvSpPr>
          <p:cNvPr id="9" name="Line Callout 2 8"/>
          <p:cNvSpPr/>
          <p:nvPr/>
        </p:nvSpPr>
        <p:spPr>
          <a:xfrm>
            <a:off x="6700370" y="3560076"/>
            <a:ext cx="2215030" cy="605524"/>
          </a:xfrm>
          <a:prstGeom prst="borderCallout2">
            <a:avLst>
              <a:gd name="adj1" fmla="val 49410"/>
              <a:gd name="adj2" fmla="val -1812"/>
              <a:gd name="adj3" fmla="val 37976"/>
              <a:gd name="adj4" fmla="val -22224"/>
              <a:gd name="adj5" fmla="val -31345"/>
              <a:gd name="adj6" fmla="val -29908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“</a:t>
            </a:r>
            <a:r>
              <a:rPr lang="en-US" sz="1600" dirty="0" err="1"/>
              <a:t>Hosted_on</a:t>
            </a:r>
            <a:r>
              <a:rPr lang="en-US" sz="1600" dirty="0"/>
              <a:t>”</a:t>
            </a:r>
          </a:p>
          <a:p>
            <a:pPr algn="ctr"/>
            <a:r>
              <a:rPr lang="en-US" sz="1600" dirty="0"/>
              <a:t>relationship</a:t>
            </a:r>
          </a:p>
        </p:txBody>
      </p:sp>
    </p:spTree>
    <p:extLst>
      <p:ext uri="{BB962C8B-B14F-4D97-AF65-F5344CB8AC3E}">
        <p14:creationId xmlns:p14="http://schemas.microsoft.com/office/powerpoint/2010/main" val="144474822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0CAB4-38F0-292A-837C-2C02F2B48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T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4CE21F-51CB-CF4E-817E-225D996B8C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362121" cy="6953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3316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733BC-AD63-8456-C707-3576FD7945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T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15D120-D137-68C8-6FC6-2EA02A4B7D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338"/>
            <a:ext cx="9206038" cy="5952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96915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12E293-0851-048C-2D30-76033B6CB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T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ECABF68-4504-7EAE-83CA-7E608839DC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7967" y="0"/>
            <a:ext cx="9500190" cy="7126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3151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2CA966-282F-DA15-E7F9-F3FFA422C89D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IT" smtClean="0"/>
              <a:t>4</a:t>
            </a:fld>
            <a:endParaRPr lang="en-IT"/>
          </a:p>
        </p:txBody>
      </p:sp>
      <p:pic>
        <p:nvPicPr>
          <p:cNvPr id="5" name="Content Placeholder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D9C22CC5-6C2C-6E97-9648-2D682A4D24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63169"/>
            <a:ext cx="11909612" cy="5024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229010"/>
      </p:ext>
    </p:extLst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Workflows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Imperative flow algorithm</a:t>
            </a:r>
          </a:p>
          <a:p>
            <a:r>
              <a:rPr lang="en-US" dirty="0"/>
              <a:t>Using a workflow engine</a:t>
            </a:r>
          </a:p>
          <a:p>
            <a:r>
              <a:rPr lang="en-US" dirty="0"/>
              <a:t>Timing the invocation of operations on different node</a:t>
            </a:r>
          </a:p>
          <a:p>
            <a:r>
              <a:rPr lang="en-US" b="1" dirty="0"/>
              <a:t>Examples?</a:t>
            </a:r>
            <a:r>
              <a:rPr lang="en-US" dirty="0"/>
              <a:t> Any BPMN specification!</a:t>
            </a:r>
          </a:p>
          <a:p>
            <a:endParaRPr lang="en-US" dirty="0"/>
          </a:p>
          <a:p>
            <a:endParaRPr lang="en-US" dirty="0"/>
          </a:p>
          <a:p>
            <a:r>
              <a:rPr lang="en-US" i="1" dirty="0"/>
              <a:t>But</a:t>
            </a:r>
            <a:r>
              <a:rPr lang="mr-IN" i="1" dirty="0"/>
              <a:t>…</a:t>
            </a:r>
            <a:r>
              <a:rPr lang="it-IT" i="1" dirty="0"/>
              <a:t> </a:t>
            </a:r>
            <a:r>
              <a:rPr lang="en-US" i="1" dirty="0"/>
              <a:t>Considered out of scope for the standard (but currently debated, two factions formed in the TOSCA TC)</a:t>
            </a:r>
          </a:p>
        </p:txBody>
      </p:sp>
    </p:spTree>
    <p:extLst>
      <p:ext uri="{BB962C8B-B14F-4D97-AF65-F5344CB8AC3E}">
        <p14:creationId xmlns:p14="http://schemas.microsoft.com/office/powerpoint/2010/main" val="418342530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Policies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Brings monitoring to the orchestration as input</a:t>
            </a:r>
          </a:p>
          <a:p>
            <a:r>
              <a:rPr lang="en-US" dirty="0"/>
              <a:t>Ongoing evaluation of Rules</a:t>
            </a:r>
          </a:p>
          <a:p>
            <a:r>
              <a:rPr lang="en-US" dirty="0"/>
              <a:t>Enforce SLA, Health, and anything else</a:t>
            </a:r>
          </a:p>
          <a:p>
            <a:r>
              <a:rPr lang="en-US" dirty="0"/>
              <a:t>Can invoke more processes</a:t>
            </a:r>
          </a:p>
          <a:p>
            <a:r>
              <a:rPr lang="en-US" b="1" dirty="0"/>
              <a:t>Standard Structure:</a:t>
            </a:r>
            <a:r>
              <a:rPr lang="en-US" dirty="0"/>
              <a:t> &lt;Event&gt;&lt;Condition&gt;&lt;Action&gt;</a:t>
            </a:r>
          </a:p>
          <a:p>
            <a:r>
              <a:rPr lang="en-US" b="1" dirty="0"/>
              <a:t>Standard Types:</a:t>
            </a:r>
          </a:p>
          <a:p>
            <a:pPr lvl="1"/>
            <a:r>
              <a:rPr lang="en-US" dirty="0"/>
              <a:t>Access-Control;</a:t>
            </a:r>
          </a:p>
          <a:p>
            <a:pPr lvl="1"/>
            <a:r>
              <a:rPr lang="en-US" dirty="0"/>
              <a:t>Placement;</a:t>
            </a:r>
          </a:p>
          <a:p>
            <a:pPr lvl="1"/>
            <a:r>
              <a:rPr lang="en-US" dirty="0" err="1"/>
              <a:t>QoS</a:t>
            </a:r>
            <a:r>
              <a:rPr lang="en-US" dirty="0"/>
              <a:t> (Quality) or (Continuity) </a:t>
            </a:r>
            <a:r>
              <a:rPr lang="en-US" dirty="0" err="1"/>
              <a:t>CoS</a:t>
            </a:r>
            <a:r>
              <a:rPr lang="en-US" dirty="0"/>
              <a:t>;</a:t>
            </a:r>
          </a:p>
          <a:p>
            <a:r>
              <a:rPr lang="en-US" b="1" dirty="0"/>
              <a:t>Example?</a:t>
            </a:r>
          </a:p>
        </p:txBody>
      </p:sp>
    </p:spTree>
    <p:extLst>
      <p:ext uri="{BB962C8B-B14F-4D97-AF65-F5344CB8AC3E}">
        <p14:creationId xmlns:p14="http://schemas.microsoft.com/office/powerpoint/2010/main" val="23634842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21920" y="553972"/>
            <a:ext cx="31324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Event Type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21921" y="923304"/>
            <a:ext cx="2902392" cy="90024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sz="1050" dirty="0">
                <a:latin typeface="Consolas"/>
                <a:cs typeface="Consolas"/>
              </a:rPr>
              <a:t>&lt;</a:t>
            </a:r>
            <a:r>
              <a:rPr lang="en-US" sz="1050" u="sng" dirty="0">
                <a:latin typeface="Consolas"/>
                <a:cs typeface="Consolas"/>
                <a:hlinkClick r:id="rId3" action="ppaction://hlinkfile"/>
              </a:rPr>
              <a:t>event_type_name</a:t>
            </a:r>
            <a:r>
              <a:rPr lang="en-US" sz="1050" dirty="0">
                <a:latin typeface="Consolas"/>
                <a:cs typeface="Consolas"/>
              </a:rPr>
              <a:t>&gt;:</a:t>
            </a:r>
          </a:p>
          <a:p>
            <a:r>
              <a:rPr lang="en-US" sz="1050" dirty="0">
                <a:latin typeface="Consolas"/>
                <a:cs typeface="Consolas"/>
              </a:rPr>
              <a:t>  derived_from: &lt;</a:t>
            </a:r>
            <a:r>
              <a:rPr lang="en-US" sz="1050" u="sng" dirty="0" err="1">
                <a:solidFill>
                  <a:srgbClr val="0000FF"/>
                </a:solidFill>
                <a:latin typeface="Consolas"/>
                <a:cs typeface="Consolas"/>
              </a:rPr>
              <a:t>parent_event_type</a:t>
            </a:r>
            <a:r>
              <a:rPr lang="en-US" sz="1050" dirty="0">
                <a:latin typeface="Consolas"/>
                <a:cs typeface="Consolas"/>
              </a:rPr>
              <a:t>&gt;</a:t>
            </a:r>
          </a:p>
          <a:p>
            <a:r>
              <a:rPr lang="en-US" sz="1050" dirty="0">
                <a:latin typeface="Consolas"/>
                <a:cs typeface="Consolas"/>
              </a:rPr>
              <a:t>  version: &lt;</a:t>
            </a:r>
            <a:r>
              <a:rPr lang="en-US" sz="1050" u="sng" dirty="0">
                <a:latin typeface="Consolas"/>
                <a:cs typeface="Consolas"/>
                <a:hlinkClick r:id="rId4" action="ppaction://hlinkfile"/>
              </a:rPr>
              <a:t>version_number</a:t>
            </a:r>
            <a:r>
              <a:rPr lang="en-US" sz="1050" dirty="0">
                <a:latin typeface="Consolas"/>
                <a:cs typeface="Consolas"/>
              </a:rPr>
              <a:t>&gt;</a:t>
            </a:r>
          </a:p>
          <a:p>
            <a:r>
              <a:rPr lang="en-US" sz="1050" dirty="0">
                <a:latin typeface="Consolas"/>
                <a:cs typeface="Consolas"/>
              </a:rPr>
              <a:t>  description: &lt;</a:t>
            </a:r>
            <a:r>
              <a:rPr lang="en-US" sz="1050" u="sng" dirty="0">
                <a:latin typeface="Consolas"/>
                <a:cs typeface="Consolas"/>
                <a:hlinkClick r:id="rId5" action="ppaction://hlinkfile"/>
              </a:rPr>
              <a:t>policy_description</a:t>
            </a:r>
            <a:r>
              <a:rPr lang="en-US" sz="1050" dirty="0">
                <a:latin typeface="Consolas"/>
                <a:cs typeface="Consolas"/>
              </a:rPr>
              <a:t>&gt;</a:t>
            </a:r>
          </a:p>
          <a:p>
            <a:r>
              <a:rPr lang="en-US" sz="1050" dirty="0">
                <a:latin typeface="Consolas"/>
                <a:cs typeface="Consolas"/>
              </a:rPr>
              <a:t> </a:t>
            </a:r>
          </a:p>
        </p:txBody>
      </p:sp>
      <p:sp>
        <p:nvSpPr>
          <p:cNvPr id="8" name="Rectangle 7"/>
          <p:cNvSpPr/>
          <p:nvPr/>
        </p:nvSpPr>
        <p:spPr>
          <a:xfrm>
            <a:off x="4453459" y="372518"/>
            <a:ext cx="31324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Policy Definition</a:t>
            </a:r>
          </a:p>
        </p:txBody>
      </p:sp>
      <p:sp>
        <p:nvSpPr>
          <p:cNvPr id="9" name="Rectangle 8"/>
          <p:cNvSpPr/>
          <p:nvPr/>
        </p:nvSpPr>
        <p:spPr>
          <a:xfrm>
            <a:off x="4453459" y="796892"/>
            <a:ext cx="4572008" cy="574772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sz="1050" dirty="0">
                <a:latin typeface="Consolas"/>
                <a:cs typeface="Consolas"/>
              </a:rPr>
              <a:t>&lt;</a:t>
            </a:r>
            <a:r>
              <a:rPr lang="en-US" sz="1050" u="sng" dirty="0">
                <a:latin typeface="Consolas"/>
                <a:cs typeface="Consolas"/>
                <a:hlinkClick r:id="rId3" action="ppaction://hlinkfile"/>
              </a:rPr>
              <a:t>policy_name</a:t>
            </a:r>
            <a:r>
              <a:rPr lang="en-US" sz="1050" dirty="0">
                <a:latin typeface="Consolas"/>
                <a:cs typeface="Consolas"/>
              </a:rPr>
              <a:t>&gt;:</a:t>
            </a:r>
          </a:p>
          <a:p>
            <a:r>
              <a:rPr lang="en-US" sz="1050" dirty="0">
                <a:latin typeface="Consolas"/>
                <a:cs typeface="Consolas"/>
              </a:rPr>
              <a:t>  type: &lt;</a:t>
            </a:r>
            <a:r>
              <a:rPr lang="en-US" sz="1050" u="sng" dirty="0">
                <a:latin typeface="Consolas"/>
                <a:cs typeface="Consolas"/>
                <a:hlinkClick r:id="rId3" action="ppaction://hlinkfile"/>
              </a:rPr>
              <a:t>policy_type_name</a:t>
            </a:r>
            <a:r>
              <a:rPr lang="en-US" sz="1050" dirty="0">
                <a:latin typeface="Consolas"/>
                <a:cs typeface="Consolas"/>
              </a:rPr>
              <a:t>&gt;</a:t>
            </a:r>
          </a:p>
          <a:p>
            <a:r>
              <a:rPr lang="en-US" sz="1050" dirty="0">
                <a:latin typeface="Consolas"/>
                <a:cs typeface="Consolas"/>
              </a:rPr>
              <a:t>  description: &lt;</a:t>
            </a:r>
            <a:r>
              <a:rPr lang="en-US" sz="1050" u="sng" dirty="0">
                <a:latin typeface="Consolas"/>
                <a:cs typeface="Consolas"/>
                <a:hlinkClick r:id="rId5" action="ppaction://hlinkfile"/>
              </a:rPr>
              <a:t>policy_description</a:t>
            </a:r>
            <a:r>
              <a:rPr lang="en-US" sz="1050" dirty="0">
                <a:latin typeface="Consolas"/>
                <a:cs typeface="Consolas"/>
              </a:rPr>
              <a:t>&gt;</a:t>
            </a:r>
          </a:p>
          <a:p>
            <a:r>
              <a:rPr lang="en-US" sz="1050" dirty="0">
                <a:latin typeface="Consolas"/>
                <a:cs typeface="Consolas"/>
              </a:rPr>
              <a:t>  properties:      &lt;</a:t>
            </a:r>
            <a:r>
              <a:rPr lang="en-US" sz="1050" u="sng" dirty="0">
                <a:latin typeface="Consolas"/>
                <a:cs typeface="Consolas"/>
                <a:hlinkClick r:id="rId6" action="ppaction://hlinkfile"/>
              </a:rPr>
              <a:t>property_definitions</a:t>
            </a:r>
            <a:r>
              <a:rPr lang="en-US" sz="1050" dirty="0">
                <a:latin typeface="Consolas"/>
                <a:cs typeface="Consolas"/>
              </a:rPr>
              <a:t>&gt; </a:t>
            </a:r>
          </a:p>
          <a:p>
            <a:r>
              <a:rPr lang="en-US" sz="1050" dirty="0">
                <a:latin typeface="Consolas"/>
                <a:cs typeface="Consolas"/>
              </a:rPr>
              <a:t>  </a:t>
            </a:r>
            <a:r>
              <a:rPr lang="en-US" sz="1050" dirty="0">
                <a:solidFill>
                  <a:srgbClr val="008000"/>
                </a:solidFill>
                <a:latin typeface="Consolas"/>
                <a:cs typeface="Consolas"/>
              </a:rPr>
              <a:t># allowed targets for policy association</a:t>
            </a:r>
          </a:p>
          <a:p>
            <a:r>
              <a:rPr lang="en-US" sz="1050" dirty="0">
                <a:latin typeface="Consolas"/>
                <a:cs typeface="Consolas"/>
              </a:rPr>
              <a:t>  targets: [ &lt;</a:t>
            </a:r>
            <a:r>
              <a:rPr lang="en-US" sz="1050" dirty="0" err="1">
                <a:latin typeface="Consolas"/>
                <a:cs typeface="Consolas"/>
              </a:rPr>
              <a:t>list_of_valid_target_templates</a:t>
            </a:r>
            <a:r>
              <a:rPr lang="en-US" sz="1050" dirty="0">
                <a:latin typeface="Consolas"/>
                <a:cs typeface="Consolas"/>
              </a:rPr>
              <a:t>&gt; ]  </a:t>
            </a:r>
            <a:r>
              <a:rPr lang="en-US" sz="1050" dirty="0">
                <a:solidFill>
                  <a:srgbClr val="FF6600"/>
                </a:solidFill>
                <a:latin typeface="Consolas"/>
                <a:cs typeface="Consolas"/>
              </a:rPr>
              <a:t>*    </a:t>
            </a:r>
          </a:p>
          <a:p>
            <a:r>
              <a:rPr lang="en-US" sz="1050" dirty="0">
                <a:solidFill>
                  <a:srgbClr val="FF6600"/>
                </a:solidFill>
                <a:latin typeface="Consolas"/>
                <a:cs typeface="Consolas"/>
              </a:rPr>
              <a:t>  </a:t>
            </a:r>
            <a:r>
              <a:rPr lang="en-US" sz="1050" b="1" dirty="0">
                <a:solidFill>
                  <a:srgbClr val="FF0000"/>
                </a:solidFill>
                <a:latin typeface="Consolas"/>
                <a:cs typeface="Consolas"/>
              </a:rPr>
              <a:t>triggers</a:t>
            </a:r>
            <a:r>
              <a:rPr lang="en-US" sz="1050" dirty="0">
                <a:solidFill>
                  <a:srgbClr val="FF0000"/>
                </a:solidFill>
                <a:latin typeface="Consolas"/>
                <a:cs typeface="Consolas"/>
              </a:rPr>
              <a:t>:</a:t>
            </a:r>
          </a:p>
          <a:p>
            <a:r>
              <a:rPr lang="en-US" sz="1050" b="1" dirty="0">
                <a:solidFill>
                  <a:srgbClr val="FF0000"/>
                </a:solidFill>
                <a:latin typeface="Consolas"/>
                <a:cs typeface="Consolas"/>
              </a:rPr>
              <a:t>    </a:t>
            </a:r>
            <a:r>
              <a:rPr lang="en-US" sz="1050" dirty="0">
                <a:solidFill>
                  <a:srgbClr val="FF0000"/>
                </a:solidFill>
                <a:latin typeface="Consolas"/>
                <a:cs typeface="Consolas"/>
              </a:rPr>
              <a:t>&lt;trigger_symbolic_name_1&gt;:</a:t>
            </a:r>
          </a:p>
          <a:p>
            <a:r>
              <a:rPr lang="en-US" sz="1050" b="1" dirty="0">
                <a:solidFill>
                  <a:srgbClr val="FF0000"/>
                </a:solidFill>
                <a:latin typeface="Consolas"/>
                <a:cs typeface="Consolas"/>
              </a:rPr>
              <a:t>        event: </a:t>
            </a:r>
            <a:r>
              <a:rPr lang="en-US" sz="1050" dirty="0">
                <a:solidFill>
                  <a:srgbClr val="FF0000"/>
                </a:solidFill>
                <a:latin typeface="Consolas"/>
                <a:cs typeface="Consolas"/>
              </a:rPr>
              <a:t>&lt;</a:t>
            </a:r>
            <a:r>
              <a:rPr lang="en-US" sz="1050" dirty="0" err="1">
                <a:solidFill>
                  <a:srgbClr val="FF0000"/>
                </a:solidFill>
                <a:latin typeface="Consolas"/>
                <a:cs typeface="Consolas"/>
              </a:rPr>
              <a:t>event_type_name</a:t>
            </a:r>
            <a:r>
              <a:rPr lang="en-US" sz="1050" dirty="0">
                <a:solidFill>
                  <a:srgbClr val="FF0000"/>
                </a:solidFill>
                <a:latin typeface="Consolas"/>
                <a:cs typeface="Consolas"/>
              </a:rPr>
              <a:t>&gt;</a:t>
            </a:r>
          </a:p>
          <a:p>
            <a:r>
              <a:rPr lang="en-US" sz="1050" dirty="0">
                <a:solidFill>
                  <a:srgbClr val="660066"/>
                </a:solidFill>
                <a:latin typeface="Consolas"/>
                <a:cs typeface="Consolas"/>
              </a:rPr>
              <a:t>        # TODO: Allow a TOSCA node filter here</a:t>
            </a:r>
          </a:p>
          <a:p>
            <a:r>
              <a:rPr lang="en-US" sz="1050" b="1" dirty="0">
                <a:solidFill>
                  <a:srgbClr val="FF0000"/>
                </a:solidFill>
                <a:latin typeface="Consolas"/>
                <a:cs typeface="Consolas"/>
              </a:rPr>
              <a:t>        </a:t>
            </a:r>
            <a:r>
              <a:rPr lang="en-US" sz="1050" dirty="0">
                <a:solidFill>
                  <a:srgbClr val="008000"/>
                </a:solidFill>
                <a:latin typeface="Consolas"/>
                <a:cs typeface="Consolas"/>
              </a:rPr>
              <a:t># required node (resource) to monitor</a:t>
            </a:r>
          </a:p>
          <a:p>
            <a:r>
              <a:rPr lang="en-US" sz="1050" dirty="0">
                <a:solidFill>
                  <a:srgbClr val="008000"/>
                </a:solidFill>
                <a:latin typeface="Consolas"/>
                <a:cs typeface="Consolas"/>
              </a:rPr>
              <a:t>       </a:t>
            </a:r>
            <a:r>
              <a:rPr lang="en-US" sz="1050" b="1" dirty="0">
                <a:solidFill>
                  <a:schemeClr val="accent4">
                    <a:lumMod val="75000"/>
                  </a:schemeClr>
                </a:solidFill>
                <a:latin typeface="Consolas"/>
                <a:cs typeface="Consolas"/>
              </a:rPr>
              <a:t> </a:t>
            </a:r>
            <a:r>
              <a:rPr lang="en-US" sz="1050" b="1" dirty="0" err="1">
                <a:solidFill>
                  <a:schemeClr val="accent4">
                    <a:lumMod val="75000"/>
                  </a:schemeClr>
                </a:solidFill>
                <a:latin typeface="Consolas"/>
                <a:cs typeface="Consolas"/>
              </a:rPr>
              <a:t>target_filter</a:t>
            </a:r>
            <a:r>
              <a:rPr lang="en-US" sz="1050" b="1" dirty="0">
                <a:solidFill>
                  <a:schemeClr val="accent4">
                    <a:lumMod val="75000"/>
                  </a:schemeClr>
                </a:solidFill>
                <a:latin typeface="Consolas"/>
                <a:cs typeface="Consolas"/>
              </a:rPr>
              <a:t>:</a:t>
            </a:r>
          </a:p>
          <a:p>
            <a:r>
              <a:rPr lang="en-US" sz="1050" b="1" dirty="0">
                <a:solidFill>
                  <a:srgbClr val="FF0000"/>
                </a:solidFill>
                <a:latin typeface="Consolas"/>
                <a:cs typeface="Consolas"/>
              </a:rPr>
              <a:t>          node: </a:t>
            </a:r>
            <a:r>
              <a:rPr lang="en-US" sz="1050" dirty="0">
                <a:solidFill>
                  <a:srgbClr val="FF0000"/>
                </a:solidFill>
                <a:latin typeface="Consolas"/>
                <a:cs typeface="Consolas"/>
              </a:rPr>
              <a:t>&lt;</a:t>
            </a:r>
            <a:r>
              <a:rPr lang="en-US" sz="1050" dirty="0" err="1">
                <a:solidFill>
                  <a:srgbClr val="FF0000"/>
                </a:solidFill>
                <a:latin typeface="Consolas"/>
                <a:cs typeface="Consolas"/>
              </a:rPr>
              <a:t>node_template_name</a:t>
            </a:r>
            <a:r>
              <a:rPr lang="en-US" sz="1050" dirty="0">
                <a:solidFill>
                  <a:srgbClr val="FF0000"/>
                </a:solidFill>
                <a:latin typeface="Consolas"/>
                <a:cs typeface="Consolas"/>
              </a:rPr>
              <a:t>&gt; &lt;</a:t>
            </a:r>
            <a:r>
              <a:rPr lang="en-US" sz="1050" dirty="0" err="1">
                <a:solidFill>
                  <a:srgbClr val="FF0000"/>
                </a:solidFill>
                <a:latin typeface="Consolas"/>
                <a:cs typeface="Consolas"/>
              </a:rPr>
              <a:t>node_type</a:t>
            </a:r>
            <a:r>
              <a:rPr lang="en-US" sz="1050" dirty="0">
                <a:solidFill>
                  <a:srgbClr val="FF0000"/>
                </a:solidFill>
                <a:latin typeface="Consolas"/>
                <a:cs typeface="Consolas"/>
              </a:rPr>
              <a:t>&gt;</a:t>
            </a:r>
            <a:endParaRPr lang="en-US" sz="1050" dirty="0">
              <a:solidFill>
                <a:srgbClr val="660066"/>
              </a:solidFill>
              <a:latin typeface="Consolas"/>
              <a:cs typeface="Consolas"/>
            </a:endParaRPr>
          </a:p>
          <a:p>
            <a:r>
              <a:rPr lang="en-US" sz="1050" dirty="0">
                <a:solidFill>
                  <a:srgbClr val="008000"/>
                </a:solidFill>
                <a:latin typeface="Consolas"/>
                <a:cs typeface="Consolas"/>
              </a:rPr>
              <a:t>          # Used to reference another node related to</a:t>
            </a:r>
          </a:p>
          <a:p>
            <a:r>
              <a:rPr lang="en-US" sz="1050" dirty="0">
                <a:solidFill>
                  <a:srgbClr val="008000"/>
                </a:solidFill>
                <a:latin typeface="Consolas"/>
                <a:cs typeface="Consolas"/>
              </a:rPr>
              <a:t>          # the node above via a relationship</a:t>
            </a:r>
          </a:p>
          <a:p>
            <a:r>
              <a:rPr lang="en-US" sz="1050" b="1" dirty="0">
                <a:solidFill>
                  <a:srgbClr val="FF0000"/>
                </a:solidFill>
                <a:latin typeface="Consolas"/>
                <a:cs typeface="Consolas"/>
              </a:rPr>
              <a:t>          requirement: </a:t>
            </a:r>
            <a:r>
              <a:rPr lang="en-US" sz="1050" dirty="0">
                <a:solidFill>
                  <a:srgbClr val="FF0000"/>
                </a:solidFill>
                <a:latin typeface="Consolas"/>
                <a:cs typeface="Consolas"/>
              </a:rPr>
              <a:t>&lt;</a:t>
            </a:r>
            <a:r>
              <a:rPr lang="en-US" sz="1050" dirty="0" err="1">
                <a:solidFill>
                  <a:srgbClr val="FF0000"/>
                </a:solidFill>
                <a:latin typeface="Consolas"/>
                <a:cs typeface="Consolas"/>
              </a:rPr>
              <a:t>requirement_name</a:t>
            </a:r>
            <a:r>
              <a:rPr lang="en-US" sz="1050" dirty="0">
                <a:solidFill>
                  <a:srgbClr val="FF0000"/>
                </a:solidFill>
                <a:latin typeface="Consolas"/>
                <a:cs typeface="Consolas"/>
              </a:rPr>
              <a:t>&gt;</a:t>
            </a:r>
          </a:p>
          <a:p>
            <a:r>
              <a:rPr lang="en-US" sz="1050" b="1" dirty="0">
                <a:solidFill>
                  <a:srgbClr val="FF0000"/>
                </a:solidFill>
                <a:latin typeface="Consolas"/>
                <a:cs typeface="Consolas"/>
              </a:rPr>
              <a:t>          </a:t>
            </a:r>
            <a:r>
              <a:rPr lang="en-US" sz="1050" dirty="0">
                <a:solidFill>
                  <a:srgbClr val="008000"/>
                </a:solidFill>
                <a:latin typeface="Consolas"/>
                <a:cs typeface="Consolas"/>
              </a:rPr>
              <a:t># optional capability within node to monitor</a:t>
            </a:r>
          </a:p>
          <a:p>
            <a:r>
              <a:rPr lang="en-US" sz="1050" b="1" dirty="0">
                <a:solidFill>
                  <a:srgbClr val="FF0000"/>
                </a:solidFill>
                <a:latin typeface="Consolas"/>
                <a:cs typeface="Consolas"/>
              </a:rPr>
              <a:t>          capability: </a:t>
            </a:r>
            <a:r>
              <a:rPr lang="en-US" sz="1050" dirty="0">
                <a:solidFill>
                  <a:srgbClr val="FF0000"/>
                </a:solidFill>
                <a:latin typeface="Consolas"/>
                <a:cs typeface="Consolas"/>
              </a:rPr>
              <a:t>&lt;</a:t>
            </a:r>
            <a:r>
              <a:rPr lang="en-US" sz="1050" dirty="0" err="1">
                <a:solidFill>
                  <a:srgbClr val="FF0000"/>
                </a:solidFill>
                <a:latin typeface="Consolas"/>
                <a:cs typeface="Consolas"/>
              </a:rPr>
              <a:t>capability_name</a:t>
            </a:r>
            <a:r>
              <a:rPr lang="en-US" sz="1050" dirty="0">
                <a:solidFill>
                  <a:srgbClr val="FF0000"/>
                </a:solidFill>
                <a:latin typeface="Consolas"/>
                <a:cs typeface="Consolas"/>
              </a:rPr>
              <a:t>&gt;</a:t>
            </a:r>
          </a:p>
          <a:p>
            <a:r>
              <a:rPr lang="en-US" sz="1050" b="1" dirty="0">
                <a:solidFill>
                  <a:srgbClr val="FF0000"/>
                </a:solidFill>
                <a:latin typeface="Consolas"/>
                <a:cs typeface="Consolas"/>
              </a:rPr>
              <a:t>  </a:t>
            </a:r>
            <a:r>
              <a:rPr lang="en-US" sz="1050" dirty="0">
                <a:solidFill>
                  <a:srgbClr val="008000"/>
                </a:solidFill>
                <a:latin typeface="Consolas"/>
                <a:cs typeface="Consolas"/>
              </a:rPr>
              <a:t>      # required clause that compares an attribute</a:t>
            </a:r>
          </a:p>
          <a:p>
            <a:r>
              <a:rPr lang="en-US" sz="1050" dirty="0">
                <a:solidFill>
                  <a:srgbClr val="008000"/>
                </a:solidFill>
                <a:latin typeface="Consolas"/>
                <a:cs typeface="Consolas"/>
              </a:rPr>
              <a:t>        # with the identified node or capability </a:t>
            </a:r>
          </a:p>
          <a:p>
            <a:r>
              <a:rPr lang="en-US" sz="1050" dirty="0">
                <a:solidFill>
                  <a:srgbClr val="008000"/>
                </a:solidFill>
                <a:latin typeface="Consolas"/>
                <a:cs typeface="Consolas"/>
              </a:rPr>
              <a:t>        # for some condition</a:t>
            </a:r>
          </a:p>
          <a:p>
            <a:r>
              <a:rPr lang="en-US" sz="1050" b="1" dirty="0">
                <a:solidFill>
                  <a:srgbClr val="FF0000"/>
                </a:solidFill>
                <a:latin typeface="Consolas"/>
                <a:cs typeface="Consolas"/>
              </a:rPr>
              <a:t>        condition: </a:t>
            </a:r>
            <a:r>
              <a:rPr lang="en-US" sz="1050" dirty="0">
                <a:solidFill>
                  <a:srgbClr val="FF0000"/>
                </a:solidFill>
                <a:latin typeface="Consolas"/>
                <a:cs typeface="Consolas"/>
              </a:rPr>
              <a:t>&lt;</a:t>
            </a:r>
            <a:r>
              <a:rPr lang="en-US" sz="1050" dirty="0" err="1">
                <a:solidFill>
                  <a:srgbClr val="FF0000"/>
                </a:solidFill>
                <a:latin typeface="Consolas"/>
                <a:cs typeface="Consolas"/>
              </a:rPr>
              <a:t>constraint_clause</a:t>
            </a:r>
            <a:r>
              <a:rPr lang="en-US" sz="1050" dirty="0">
                <a:solidFill>
                  <a:srgbClr val="FF0000"/>
                </a:solidFill>
                <a:latin typeface="Consolas"/>
                <a:cs typeface="Consolas"/>
              </a:rPr>
              <a:t>&gt; </a:t>
            </a:r>
          </a:p>
          <a:p>
            <a:r>
              <a:rPr lang="en-US" sz="1050" b="1" dirty="0">
                <a:solidFill>
                  <a:srgbClr val="FF0000"/>
                </a:solidFill>
                <a:latin typeface="Consolas"/>
                <a:cs typeface="Consolas"/>
              </a:rPr>
              <a:t>        action: </a:t>
            </a:r>
          </a:p>
          <a:p>
            <a:r>
              <a:rPr lang="en-US" sz="1050" dirty="0">
                <a:solidFill>
                  <a:srgbClr val="008000"/>
                </a:solidFill>
                <a:latin typeface="Consolas"/>
                <a:cs typeface="Consolas"/>
              </a:rPr>
              <a:t>          # </a:t>
            </a:r>
            <a:r>
              <a:rPr lang="en-US" sz="1050" dirty="0">
                <a:solidFill>
                  <a:srgbClr val="660066"/>
                </a:solidFill>
                <a:latin typeface="Consolas"/>
                <a:cs typeface="Consolas"/>
              </a:rPr>
              <a:t>a) Define new TOSCA normative strategies</a:t>
            </a:r>
          </a:p>
          <a:p>
            <a:r>
              <a:rPr lang="en-US" sz="1050" dirty="0">
                <a:solidFill>
                  <a:srgbClr val="008000"/>
                </a:solidFill>
                <a:latin typeface="Consolas"/>
                <a:cs typeface="Consolas"/>
              </a:rPr>
              <a:t>          # </a:t>
            </a:r>
            <a:r>
              <a:rPr lang="en-US" sz="1050" dirty="0">
                <a:solidFill>
                  <a:srgbClr val="660066"/>
                </a:solidFill>
                <a:latin typeface="Consolas"/>
                <a:cs typeface="Consolas"/>
              </a:rPr>
              <a:t>per-policy type and use here OR</a:t>
            </a:r>
          </a:p>
          <a:p>
            <a:r>
              <a:rPr lang="en-US" sz="1050" dirty="0">
                <a:solidFill>
                  <a:srgbClr val="008000"/>
                </a:solidFill>
                <a:latin typeface="Consolas"/>
                <a:cs typeface="Consolas"/>
              </a:rPr>
              <a:t>          # b) allow domain-specific names</a:t>
            </a:r>
          </a:p>
          <a:p>
            <a:r>
              <a:rPr lang="en-US" sz="1050" b="1" dirty="0">
                <a:solidFill>
                  <a:srgbClr val="FF0000"/>
                </a:solidFill>
                <a:latin typeface="Consolas"/>
                <a:cs typeface="Consolas"/>
              </a:rPr>
              <a:t>          &lt;</a:t>
            </a:r>
            <a:r>
              <a:rPr lang="en-US" sz="1050" b="1" dirty="0" err="1">
                <a:solidFill>
                  <a:srgbClr val="FF0000"/>
                </a:solidFill>
                <a:latin typeface="Consolas"/>
                <a:cs typeface="Consolas"/>
              </a:rPr>
              <a:t>operation_name</a:t>
            </a:r>
            <a:r>
              <a:rPr lang="en-US" sz="1050" b="1" dirty="0">
                <a:solidFill>
                  <a:srgbClr val="FF0000"/>
                </a:solidFill>
                <a:latin typeface="Consolas"/>
                <a:cs typeface="Consolas"/>
              </a:rPr>
              <a:t>&gt;: # (no lifecycle)</a:t>
            </a:r>
          </a:p>
          <a:p>
            <a:r>
              <a:rPr lang="en-US" sz="1050" dirty="0">
                <a:solidFill>
                  <a:srgbClr val="660066"/>
                </a:solidFill>
                <a:latin typeface="Consolas"/>
                <a:cs typeface="Consolas"/>
              </a:rPr>
              <a:t>             # TBD: Do we care about validation of types?</a:t>
            </a:r>
          </a:p>
          <a:p>
            <a:r>
              <a:rPr lang="en-US" sz="1050" dirty="0">
                <a:solidFill>
                  <a:srgbClr val="660066"/>
                </a:solidFill>
                <a:latin typeface="Consolas"/>
                <a:cs typeface="Consolas"/>
              </a:rPr>
              <a:t>             # If so, we should use a TOSCA Lifecycle type </a:t>
            </a:r>
            <a:r>
              <a:rPr lang="en-US" sz="1050" b="1" dirty="0">
                <a:solidFill>
                  <a:srgbClr val="FF0000"/>
                </a:solidFill>
                <a:latin typeface="Consolas"/>
                <a:cs typeface="Consolas"/>
              </a:rPr>
              <a:t> </a:t>
            </a:r>
          </a:p>
          <a:p>
            <a:r>
              <a:rPr lang="en-US" sz="1050" b="1" dirty="0">
                <a:solidFill>
                  <a:srgbClr val="FF0000"/>
                </a:solidFill>
                <a:latin typeface="Consolas"/>
                <a:cs typeface="Consolas"/>
              </a:rPr>
              <a:t>             description: &lt;optional description&gt;</a:t>
            </a:r>
          </a:p>
          <a:p>
            <a:r>
              <a:rPr lang="en-US" sz="1050" b="1" dirty="0">
                <a:solidFill>
                  <a:srgbClr val="FF0000"/>
                </a:solidFill>
                <a:latin typeface="Consolas"/>
                <a:cs typeface="Consolas"/>
              </a:rPr>
              <a:t>             inputs: &lt;</a:t>
            </a:r>
            <a:r>
              <a:rPr lang="en-US" sz="1050" dirty="0"/>
              <a:t>list of </a:t>
            </a:r>
            <a:r>
              <a:rPr lang="en-US" sz="1050" u="sng" dirty="0">
                <a:hlinkClick r:id="rId7" action="ppaction://hlinkfile"/>
              </a:rPr>
              <a:t>property assignments</a:t>
            </a:r>
            <a:r>
              <a:rPr lang="en-US" sz="1050" dirty="0"/>
              <a:t> &gt;</a:t>
            </a:r>
          </a:p>
          <a:p>
            <a:r>
              <a:rPr lang="en-US" sz="1050" b="1" dirty="0">
                <a:solidFill>
                  <a:srgbClr val="FF0000"/>
                </a:solidFill>
                <a:latin typeface="Consolas"/>
                <a:cs typeface="Consolas"/>
              </a:rPr>
              <a:t>             implementation: &lt;script&gt; | &lt;</a:t>
            </a:r>
            <a:r>
              <a:rPr lang="en-US" sz="1050" b="1" dirty="0" err="1">
                <a:solidFill>
                  <a:srgbClr val="FF0000"/>
                </a:solidFill>
                <a:latin typeface="Consolas"/>
                <a:cs typeface="Consolas"/>
              </a:rPr>
              <a:t>service_name</a:t>
            </a:r>
            <a:r>
              <a:rPr lang="en-US" sz="1050" b="1" dirty="0">
                <a:solidFill>
                  <a:srgbClr val="FF0000"/>
                </a:solidFill>
                <a:latin typeface="Consolas"/>
                <a:cs typeface="Consolas"/>
              </a:rPr>
              <a:t>&gt;</a:t>
            </a:r>
            <a:endParaRPr lang="en-US" sz="1050" dirty="0"/>
          </a:p>
          <a:p>
            <a:r>
              <a:rPr lang="en-US" sz="1050" dirty="0">
                <a:solidFill>
                  <a:srgbClr val="FF0000"/>
                </a:solidFill>
                <a:latin typeface="Consolas"/>
                <a:cs typeface="Consolas"/>
              </a:rPr>
              <a:t>    &lt;trigger_symbolic_name_2&gt;:</a:t>
            </a:r>
          </a:p>
          <a:p>
            <a:r>
              <a:rPr lang="en-US" sz="1050" dirty="0">
                <a:solidFill>
                  <a:srgbClr val="FF0000"/>
                </a:solidFill>
                <a:latin typeface="Consolas"/>
                <a:cs typeface="Consolas"/>
              </a:rPr>
              <a:t>    ...</a:t>
            </a:r>
          </a:p>
          <a:p>
            <a:r>
              <a:rPr lang="en-US" sz="1050" dirty="0">
                <a:solidFill>
                  <a:srgbClr val="FF0000"/>
                </a:solidFill>
                <a:latin typeface="Consolas"/>
                <a:cs typeface="Consolas"/>
              </a:rPr>
              <a:t>    &lt;</a:t>
            </a:r>
            <a:r>
              <a:rPr lang="en-US" sz="1050" dirty="0" err="1">
                <a:solidFill>
                  <a:srgbClr val="FF0000"/>
                </a:solidFill>
                <a:latin typeface="Consolas"/>
                <a:cs typeface="Consolas"/>
              </a:rPr>
              <a:t>trigger_symbolic_name_n</a:t>
            </a:r>
            <a:r>
              <a:rPr lang="en-US" sz="1050" dirty="0">
                <a:solidFill>
                  <a:srgbClr val="FF0000"/>
                </a:solidFill>
                <a:latin typeface="Consolas"/>
                <a:cs typeface="Consolas"/>
              </a:rPr>
              <a:t>&gt;:</a:t>
            </a:r>
          </a:p>
        </p:txBody>
      </p:sp>
      <p:sp>
        <p:nvSpPr>
          <p:cNvPr id="15" name="Line Callout 1 14"/>
          <p:cNvSpPr/>
          <p:nvPr/>
        </p:nvSpPr>
        <p:spPr>
          <a:xfrm>
            <a:off x="3073391" y="1876571"/>
            <a:ext cx="1253063" cy="532597"/>
          </a:xfrm>
          <a:prstGeom prst="borderCallout1">
            <a:avLst>
              <a:gd name="adj1" fmla="val 49492"/>
              <a:gd name="adj2" fmla="val 104697"/>
              <a:gd name="adj3" fmla="val 115481"/>
              <a:gd name="adj4" fmla="val 157767"/>
            </a:avLst>
          </a:prstGeom>
          <a:ln>
            <a:tailEnd type="oval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sz="1200" b="1" dirty="0"/>
              <a:t>Event</a:t>
            </a:r>
          </a:p>
          <a:p>
            <a:pPr algn="ctr"/>
            <a:r>
              <a:rPr lang="en-US" sz="1000" dirty="0"/>
              <a:t>name of a normative</a:t>
            </a:r>
          </a:p>
          <a:p>
            <a:pPr algn="ctr"/>
            <a:r>
              <a:rPr lang="en-US" sz="1000" dirty="0"/>
              <a:t>TOSCA Event Type</a:t>
            </a:r>
          </a:p>
        </p:txBody>
      </p:sp>
      <p:sp>
        <p:nvSpPr>
          <p:cNvPr id="16" name="Line Callout 1 15"/>
          <p:cNvSpPr/>
          <p:nvPr/>
        </p:nvSpPr>
        <p:spPr>
          <a:xfrm>
            <a:off x="3073391" y="2573867"/>
            <a:ext cx="1253063" cy="1337733"/>
          </a:xfrm>
          <a:prstGeom prst="borderCallout1">
            <a:avLst>
              <a:gd name="adj1" fmla="val 49492"/>
              <a:gd name="adj2" fmla="val 104697"/>
              <a:gd name="adj3" fmla="val 151739"/>
              <a:gd name="adj4" fmla="val 158553"/>
            </a:avLst>
          </a:prstGeom>
          <a:ln>
            <a:tailEnd type="oval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sz="1200" b="1" dirty="0"/>
              <a:t>Condition</a:t>
            </a:r>
          </a:p>
          <a:p>
            <a:pPr algn="ctr"/>
            <a:r>
              <a:rPr lang="en-US" sz="1100" dirty="0"/>
              <a:t>described as a constraint of an attribute of the node (or capability) identified by the filter.</a:t>
            </a:r>
            <a:endParaRPr lang="en-US" sz="1100" b="1" dirty="0"/>
          </a:p>
        </p:txBody>
      </p:sp>
      <p:sp>
        <p:nvSpPr>
          <p:cNvPr id="17" name="Line Callout 1 16"/>
          <p:cNvSpPr/>
          <p:nvPr/>
        </p:nvSpPr>
        <p:spPr>
          <a:xfrm>
            <a:off x="2853258" y="4055533"/>
            <a:ext cx="1532464" cy="2108200"/>
          </a:xfrm>
          <a:prstGeom prst="borderCallout1">
            <a:avLst>
              <a:gd name="adj1" fmla="val 49492"/>
              <a:gd name="adj2" fmla="val 104697"/>
              <a:gd name="adj3" fmla="val 80962"/>
              <a:gd name="adj4" fmla="val 159721"/>
            </a:avLst>
          </a:prstGeom>
          <a:ln>
            <a:tailEnd type="oval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sz="1200" b="1" dirty="0"/>
              <a:t>Action</a:t>
            </a:r>
          </a:p>
          <a:p>
            <a:pPr marL="169863" indent="-111125"/>
            <a:r>
              <a:rPr lang="en-US" sz="1100" dirty="0"/>
              <a:t>Describes either: </a:t>
            </a:r>
          </a:p>
          <a:p>
            <a:pPr marL="169863" indent="-111125">
              <a:buAutoNum type="alphaLcParenR"/>
            </a:pPr>
            <a:r>
              <a:rPr lang="en-US" sz="1100" dirty="0"/>
              <a:t>a well-known strategy</a:t>
            </a:r>
          </a:p>
          <a:p>
            <a:pPr marL="169863" indent="-111125">
              <a:buAutoNum type="alphaLcParenR"/>
            </a:pPr>
            <a:r>
              <a:rPr lang="en-US" sz="1100" dirty="0"/>
              <a:t>an implementation artifact (e.g., scripts, service) to invoke</a:t>
            </a:r>
          </a:p>
          <a:p>
            <a:pPr marL="169863" indent="-111125"/>
            <a:endParaRPr lang="en-US" sz="1100" i="1" dirty="0"/>
          </a:p>
          <a:p>
            <a:pPr marL="169863" indent="-111125"/>
            <a:r>
              <a:rPr lang="en-US" sz="1100" i="1" dirty="0"/>
              <a:t>with optional property definitions as </a:t>
            </a:r>
            <a:r>
              <a:rPr lang="en-US" sz="1100" b="1" i="1" dirty="0"/>
              <a:t>inputs</a:t>
            </a:r>
            <a:r>
              <a:rPr lang="en-US" sz="1100" i="1" dirty="0"/>
              <a:t> (to either choice)</a:t>
            </a:r>
          </a:p>
          <a:p>
            <a:pPr marL="169863" indent="-111125">
              <a:buAutoNum type="alphaLcParenR"/>
            </a:pPr>
            <a:endParaRPr lang="en-US" sz="1100" dirty="0"/>
          </a:p>
        </p:txBody>
      </p:sp>
      <p:sp>
        <p:nvSpPr>
          <p:cNvPr id="10" name="TextBox 9"/>
          <p:cNvSpPr txBox="1"/>
          <p:nvPr/>
        </p:nvSpPr>
        <p:spPr>
          <a:xfrm>
            <a:off x="321921" y="70571"/>
            <a:ext cx="8510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>
                <a:solidFill>
                  <a:schemeClr val="accent1">
                    <a:lumMod val="75000"/>
                  </a:schemeClr>
                </a:solidFill>
              </a:rPr>
              <a:t>TOSCA Policy Example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 – Entities that compose Policy (Event, Condition, Action) model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5975820"/>
      </p:ext>
    </p:extLst>
  </p:cSld>
  <p:clrMapOvr>
    <a:masterClrMapping/>
  </p:clrMapOvr>
  <p:transition spd="slow">
    <p:cut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819043" y="1483637"/>
            <a:ext cx="31324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TOSCA Policy Definition</a:t>
            </a:r>
          </a:p>
        </p:txBody>
      </p:sp>
      <p:sp>
        <p:nvSpPr>
          <p:cNvPr id="9" name="Rectangle 8"/>
          <p:cNvSpPr/>
          <p:nvPr/>
        </p:nvSpPr>
        <p:spPr>
          <a:xfrm>
            <a:off x="1903710" y="1852969"/>
            <a:ext cx="4590223" cy="429348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sz="10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/>
                <a:cs typeface="Consolas"/>
              </a:rPr>
              <a:t>my_scaling_policy</a:t>
            </a:r>
            <a:r>
              <a:rPr 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/>
                <a:cs typeface="Consolas"/>
              </a:rPr>
              <a:t>:</a:t>
            </a:r>
          </a:p>
          <a:p>
            <a:r>
              <a:rPr 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/>
                <a:cs typeface="Consolas"/>
              </a:rPr>
              <a:t>  type: </a:t>
            </a:r>
            <a:r>
              <a:rPr lang="en-US" sz="10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/>
                <a:cs typeface="Consolas"/>
              </a:rPr>
              <a:t>tosca.policies.scaling</a:t>
            </a:r>
            <a:endParaRPr lang="en-US" sz="1050" dirty="0">
              <a:solidFill>
                <a:schemeClr val="tx1">
                  <a:lumMod val="85000"/>
                  <a:lumOff val="15000"/>
                </a:schemeClr>
              </a:solidFill>
              <a:latin typeface="Consolas"/>
              <a:cs typeface="Consolas"/>
            </a:endParaRPr>
          </a:p>
          <a:p>
            <a:r>
              <a:rPr 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/>
                <a:cs typeface="Consolas"/>
              </a:rPr>
              <a:t>  properties:  # normative TOSCA properties for scaling</a:t>
            </a:r>
          </a:p>
          <a:p>
            <a:r>
              <a:rPr 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/>
                <a:cs typeface="Consolas"/>
              </a:rPr>
              <a:t>   </a:t>
            </a:r>
            <a:r>
              <a:rPr lang="en-US" sz="1050" dirty="0">
                <a:latin typeface="Consolas"/>
                <a:cs typeface="Consolas"/>
              </a:rPr>
              <a:t> </a:t>
            </a:r>
            <a:r>
              <a:rPr lang="en-US" sz="1050" dirty="0" err="1">
                <a:latin typeface="Consolas"/>
                <a:cs typeface="Consolas"/>
              </a:rPr>
              <a:t>min_instances</a:t>
            </a:r>
            <a:r>
              <a:rPr lang="en-US" sz="1050" dirty="0">
                <a:latin typeface="Consolas"/>
                <a:cs typeface="Consolas"/>
              </a:rPr>
              <a:t>: 1</a:t>
            </a:r>
          </a:p>
          <a:p>
            <a:r>
              <a:rPr lang="en-US" sz="1050" dirty="0">
                <a:latin typeface="Consolas"/>
                <a:cs typeface="Consolas"/>
              </a:rPr>
              <a:t>    </a:t>
            </a:r>
            <a:r>
              <a:rPr lang="en-US" sz="1050" dirty="0" err="1">
                <a:latin typeface="Consolas"/>
                <a:cs typeface="Consolas"/>
              </a:rPr>
              <a:t>max_instances</a:t>
            </a:r>
            <a:r>
              <a:rPr lang="en-US" sz="1050" dirty="0">
                <a:latin typeface="Consolas"/>
                <a:cs typeface="Consolas"/>
              </a:rPr>
              <a:t>: 10</a:t>
            </a:r>
          </a:p>
          <a:p>
            <a:r>
              <a:rPr lang="en-US" sz="1050" dirty="0">
                <a:latin typeface="Consolas"/>
                <a:cs typeface="Consolas"/>
              </a:rPr>
              <a:t>    </a:t>
            </a:r>
            <a:r>
              <a:rPr lang="en-US" sz="1050" dirty="0" err="1">
                <a:latin typeface="Consolas"/>
                <a:cs typeface="Consolas"/>
              </a:rPr>
              <a:t>default_instances</a:t>
            </a:r>
            <a:r>
              <a:rPr lang="en-US" sz="1050" dirty="0">
                <a:latin typeface="Consolas"/>
                <a:cs typeface="Consolas"/>
              </a:rPr>
              <a:t>: 3</a:t>
            </a:r>
          </a:p>
          <a:p>
            <a:r>
              <a:rPr lang="en-US" sz="1050" dirty="0">
                <a:latin typeface="Consolas"/>
                <a:cs typeface="Consolas"/>
              </a:rPr>
              <a:t>    increment: 1</a:t>
            </a:r>
            <a:endParaRPr lang="en-US" sz="1050" dirty="0">
              <a:solidFill>
                <a:schemeClr val="tx1">
                  <a:lumMod val="85000"/>
                  <a:lumOff val="15000"/>
                </a:schemeClr>
              </a:solidFill>
              <a:latin typeface="Consolas"/>
              <a:cs typeface="Consolas"/>
            </a:endParaRPr>
          </a:p>
          <a:p>
            <a:r>
              <a:rPr lang="en-US" sz="105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/>
                <a:cs typeface="Consolas"/>
              </a:rPr>
              <a:t> </a:t>
            </a:r>
            <a:r>
              <a:rPr lang="en-US" sz="1050" i="1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/>
                <a:cs typeface="Consolas"/>
              </a:rPr>
              <a:t># target the policy at the “Pod”</a:t>
            </a:r>
          </a:p>
          <a:p>
            <a:pPr lvl="0"/>
            <a:r>
              <a:rPr 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/>
                <a:cs typeface="Consolas"/>
              </a:rPr>
              <a:t>  targets: [</a:t>
            </a:r>
            <a:r>
              <a:rPr lang="en-US" sz="1050" b="1" i="1" noProof="1">
                <a:solidFill>
                  <a:schemeClr val="accent6">
                    <a:lumMod val="75000"/>
                  </a:schemeClr>
                </a:solidFill>
                <a:ea typeface="Calibri"/>
                <a:cs typeface="Calibri"/>
                <a:sym typeface="Calibri"/>
              </a:rPr>
              <a:t>redis-master-pod</a:t>
            </a:r>
            <a:r>
              <a:rPr lang="en-US" sz="1050" i="1" dirty="0">
                <a:solidFill>
                  <a:srgbClr val="FF0000"/>
                </a:solidFill>
                <a:latin typeface="Consolas"/>
                <a:cs typeface="Consolas"/>
              </a:rPr>
              <a:t> </a:t>
            </a:r>
            <a:r>
              <a:rPr 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/>
                <a:cs typeface="Consolas"/>
              </a:rPr>
              <a:t>] </a:t>
            </a:r>
          </a:p>
          <a:p>
            <a:r>
              <a:rPr 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/>
                <a:cs typeface="Consolas"/>
              </a:rPr>
              <a:t>  </a:t>
            </a:r>
            <a:r>
              <a:rPr lang="en-US" sz="105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/>
                <a:cs typeface="Consolas"/>
              </a:rPr>
              <a:t>triggers</a:t>
            </a:r>
            <a:r>
              <a:rPr 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/>
                <a:cs typeface="Consolas"/>
              </a:rPr>
              <a:t>:</a:t>
            </a:r>
          </a:p>
          <a:p>
            <a:r>
              <a:rPr lang="en-US" sz="105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/>
                <a:cs typeface="Consolas"/>
              </a:rPr>
              <a:t>    </a:t>
            </a:r>
            <a:r>
              <a:rPr lang="en-US" sz="1050" i="1" dirty="0" err="1">
                <a:solidFill>
                  <a:srgbClr val="FF0000"/>
                </a:solidFill>
                <a:latin typeface="Consolas"/>
                <a:cs typeface="Consolas"/>
              </a:rPr>
              <a:t>resize_compute</a:t>
            </a:r>
            <a:r>
              <a:rPr 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/>
                <a:cs typeface="Consolas"/>
              </a:rPr>
              <a:t>:  </a:t>
            </a:r>
            <a:r>
              <a:rPr lang="en-US" sz="1050" i="1" dirty="0">
                <a:solidFill>
                  <a:srgbClr val="7F7F7F"/>
                </a:solidFill>
                <a:latin typeface="Consolas"/>
                <a:cs typeface="Consolas"/>
              </a:rPr>
              <a:t># symbolic name</a:t>
            </a:r>
          </a:p>
          <a:p>
            <a:r>
              <a:rPr lang="en-US" sz="105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/>
                <a:cs typeface="Consolas"/>
              </a:rPr>
              <a:t>        event: </a:t>
            </a:r>
            <a:r>
              <a:rPr lang="en-US" sz="1050" i="1" dirty="0" err="1">
                <a:solidFill>
                  <a:srgbClr val="FF0000"/>
                </a:solidFill>
                <a:latin typeface="Consolas"/>
                <a:cs typeface="Consolas"/>
              </a:rPr>
              <a:t>tosca.events.resource.utilization</a:t>
            </a:r>
            <a:endParaRPr lang="en-US" sz="1050" i="1" dirty="0">
              <a:solidFill>
                <a:srgbClr val="FF0000"/>
              </a:solidFill>
              <a:latin typeface="Consolas"/>
              <a:cs typeface="Consolas"/>
            </a:endParaRPr>
          </a:p>
          <a:p>
            <a:r>
              <a:rPr lang="en-US" sz="105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/>
                <a:cs typeface="Consolas"/>
              </a:rPr>
              <a:t>        </a:t>
            </a:r>
            <a:r>
              <a:rPr lang="en-US" sz="105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/>
                <a:cs typeface="Consolas"/>
              </a:rPr>
              <a:t>target_</a:t>
            </a:r>
            <a:r>
              <a:rPr lang="en-US" sz="1050" b="1" dirty="0" err="1">
                <a:solidFill>
                  <a:srgbClr val="604A7B"/>
                </a:solidFill>
                <a:latin typeface="Consolas"/>
                <a:cs typeface="Consolas"/>
              </a:rPr>
              <a:t>filter</a:t>
            </a:r>
            <a:r>
              <a:rPr lang="en-US" sz="105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/>
                <a:cs typeface="Consolas"/>
              </a:rPr>
              <a:t>:</a:t>
            </a:r>
          </a:p>
          <a:p>
            <a:r>
              <a:rPr lang="en-US" sz="105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/>
                <a:cs typeface="Consolas"/>
              </a:rPr>
              <a:t>          </a:t>
            </a:r>
            <a:r>
              <a:rPr lang="en-US" sz="1050" b="1" dirty="0">
                <a:solidFill>
                  <a:schemeClr val="accent4">
                    <a:lumMod val="75000"/>
                  </a:schemeClr>
                </a:solidFill>
                <a:latin typeface="Consolas"/>
                <a:cs typeface="Consolas"/>
              </a:rPr>
              <a:t>node</a:t>
            </a:r>
            <a:r>
              <a:rPr lang="en-US" sz="105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/>
                <a:cs typeface="Consolas"/>
              </a:rPr>
              <a:t>: </a:t>
            </a:r>
            <a:r>
              <a:rPr lang="en-US" sz="1050" b="1" i="1" noProof="1">
                <a:solidFill>
                  <a:srgbClr val="E46C0A"/>
                </a:solidFill>
                <a:ea typeface="Calibri"/>
                <a:cs typeface="Calibri"/>
                <a:sym typeface="Calibri"/>
              </a:rPr>
              <a:t>master-container</a:t>
            </a:r>
          </a:p>
          <a:p>
            <a:r>
              <a:rPr lang="en-US" sz="105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/>
                <a:cs typeface="Consolas"/>
              </a:rPr>
              <a:t>          </a:t>
            </a:r>
            <a:r>
              <a:rPr lang="en-US" sz="1050" b="1" dirty="0">
                <a:solidFill>
                  <a:srgbClr val="604A7B"/>
                </a:solidFill>
                <a:latin typeface="Consolas"/>
                <a:cs typeface="Consolas"/>
              </a:rPr>
              <a:t>requirement</a:t>
            </a:r>
            <a:r>
              <a:rPr lang="en-US" sz="105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/>
                <a:cs typeface="Consolas"/>
              </a:rPr>
              <a:t>: </a:t>
            </a:r>
            <a:r>
              <a:rPr lang="en-US" sz="1050" b="1" dirty="0">
                <a:solidFill>
                  <a:srgbClr val="E46C0A"/>
                </a:solidFill>
              </a:rPr>
              <a:t>host </a:t>
            </a:r>
            <a:endParaRPr lang="en-US" sz="1050" b="1" dirty="0">
              <a:solidFill>
                <a:srgbClr val="E46C0A"/>
              </a:solidFill>
              <a:latin typeface="Consolas"/>
              <a:cs typeface="Consolas"/>
            </a:endParaRPr>
          </a:p>
          <a:p>
            <a:r>
              <a:rPr lang="en-US" sz="105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/>
                <a:cs typeface="Consolas"/>
              </a:rPr>
              <a:t>          </a:t>
            </a:r>
            <a:r>
              <a:rPr lang="en-US" sz="1050" b="1" dirty="0">
                <a:solidFill>
                  <a:srgbClr val="604A7B"/>
                </a:solidFill>
                <a:latin typeface="Consolas"/>
                <a:cs typeface="Consolas"/>
              </a:rPr>
              <a:t>capability</a:t>
            </a:r>
            <a:r>
              <a:rPr lang="en-US" sz="105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/>
                <a:cs typeface="Consolas"/>
              </a:rPr>
              <a:t>: </a:t>
            </a:r>
            <a:r>
              <a:rPr lang="en-US" sz="1050" b="1" dirty="0">
                <a:solidFill>
                  <a:srgbClr val="E46C0A"/>
                </a:solidFill>
                <a:latin typeface="Consolas"/>
                <a:cs typeface="Consolas"/>
              </a:rPr>
              <a:t>Container</a:t>
            </a:r>
          </a:p>
          <a:p>
            <a:r>
              <a:rPr lang="en-US" sz="105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/>
                <a:cs typeface="Consolas"/>
              </a:rPr>
              <a:t>        </a:t>
            </a:r>
            <a:r>
              <a:rPr lang="en-US" sz="1050" b="1" dirty="0">
                <a:solidFill>
                  <a:srgbClr val="604A7B"/>
                </a:solidFill>
                <a:latin typeface="Consolas"/>
                <a:cs typeface="Consolas"/>
              </a:rPr>
              <a:t>condition</a:t>
            </a:r>
            <a:r>
              <a:rPr lang="en-US" sz="105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/>
                <a:cs typeface="Consolas"/>
              </a:rPr>
              <a:t>: </a:t>
            </a:r>
            <a:r>
              <a:rPr lang="en-US" sz="1050" b="1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utilization</a:t>
            </a:r>
            <a:r>
              <a:rPr lang="en-US" sz="105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 </a:t>
            </a:r>
            <a:r>
              <a:rPr lang="en-US" sz="10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/>
                <a:cs typeface="Consolas"/>
              </a:rPr>
              <a:t>greater_than</a:t>
            </a:r>
            <a:r>
              <a:rPr 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/>
                <a:cs typeface="Consolas"/>
              </a:rPr>
              <a:t> </a:t>
            </a:r>
            <a:r>
              <a:rPr lang="en-US" sz="1050" b="1" dirty="0">
                <a:solidFill>
                  <a:srgbClr val="660066"/>
                </a:solidFill>
                <a:latin typeface="Consolas"/>
                <a:cs typeface="Consolas"/>
              </a:rPr>
              <a:t>80%                      </a:t>
            </a:r>
          </a:p>
          <a:p>
            <a:r>
              <a:rPr lang="en-US" sz="1050" b="1" dirty="0">
                <a:solidFill>
                  <a:srgbClr val="660066"/>
                </a:solidFill>
                <a:latin typeface="Consolas"/>
                <a:cs typeface="Consolas"/>
              </a:rPr>
              <a:t>        </a:t>
            </a:r>
            <a:r>
              <a:rPr lang="en-US" sz="105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/>
                <a:cs typeface="Consolas"/>
              </a:rPr>
              <a:t>action:</a:t>
            </a:r>
          </a:p>
          <a:p>
            <a:r>
              <a:rPr lang="en-US" sz="1050" b="1" dirty="0">
                <a:solidFill>
                  <a:srgbClr val="FF0000"/>
                </a:solidFill>
                <a:latin typeface="Consolas"/>
                <a:cs typeface="Consolas"/>
              </a:rPr>
              <a:t>          </a:t>
            </a:r>
            <a:r>
              <a:rPr lang="en-US" sz="1050" b="1" i="1" dirty="0">
                <a:solidFill>
                  <a:srgbClr val="7F7F7F"/>
                </a:solidFill>
                <a:latin typeface="Consolas"/>
                <a:cs typeface="Consolas"/>
              </a:rPr>
              <a:t># map to </a:t>
            </a:r>
            <a:r>
              <a:rPr lang="en-US" sz="1050" i="1" dirty="0">
                <a:solidFill>
                  <a:srgbClr val="7F7F7F"/>
                </a:solidFill>
              </a:rPr>
              <a:t>SENLIN::ACTION::RESIZE</a:t>
            </a:r>
            <a:endParaRPr lang="en-US" sz="1050" b="1" i="1" dirty="0">
              <a:solidFill>
                <a:srgbClr val="7F7F7F"/>
              </a:solidFill>
              <a:latin typeface="Consolas"/>
              <a:cs typeface="Consolas"/>
            </a:endParaRPr>
          </a:p>
          <a:p>
            <a:r>
              <a:rPr lang="en-US" sz="1050" b="1" dirty="0">
                <a:solidFill>
                  <a:srgbClr val="FF0000"/>
                </a:solidFill>
                <a:latin typeface="Consolas"/>
                <a:cs typeface="Consolas"/>
              </a:rPr>
              <a:t>          </a:t>
            </a:r>
            <a:r>
              <a:rPr lang="en-US" sz="1050" b="1" dirty="0" err="1">
                <a:solidFill>
                  <a:srgbClr val="FF0000"/>
                </a:solidFill>
                <a:latin typeface="Consolas"/>
                <a:cs typeface="Consolas"/>
              </a:rPr>
              <a:t>scaleup</a:t>
            </a:r>
            <a:r>
              <a:rPr lang="en-US" sz="105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/>
                <a:cs typeface="Consolas"/>
              </a:rPr>
              <a:t>:</a:t>
            </a:r>
            <a:r>
              <a:rPr lang="en-US" sz="1050" i="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/>
                <a:cs typeface="Consolas"/>
              </a:rPr>
              <a:t> </a:t>
            </a:r>
            <a:r>
              <a:rPr lang="en-US" sz="1050" i="1" dirty="0">
                <a:solidFill>
                  <a:srgbClr val="7F7F7F"/>
                </a:solidFill>
                <a:latin typeface="Consolas"/>
                <a:cs typeface="Consolas"/>
              </a:rPr>
              <a:t># logical operation name</a:t>
            </a:r>
          </a:p>
          <a:p>
            <a:r>
              <a:rPr lang="en-US" sz="1050" b="1" dirty="0">
                <a:solidFill>
                  <a:srgbClr val="FF0000"/>
                </a:solidFill>
                <a:latin typeface="Consolas"/>
                <a:cs typeface="Consolas"/>
              </a:rPr>
              <a:t>            inputs:  </a:t>
            </a:r>
            <a:r>
              <a:rPr lang="en-US" sz="1050" i="1" dirty="0">
                <a:solidFill>
                  <a:srgbClr val="7F7F7F"/>
                </a:solidFill>
                <a:latin typeface="Consolas"/>
                <a:cs typeface="Consolas"/>
              </a:rPr>
              <a:t># optional inputs parameters</a:t>
            </a:r>
          </a:p>
          <a:p>
            <a:r>
              <a:rPr lang="en-US" sz="1050" b="1" dirty="0">
                <a:solidFill>
                  <a:srgbClr val="FF0000"/>
                </a:solidFill>
                <a:latin typeface="Consolas"/>
                <a:cs typeface="Consolas"/>
              </a:rPr>
              <a:t>              number: 1</a:t>
            </a:r>
          </a:p>
          <a:p>
            <a:r>
              <a:rPr lang="en-US" sz="1050" b="1" dirty="0">
                <a:solidFill>
                  <a:srgbClr val="FF0000"/>
                </a:solidFill>
                <a:latin typeface="Consolas"/>
                <a:cs typeface="Consolas"/>
              </a:rPr>
              <a:t>              strategy: BEST_EFFORT</a:t>
            </a:r>
          </a:p>
          <a:p>
            <a:r>
              <a:rPr lang="en-US" sz="1050" b="1" dirty="0">
                <a:solidFill>
                  <a:srgbClr val="FF0000"/>
                </a:solidFill>
                <a:latin typeface="Consolas"/>
                <a:cs typeface="Consolas"/>
              </a:rPr>
              <a:t>            Implementation: &lt;script&gt; | &lt;</a:t>
            </a:r>
            <a:r>
              <a:rPr lang="en-US" sz="1050" b="1" dirty="0" err="1">
                <a:solidFill>
                  <a:srgbClr val="FF0000"/>
                </a:solidFill>
                <a:latin typeface="Consolas"/>
                <a:cs typeface="Consolas"/>
              </a:rPr>
              <a:t>service_name</a:t>
            </a:r>
            <a:r>
              <a:rPr lang="en-US" sz="1050" b="1" dirty="0">
                <a:solidFill>
                  <a:srgbClr val="FF0000"/>
                </a:solidFill>
                <a:latin typeface="Consolas"/>
                <a:cs typeface="Consolas"/>
              </a:rPr>
              <a:t>&gt;</a:t>
            </a:r>
          </a:p>
          <a:p>
            <a:r>
              <a:rPr lang="en-US" sz="1050" b="1" dirty="0">
                <a:solidFill>
                  <a:srgbClr val="FF0000"/>
                </a:solidFill>
                <a:latin typeface="Consolas"/>
                <a:cs typeface="Consolas"/>
              </a:rPr>
              <a:t>              </a:t>
            </a:r>
          </a:p>
          <a:p>
            <a:r>
              <a:rPr lang="en-US" sz="105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/>
                <a:cs typeface="Consolas"/>
              </a:rPr>
              <a:t>...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44233" y="95970"/>
            <a:ext cx="8510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Example Senlin “</a:t>
            </a:r>
            <a:r>
              <a:rPr lang="en-US" dirty="0">
                <a:hlinkClick r:id="rId3"/>
              </a:rPr>
              <a:t>scaling_out_policy_ceilometer.yaml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”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9" name="Line Callout 1 18"/>
          <p:cNvSpPr/>
          <p:nvPr/>
        </p:nvSpPr>
        <p:spPr>
          <a:xfrm>
            <a:off x="4888852" y="1105289"/>
            <a:ext cx="1990963" cy="696729"/>
          </a:xfrm>
          <a:prstGeom prst="borderCallout1">
            <a:avLst>
              <a:gd name="adj1" fmla="val 79497"/>
              <a:gd name="adj2" fmla="val -3265"/>
              <a:gd name="adj3" fmla="val 307130"/>
              <a:gd name="adj4" fmla="val -43497"/>
            </a:avLst>
          </a:prstGeom>
          <a:ln>
            <a:tailEnd type="oval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sz="1200" b="1" dirty="0"/>
              <a:t>Target is a </a:t>
            </a:r>
          </a:p>
          <a:p>
            <a:pPr algn="ctr"/>
            <a:r>
              <a:rPr lang="en-US" sz="1200" b="1" dirty="0"/>
              <a:t>Kubernetes Pod </a:t>
            </a:r>
            <a:r>
              <a:rPr lang="en-US" sz="1100" dirty="0"/>
              <a:t>of the</a:t>
            </a:r>
          </a:p>
          <a:p>
            <a:pPr algn="ctr"/>
            <a:r>
              <a:rPr lang="en-US" sz="1100" dirty="0" err="1"/>
              <a:t>tosca.groups.placement</a:t>
            </a:r>
            <a:r>
              <a:rPr lang="en-US" sz="1100" dirty="0"/>
              <a:t> type</a:t>
            </a:r>
          </a:p>
        </p:txBody>
      </p:sp>
      <p:sp>
        <p:nvSpPr>
          <p:cNvPr id="20" name="Line Callout 1 19"/>
          <p:cNvSpPr/>
          <p:nvPr/>
        </p:nvSpPr>
        <p:spPr>
          <a:xfrm>
            <a:off x="7289790" y="4912452"/>
            <a:ext cx="1464743" cy="716893"/>
          </a:xfrm>
          <a:prstGeom prst="borderCallout1">
            <a:avLst>
              <a:gd name="adj1" fmla="val 43133"/>
              <a:gd name="adj2" fmla="val -12871"/>
              <a:gd name="adj3" fmla="val -45159"/>
              <a:gd name="adj4" fmla="val -120627"/>
            </a:avLst>
          </a:prstGeom>
          <a:ln>
            <a:tailEnd type="oval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sz="1200" b="1" dirty="0"/>
              <a:t>TODO:</a:t>
            </a:r>
          </a:p>
          <a:p>
            <a:pPr algn="ctr"/>
            <a:r>
              <a:rPr lang="en-US" sz="1200" b="1" dirty="0"/>
              <a:t>Need a % data type</a:t>
            </a:r>
          </a:p>
          <a:p>
            <a:pPr algn="ctr"/>
            <a:r>
              <a:rPr lang="en-US" sz="1200" b="1" dirty="0"/>
              <a:t>for TOSCA</a:t>
            </a:r>
            <a:endParaRPr lang="en-US" sz="1000" dirty="0"/>
          </a:p>
        </p:txBody>
      </p:sp>
      <p:sp>
        <p:nvSpPr>
          <p:cNvPr id="10" name="Rectangle 9"/>
          <p:cNvSpPr/>
          <p:nvPr/>
        </p:nvSpPr>
        <p:spPr>
          <a:xfrm>
            <a:off x="348386" y="611200"/>
            <a:ext cx="38020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noProof="1">
                <a:solidFill>
                  <a:schemeClr val="accent6">
                    <a:lumMod val="75000"/>
                  </a:schemeClr>
                </a:solidFill>
                <a:ea typeface="Calibri"/>
                <a:cs typeface="Calibri"/>
                <a:sym typeface="Calibri"/>
              </a:rPr>
              <a:t>using the Kubernetes “redis” example</a:t>
            </a:r>
            <a:endParaRPr lang="en-US" dirty="0"/>
          </a:p>
        </p:txBody>
      </p:sp>
      <p:sp>
        <p:nvSpPr>
          <p:cNvPr id="23" name="Line Callout 1 22"/>
          <p:cNvSpPr/>
          <p:nvPr/>
        </p:nvSpPr>
        <p:spPr>
          <a:xfrm>
            <a:off x="6185808" y="1877138"/>
            <a:ext cx="1990963" cy="823729"/>
          </a:xfrm>
          <a:prstGeom prst="borderCallout1">
            <a:avLst>
              <a:gd name="adj1" fmla="val 76425"/>
              <a:gd name="adj2" fmla="val -6241"/>
              <a:gd name="adj3" fmla="val 210692"/>
              <a:gd name="adj4" fmla="val -63696"/>
            </a:avLst>
          </a:prstGeom>
          <a:ln>
            <a:tailEnd type="oval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sz="1200" b="1" dirty="0"/>
              <a:t>TOSCA normative event type (name) </a:t>
            </a:r>
            <a:r>
              <a:rPr lang="en-US" sz="1100" dirty="0"/>
              <a:t>that would map to</a:t>
            </a:r>
          </a:p>
          <a:p>
            <a:pPr algn="ctr"/>
            <a:r>
              <a:rPr lang="en-US" sz="1100" dirty="0"/>
              <a:t>domain-specific names (e.g., OpenStack Ceilometer)</a:t>
            </a:r>
            <a:endParaRPr lang="en-US" sz="1050" dirty="0"/>
          </a:p>
        </p:txBody>
      </p:sp>
      <p:sp>
        <p:nvSpPr>
          <p:cNvPr id="25" name="Line Callout 1 24"/>
          <p:cNvSpPr/>
          <p:nvPr/>
        </p:nvSpPr>
        <p:spPr>
          <a:xfrm>
            <a:off x="138400" y="1728550"/>
            <a:ext cx="1574810" cy="1751984"/>
          </a:xfrm>
          <a:prstGeom prst="borderCallout1">
            <a:avLst>
              <a:gd name="adj1" fmla="val 79454"/>
              <a:gd name="adj2" fmla="val 104078"/>
              <a:gd name="adj3" fmla="val 97497"/>
              <a:gd name="adj4" fmla="val 122186"/>
            </a:avLst>
          </a:prstGeom>
          <a:ln>
            <a:tailEnd type="oval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sz="1200" b="1" dirty="0"/>
              <a:t>Symbolic name </a:t>
            </a:r>
          </a:p>
          <a:p>
            <a:pPr algn="ctr"/>
            <a:r>
              <a:rPr lang="en-US" sz="1200" b="1" dirty="0"/>
              <a:t>for the trigger</a:t>
            </a:r>
          </a:p>
          <a:p>
            <a:pPr algn="ctr"/>
            <a:r>
              <a:rPr lang="en-US" sz="1200" i="1" dirty="0"/>
              <a:t>(could be used to reference an externalized version; however, this would violate a </a:t>
            </a:r>
          </a:p>
          <a:p>
            <a:pPr algn="ctr"/>
            <a:r>
              <a:rPr lang="en-US" sz="1200" i="1" dirty="0"/>
              <a:t>Policy’s integrity as a</a:t>
            </a:r>
          </a:p>
          <a:p>
            <a:pPr algn="ctr"/>
            <a:r>
              <a:rPr lang="en-US" sz="1200" i="1" dirty="0"/>
              <a:t>“Security document”</a:t>
            </a:r>
            <a:endParaRPr lang="en-US" sz="1100" i="1" dirty="0"/>
          </a:p>
        </p:txBody>
      </p:sp>
      <p:sp>
        <p:nvSpPr>
          <p:cNvPr id="26" name="Line Callout 1 25"/>
          <p:cNvSpPr/>
          <p:nvPr/>
        </p:nvSpPr>
        <p:spPr>
          <a:xfrm>
            <a:off x="6102370" y="3096335"/>
            <a:ext cx="2870200" cy="1262765"/>
          </a:xfrm>
          <a:prstGeom prst="borderCallout1">
            <a:avLst>
              <a:gd name="adj1" fmla="val 62150"/>
              <a:gd name="adj2" fmla="val -2091"/>
              <a:gd name="adj3" fmla="val 89055"/>
              <a:gd name="adj4" fmla="val -69236"/>
            </a:avLst>
          </a:prstGeom>
          <a:ln>
            <a:tailEnd type="oval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sz="1200" b="1" dirty="0"/>
              <a:t>Find the attribute via the topology: </a:t>
            </a:r>
          </a:p>
          <a:p>
            <a:pPr marL="287338" indent="-168275">
              <a:buAutoNum type="alphaLcParenR"/>
            </a:pPr>
            <a:r>
              <a:rPr lang="en-US" sz="1100" dirty="0"/>
              <a:t>Navigate to node (directly or via the requirement name) and optionally the Capability name</a:t>
            </a:r>
          </a:p>
          <a:p>
            <a:pPr marL="287338" indent="-168275">
              <a:buAutoNum type="alphaLcParenR"/>
            </a:pPr>
            <a:r>
              <a:rPr lang="en-US" sz="1100" dirty="0"/>
              <a:t>The condition to map &amp; register with the target monitoring service (e.g., Ceilometer)</a:t>
            </a:r>
            <a:endParaRPr lang="en-US" sz="1050" dirty="0"/>
          </a:p>
        </p:txBody>
      </p:sp>
      <p:sp>
        <p:nvSpPr>
          <p:cNvPr id="27" name="Line Callout 1 26"/>
          <p:cNvSpPr/>
          <p:nvPr/>
        </p:nvSpPr>
        <p:spPr>
          <a:xfrm>
            <a:off x="138400" y="4161019"/>
            <a:ext cx="1982500" cy="1468326"/>
          </a:xfrm>
          <a:prstGeom prst="borderCallout1">
            <a:avLst>
              <a:gd name="adj1" fmla="val -6019"/>
              <a:gd name="adj2" fmla="val 76006"/>
              <a:gd name="adj3" fmla="val -15257"/>
              <a:gd name="adj4" fmla="val 118231"/>
            </a:avLst>
          </a:prstGeom>
          <a:ln>
            <a:tailEnd type="oval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sz="1200" b="1" dirty="0"/>
              <a:t>Describe NODE to attach an alarm | alert | event to</a:t>
            </a:r>
          </a:p>
          <a:p>
            <a:pPr algn="ctr"/>
            <a:endParaRPr lang="en-US" sz="1200" dirty="0"/>
          </a:p>
          <a:p>
            <a:pPr algn="ctr"/>
            <a:r>
              <a:rPr lang="en-US" sz="1200" dirty="0"/>
              <a:t>i.e.,  Using the “node”, “</a:t>
            </a:r>
            <a:r>
              <a:rPr lang="en-US" sz="1200" dirty="0" err="1"/>
              <a:t>req</a:t>
            </a:r>
            <a:r>
              <a:rPr lang="en-US" sz="1200" dirty="0"/>
              <a:t>”,  “cap” and “condition” keys would expressed as a descriptive “filter”</a:t>
            </a:r>
          </a:p>
        </p:txBody>
      </p:sp>
      <p:sp>
        <p:nvSpPr>
          <p:cNvPr id="28" name="Line Callout 1 27"/>
          <p:cNvSpPr/>
          <p:nvPr/>
        </p:nvSpPr>
        <p:spPr>
          <a:xfrm>
            <a:off x="5571893" y="5790585"/>
            <a:ext cx="2310235" cy="949495"/>
          </a:xfrm>
          <a:prstGeom prst="borderCallout1">
            <a:avLst>
              <a:gd name="adj1" fmla="val -10685"/>
              <a:gd name="adj2" fmla="val 15872"/>
              <a:gd name="adj3" fmla="val -81756"/>
              <a:gd name="adj4" fmla="val -62831"/>
            </a:avLst>
          </a:prstGeom>
          <a:ln>
            <a:tailEnd type="oval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sz="1200" i="1" dirty="0"/>
              <a:t>Note: we combined the Senlin</a:t>
            </a:r>
          </a:p>
          <a:p>
            <a:pPr algn="ctr"/>
            <a:r>
              <a:rPr lang="en-US" sz="1200" i="1" dirty="0"/>
              <a:t>“Action” of </a:t>
            </a:r>
            <a:r>
              <a:rPr lang="en-US" sz="1200" b="1" i="1" dirty="0">
                <a:solidFill>
                  <a:srgbClr val="FF0000"/>
                </a:solidFill>
              </a:rPr>
              <a:t>SENLIN:ACTION:RESIZE</a:t>
            </a:r>
          </a:p>
          <a:p>
            <a:pPr algn="ctr"/>
            <a:r>
              <a:rPr lang="en-US" sz="1200" i="1" dirty="0"/>
              <a:t>with the strategy: </a:t>
            </a:r>
            <a:r>
              <a:rPr lang="en-US" sz="1200" b="1" i="1" dirty="0">
                <a:solidFill>
                  <a:srgbClr val="FF0000"/>
                </a:solidFill>
              </a:rPr>
              <a:t>BEST_EFFORT </a:t>
            </a:r>
            <a:r>
              <a:rPr lang="en-US" sz="1200" i="1" dirty="0"/>
              <a:t>to have one name</a:t>
            </a:r>
            <a:endParaRPr lang="en-US" sz="1050" i="1" dirty="0"/>
          </a:p>
        </p:txBody>
      </p:sp>
      <p:sp>
        <p:nvSpPr>
          <p:cNvPr id="29" name="Line Callout 1 28"/>
          <p:cNvSpPr/>
          <p:nvPr/>
        </p:nvSpPr>
        <p:spPr>
          <a:xfrm>
            <a:off x="762001" y="5984870"/>
            <a:ext cx="1358900" cy="695495"/>
          </a:xfrm>
          <a:prstGeom prst="borderCallout1">
            <a:avLst>
              <a:gd name="adj1" fmla="val 13358"/>
              <a:gd name="adj2" fmla="val 111833"/>
              <a:gd name="adj3" fmla="val -102407"/>
              <a:gd name="adj4" fmla="val 149750"/>
            </a:avLst>
          </a:prstGeom>
          <a:ln>
            <a:tailEnd type="oval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sz="1200" i="1" dirty="0"/>
              <a:t>List optional  input </a:t>
            </a:r>
            <a:r>
              <a:rPr lang="en-US" sz="1200" i="1" dirty="0" err="1"/>
              <a:t>parms</a:t>
            </a:r>
            <a:r>
              <a:rPr lang="en-US" sz="1200" i="1" dirty="0"/>
              <a:t>. here</a:t>
            </a:r>
            <a:endParaRPr lang="en-US" sz="1050" i="1" dirty="0"/>
          </a:p>
        </p:txBody>
      </p:sp>
      <p:sp>
        <p:nvSpPr>
          <p:cNvPr id="2" name="TextBox 1"/>
          <p:cNvSpPr txBox="1"/>
          <p:nvPr/>
        </p:nvSpPr>
        <p:spPr>
          <a:xfrm>
            <a:off x="3416300" y="6515100"/>
            <a:ext cx="1941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noProof="1">
                <a:solidFill>
                  <a:schemeClr val="accent6">
                    <a:lumMod val="75000"/>
                  </a:schemeClr>
                </a:solidFill>
                <a:ea typeface="Calibri"/>
                <a:cs typeface="Calibri"/>
                <a:sym typeface="Calibri"/>
              </a:rPr>
              <a:t>*more info online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539935577"/>
      </p:ext>
    </p:extLst>
  </p:cSld>
  <p:clrMapOvr>
    <a:masterClrMapping/>
  </p:clrMapOvr>
  <p:transition spd="slow">
    <p:cut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Putting it All Together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16249" y="1124743"/>
            <a:ext cx="4811538" cy="5268781"/>
          </a:xfrm>
        </p:spPr>
        <p:txBody>
          <a:bodyPr>
            <a:normAutofit/>
          </a:bodyPr>
          <a:lstStyle/>
          <a:p>
            <a:r>
              <a:rPr lang="en-US" sz="3600" dirty="0"/>
              <a:t>TOSCA Template contains:</a:t>
            </a:r>
          </a:p>
          <a:p>
            <a:pPr lvl="1"/>
            <a:r>
              <a:rPr lang="en-US" dirty="0"/>
              <a:t>Application Topology</a:t>
            </a:r>
          </a:p>
          <a:p>
            <a:pPr lvl="2"/>
            <a:r>
              <a:rPr lang="en-US" dirty="0"/>
              <a:t>Nodes</a:t>
            </a:r>
          </a:p>
          <a:p>
            <a:pPr lvl="3"/>
            <a:r>
              <a:rPr lang="en-US" dirty="0"/>
              <a:t>Interfaces</a:t>
            </a:r>
          </a:p>
          <a:p>
            <a:pPr lvl="3"/>
            <a:r>
              <a:rPr lang="en-US" dirty="0"/>
              <a:t>Properties</a:t>
            </a:r>
          </a:p>
          <a:p>
            <a:pPr lvl="3"/>
            <a:r>
              <a:rPr lang="en-US" dirty="0"/>
              <a:t>Artifacts (Plugins in Cloudify)</a:t>
            </a:r>
          </a:p>
          <a:p>
            <a:pPr lvl="2"/>
            <a:r>
              <a:rPr lang="en-US" dirty="0"/>
              <a:t>Relationships</a:t>
            </a:r>
          </a:p>
          <a:p>
            <a:pPr lvl="3"/>
            <a:r>
              <a:rPr lang="en-US" dirty="0"/>
              <a:t>Interfaces</a:t>
            </a:r>
          </a:p>
          <a:p>
            <a:pPr lvl="1"/>
            <a:r>
              <a:rPr lang="en-US" dirty="0"/>
              <a:t>Workflows</a:t>
            </a:r>
          </a:p>
          <a:p>
            <a:pPr lvl="1"/>
            <a:r>
              <a:rPr lang="en-US" dirty="0"/>
              <a:t>Policies</a:t>
            </a:r>
          </a:p>
        </p:txBody>
      </p:sp>
      <p:sp>
        <p:nvSpPr>
          <p:cNvPr id="4" name="Rectangle 3"/>
          <p:cNvSpPr/>
          <p:nvPr/>
        </p:nvSpPr>
        <p:spPr>
          <a:xfrm>
            <a:off x="2286000" y="-96751584"/>
            <a:ext cx="4572000" cy="8665404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CA" sz="900" dirty="0" err="1"/>
              <a:t>tosca.nodes.Root</a:t>
            </a:r>
            <a:r>
              <a:rPr lang="en-CA" sz="900" dirty="0"/>
              <a:t>:</a:t>
            </a:r>
          </a:p>
          <a:p>
            <a:r>
              <a:rPr lang="en-CA" sz="900" dirty="0"/>
              <a:t>  description: &gt; </a:t>
            </a:r>
          </a:p>
          <a:p>
            <a:r>
              <a:rPr lang="en-CA" sz="900" dirty="0"/>
              <a:t>    The TOSCA Node Type all other TOSCA base Node Types derive from.</a:t>
            </a:r>
          </a:p>
          <a:p>
            <a:r>
              <a:rPr lang="en-CA" sz="900" dirty="0"/>
              <a:t>  attributes:</a:t>
            </a:r>
          </a:p>
          <a:p>
            <a:r>
              <a:rPr lang="en-CA" sz="900" dirty="0"/>
              <a:t>    </a:t>
            </a:r>
            <a:r>
              <a:rPr lang="en-CA" sz="900" dirty="0" err="1"/>
              <a:t>tosca_id</a:t>
            </a:r>
            <a:r>
              <a:rPr lang="en-CA" sz="900" dirty="0"/>
              <a:t>:</a:t>
            </a:r>
          </a:p>
          <a:p>
            <a:r>
              <a:rPr lang="en-CA" sz="900" dirty="0"/>
              <a:t>      type: string</a:t>
            </a:r>
          </a:p>
          <a:p>
            <a:r>
              <a:rPr lang="en-CA" sz="900" dirty="0"/>
              <a:t>    </a:t>
            </a:r>
            <a:r>
              <a:rPr lang="en-CA" sz="900" dirty="0" err="1"/>
              <a:t>tosca_name</a:t>
            </a:r>
            <a:r>
              <a:rPr lang="en-CA" sz="900" dirty="0"/>
              <a:t>:</a:t>
            </a:r>
          </a:p>
          <a:p>
            <a:r>
              <a:rPr lang="en-CA" sz="900" dirty="0"/>
              <a:t>      type: string</a:t>
            </a:r>
          </a:p>
          <a:p>
            <a:r>
              <a:rPr lang="en-CA" sz="900" dirty="0"/>
              <a:t>    state:</a:t>
            </a:r>
          </a:p>
          <a:p>
            <a:r>
              <a:rPr lang="en-CA" sz="900" dirty="0"/>
              <a:t>      type: string</a:t>
            </a:r>
          </a:p>
          <a:p>
            <a:r>
              <a:rPr lang="en-CA" sz="900" dirty="0"/>
              <a:t>  capabilities:</a:t>
            </a:r>
          </a:p>
          <a:p>
            <a:r>
              <a:rPr lang="en-CA" sz="900" dirty="0"/>
              <a:t>    feature:</a:t>
            </a:r>
          </a:p>
          <a:p>
            <a:r>
              <a:rPr lang="en-CA" sz="900" dirty="0"/>
              <a:t>      type: </a:t>
            </a:r>
            <a:r>
              <a:rPr lang="en-CA" sz="900" dirty="0" err="1"/>
              <a:t>tosca.capabilities.Node</a:t>
            </a:r>
            <a:endParaRPr lang="en-CA" sz="900" dirty="0"/>
          </a:p>
          <a:p>
            <a:r>
              <a:rPr lang="en-CA" sz="900" dirty="0"/>
              <a:t>  requirements:</a:t>
            </a:r>
          </a:p>
          <a:p>
            <a:r>
              <a:rPr lang="en-CA" sz="900" dirty="0"/>
              <a:t>    - dependency:</a:t>
            </a:r>
          </a:p>
          <a:p>
            <a:r>
              <a:rPr lang="en-CA" sz="900" dirty="0"/>
              <a:t>        capability: </a:t>
            </a:r>
            <a:r>
              <a:rPr lang="en-CA" sz="900" dirty="0" err="1"/>
              <a:t>tosca.capabilities.Node</a:t>
            </a:r>
            <a:endParaRPr lang="en-CA" sz="900" dirty="0"/>
          </a:p>
          <a:p>
            <a:r>
              <a:rPr lang="en-CA" sz="900" dirty="0"/>
              <a:t>        node: </a:t>
            </a:r>
            <a:r>
              <a:rPr lang="en-CA" sz="900" dirty="0" err="1"/>
              <a:t>tosca.nodes.Root</a:t>
            </a:r>
            <a:endParaRPr lang="en-CA" sz="900" dirty="0"/>
          </a:p>
          <a:p>
            <a:r>
              <a:rPr lang="en-CA" sz="900" dirty="0"/>
              <a:t>        relationship: </a:t>
            </a:r>
            <a:r>
              <a:rPr lang="en-CA" sz="900" dirty="0" err="1"/>
              <a:t>tosca.relationships.DependsOn</a:t>
            </a:r>
            <a:endParaRPr lang="en-CA" sz="900" dirty="0"/>
          </a:p>
          <a:p>
            <a:r>
              <a:rPr lang="en-CA" sz="900" dirty="0"/>
              <a:t>        occurrences: [ 0, UNBOUNDED ]</a:t>
            </a:r>
          </a:p>
          <a:p>
            <a:r>
              <a:rPr lang="en-CA" sz="900" dirty="0"/>
              <a:t>  interfaces: </a:t>
            </a:r>
          </a:p>
          <a:p>
            <a:r>
              <a:rPr lang="en-CA" sz="900" dirty="0"/>
              <a:t>    Standard:</a:t>
            </a:r>
          </a:p>
          <a:p>
            <a:r>
              <a:rPr lang="en-CA" sz="900" dirty="0"/>
              <a:t>      type: </a:t>
            </a:r>
            <a:r>
              <a:rPr lang="en-CA" sz="900" dirty="0" err="1"/>
              <a:t>tosca.interfaces.node.lifecycle.Standard</a:t>
            </a:r>
            <a:endParaRPr lang="en-CA" sz="900" dirty="0"/>
          </a:p>
          <a:p>
            <a:endParaRPr lang="en-CA" sz="900" dirty="0"/>
          </a:p>
          <a:p>
            <a:r>
              <a:rPr lang="en-CA" sz="900" dirty="0"/>
              <a:t>tosca.nodes.Compute:</a:t>
            </a:r>
          </a:p>
          <a:p>
            <a:r>
              <a:rPr lang="en-CA" sz="900" dirty="0"/>
              <a:t>  </a:t>
            </a:r>
            <a:r>
              <a:rPr lang="en-CA" sz="900" dirty="0" err="1"/>
              <a:t>derived_from</a:t>
            </a:r>
            <a:r>
              <a:rPr lang="en-CA" sz="900" dirty="0"/>
              <a:t>: </a:t>
            </a:r>
            <a:r>
              <a:rPr lang="en-CA" sz="900" dirty="0" err="1"/>
              <a:t>tosca.nodes.Root</a:t>
            </a:r>
            <a:endParaRPr lang="en-CA" sz="900" dirty="0"/>
          </a:p>
          <a:p>
            <a:r>
              <a:rPr lang="en-CA" sz="900" dirty="0"/>
              <a:t>  attributes:</a:t>
            </a:r>
          </a:p>
          <a:p>
            <a:r>
              <a:rPr lang="en-CA" sz="900" dirty="0"/>
              <a:t>    </a:t>
            </a:r>
            <a:r>
              <a:rPr lang="en-CA" sz="900" dirty="0" err="1"/>
              <a:t>public_address</a:t>
            </a:r>
            <a:r>
              <a:rPr lang="en-CA" sz="900" dirty="0"/>
              <a:t>:</a:t>
            </a:r>
          </a:p>
          <a:p>
            <a:r>
              <a:rPr lang="en-CA" sz="900" dirty="0"/>
              <a:t>      required: true</a:t>
            </a:r>
          </a:p>
          <a:p>
            <a:r>
              <a:rPr lang="en-CA" sz="900" dirty="0"/>
              <a:t>      type: string</a:t>
            </a:r>
          </a:p>
          <a:p>
            <a:r>
              <a:rPr lang="en-CA" sz="900" dirty="0"/>
              <a:t>      description: &gt;</a:t>
            </a:r>
          </a:p>
          <a:p>
            <a:r>
              <a:rPr lang="en-CA" sz="900" dirty="0"/>
              <a:t>        The primary public IP address assigned by the cloud provider that applications</a:t>
            </a:r>
          </a:p>
          <a:p>
            <a:r>
              <a:rPr lang="en-CA" sz="900" dirty="0"/>
              <a:t>        may use to access the Compute node.</a:t>
            </a:r>
          </a:p>
          <a:p>
            <a:r>
              <a:rPr lang="en-CA" sz="900" dirty="0"/>
              <a:t>    </a:t>
            </a:r>
            <a:r>
              <a:rPr lang="en-CA" sz="900" dirty="0" err="1"/>
              <a:t>private_address</a:t>
            </a:r>
            <a:r>
              <a:rPr lang="en-CA" sz="900" dirty="0"/>
              <a:t>:</a:t>
            </a:r>
          </a:p>
          <a:p>
            <a:r>
              <a:rPr lang="en-CA" sz="900" dirty="0"/>
              <a:t>      required: true</a:t>
            </a:r>
          </a:p>
          <a:p>
            <a:r>
              <a:rPr lang="en-CA" sz="900" dirty="0"/>
              <a:t>      type: string</a:t>
            </a:r>
          </a:p>
          <a:p>
            <a:r>
              <a:rPr lang="en-CA" sz="900" dirty="0"/>
              <a:t>      description: &gt;</a:t>
            </a:r>
          </a:p>
          <a:p>
            <a:r>
              <a:rPr lang="en-CA" sz="900" dirty="0"/>
              <a:t>        The primary private IP address assigned by the cloud provider that applications</a:t>
            </a:r>
          </a:p>
          <a:p>
            <a:r>
              <a:rPr lang="en-CA" sz="900" dirty="0"/>
              <a:t>        may use to access the Compute node.</a:t>
            </a:r>
          </a:p>
          <a:p>
            <a:r>
              <a:rPr lang="en-CA" sz="900" dirty="0"/>
              <a:t>    networks:</a:t>
            </a:r>
          </a:p>
          <a:p>
            <a:r>
              <a:rPr lang="en-CA" sz="900" dirty="0"/>
              <a:t>      type: map</a:t>
            </a:r>
          </a:p>
          <a:p>
            <a:r>
              <a:rPr lang="en-CA" sz="900" dirty="0"/>
              <a:t>      </a:t>
            </a:r>
            <a:r>
              <a:rPr lang="en-CA" sz="900" dirty="0" err="1"/>
              <a:t>entry_schema</a:t>
            </a:r>
            <a:r>
              <a:rPr lang="en-CA" sz="900" dirty="0"/>
              <a:t>:</a:t>
            </a:r>
          </a:p>
          <a:p>
            <a:r>
              <a:rPr lang="en-CA" sz="900" dirty="0"/>
              <a:t>        type: </a:t>
            </a:r>
            <a:r>
              <a:rPr lang="en-CA" sz="900" dirty="0" err="1"/>
              <a:t>tosca.datatypes.network.NetworkInfo</a:t>
            </a:r>
            <a:endParaRPr lang="en-CA" sz="900" dirty="0"/>
          </a:p>
          <a:p>
            <a:r>
              <a:rPr lang="en-CA" sz="900" dirty="0"/>
              <a:t>    ports:</a:t>
            </a:r>
          </a:p>
          <a:p>
            <a:r>
              <a:rPr lang="en-CA" sz="900" dirty="0"/>
              <a:t>      type: map</a:t>
            </a:r>
          </a:p>
          <a:p>
            <a:r>
              <a:rPr lang="en-CA" sz="900" dirty="0"/>
              <a:t>      </a:t>
            </a:r>
            <a:r>
              <a:rPr lang="en-CA" sz="900" dirty="0" err="1"/>
              <a:t>entry_schema</a:t>
            </a:r>
            <a:r>
              <a:rPr lang="en-CA" sz="900" dirty="0"/>
              <a:t>:</a:t>
            </a:r>
          </a:p>
          <a:p>
            <a:r>
              <a:rPr lang="en-CA" sz="900" dirty="0"/>
              <a:t>        type: </a:t>
            </a:r>
            <a:r>
              <a:rPr lang="en-CA" sz="900" dirty="0" err="1"/>
              <a:t>tosca.datatypes.network.PortInfo</a:t>
            </a:r>
            <a:endParaRPr lang="en-CA" sz="900" dirty="0"/>
          </a:p>
          <a:p>
            <a:r>
              <a:rPr lang="en-CA" sz="900" dirty="0"/>
              <a:t>  requirements:</a:t>
            </a:r>
          </a:p>
          <a:p>
            <a:r>
              <a:rPr lang="en-CA" sz="900" dirty="0"/>
              <a:t>    - </a:t>
            </a:r>
            <a:r>
              <a:rPr lang="en-CA" sz="900" dirty="0" err="1"/>
              <a:t>local_storage</a:t>
            </a:r>
            <a:r>
              <a:rPr lang="en-CA" sz="900" dirty="0"/>
              <a:t>: </a:t>
            </a:r>
          </a:p>
          <a:p>
            <a:r>
              <a:rPr lang="en-CA" sz="900" dirty="0"/>
              <a:t>        capability: </a:t>
            </a:r>
            <a:r>
              <a:rPr lang="en-CA" sz="900" dirty="0" err="1"/>
              <a:t>tosca.capabilities.Attachment</a:t>
            </a:r>
            <a:endParaRPr lang="en-CA" sz="900" dirty="0"/>
          </a:p>
          <a:p>
            <a:r>
              <a:rPr lang="en-CA" sz="900" dirty="0"/>
              <a:t>        node: </a:t>
            </a:r>
            <a:r>
              <a:rPr lang="en-CA" sz="900" dirty="0" err="1"/>
              <a:t>tosca.nodes.BlockStorage</a:t>
            </a:r>
            <a:endParaRPr lang="en-CA" sz="900" dirty="0"/>
          </a:p>
          <a:p>
            <a:r>
              <a:rPr lang="en-CA" sz="900" dirty="0"/>
              <a:t>        relationship: </a:t>
            </a:r>
            <a:r>
              <a:rPr lang="en-CA" sz="900" dirty="0" err="1"/>
              <a:t>tosca.relationships.AttachTo</a:t>
            </a:r>
            <a:endParaRPr lang="en-CA" sz="900" dirty="0"/>
          </a:p>
          <a:p>
            <a:r>
              <a:rPr lang="en-CA" sz="900" dirty="0"/>
              <a:t>        occurrences: [0, UNBOUNDED]</a:t>
            </a:r>
          </a:p>
          <a:p>
            <a:r>
              <a:rPr lang="en-CA" sz="900" dirty="0"/>
              <a:t>  capabilities:</a:t>
            </a:r>
          </a:p>
          <a:p>
            <a:r>
              <a:rPr lang="en-CA" sz="900" dirty="0"/>
              <a:t>     host:</a:t>
            </a:r>
          </a:p>
          <a:p>
            <a:r>
              <a:rPr lang="en-CA" sz="900" dirty="0"/>
              <a:t>        type: </a:t>
            </a:r>
            <a:r>
              <a:rPr lang="en-CA" sz="900" dirty="0" err="1"/>
              <a:t>tosca.capabilities.Container</a:t>
            </a:r>
            <a:endParaRPr lang="en-CA" sz="900" dirty="0"/>
          </a:p>
          <a:p>
            <a:r>
              <a:rPr lang="en-CA" sz="900" dirty="0"/>
              <a:t>     binding:</a:t>
            </a:r>
          </a:p>
          <a:p>
            <a:r>
              <a:rPr lang="en-CA" sz="900" dirty="0"/>
              <a:t>        type: </a:t>
            </a:r>
            <a:r>
              <a:rPr lang="en-CA" sz="900" dirty="0" err="1"/>
              <a:t>tosca.capabilities.network.Bindable</a:t>
            </a:r>
            <a:endParaRPr lang="en-CA" sz="900" dirty="0"/>
          </a:p>
          <a:p>
            <a:r>
              <a:rPr lang="en-CA" sz="900" dirty="0"/>
              <a:t>     </a:t>
            </a:r>
            <a:r>
              <a:rPr lang="en-CA" sz="900" dirty="0" err="1"/>
              <a:t>os</a:t>
            </a:r>
            <a:r>
              <a:rPr lang="en-CA" sz="900" dirty="0"/>
              <a:t>:</a:t>
            </a:r>
          </a:p>
          <a:p>
            <a:r>
              <a:rPr lang="en-CA" sz="900" dirty="0"/>
              <a:t>        type: </a:t>
            </a:r>
            <a:r>
              <a:rPr lang="en-CA" sz="900" dirty="0" err="1"/>
              <a:t>tosca.capabilities.OperatingSystem</a:t>
            </a:r>
            <a:endParaRPr lang="en-CA" sz="900" dirty="0"/>
          </a:p>
          <a:p>
            <a:r>
              <a:rPr lang="en-CA" sz="900" dirty="0"/>
              <a:t>     scalable:</a:t>
            </a:r>
          </a:p>
          <a:p>
            <a:r>
              <a:rPr lang="en-CA" sz="900" dirty="0"/>
              <a:t>       type: </a:t>
            </a:r>
            <a:r>
              <a:rPr lang="en-CA" sz="900" dirty="0" err="1"/>
              <a:t>tosca.capabilities.Scalable</a:t>
            </a:r>
            <a:endParaRPr lang="en-CA" sz="900" dirty="0"/>
          </a:p>
          <a:p>
            <a:endParaRPr lang="en-CA" sz="900" dirty="0"/>
          </a:p>
          <a:p>
            <a:r>
              <a:rPr lang="en-CA" sz="900" dirty="0" err="1"/>
              <a:t>tosca.nodes.SoftwareComponent</a:t>
            </a:r>
            <a:r>
              <a:rPr lang="en-CA" sz="900" dirty="0"/>
              <a:t>:</a:t>
            </a:r>
          </a:p>
          <a:p>
            <a:r>
              <a:rPr lang="en-CA" sz="900" dirty="0"/>
              <a:t>  </a:t>
            </a:r>
            <a:r>
              <a:rPr lang="en-CA" sz="900" dirty="0" err="1"/>
              <a:t>derived_from</a:t>
            </a:r>
            <a:r>
              <a:rPr lang="en-CA" sz="900" dirty="0"/>
              <a:t>: </a:t>
            </a:r>
            <a:r>
              <a:rPr lang="en-CA" sz="900" dirty="0" err="1"/>
              <a:t>tosca.nodes.Root</a:t>
            </a:r>
            <a:endParaRPr lang="en-CA" sz="900" dirty="0"/>
          </a:p>
          <a:p>
            <a:r>
              <a:rPr lang="en-CA" sz="900" dirty="0"/>
              <a:t>  properties:</a:t>
            </a:r>
          </a:p>
          <a:p>
            <a:r>
              <a:rPr lang="en-CA" sz="900" dirty="0"/>
              <a:t>    # domain-specific software component version</a:t>
            </a:r>
          </a:p>
          <a:p>
            <a:r>
              <a:rPr lang="en-CA" sz="900" dirty="0"/>
              <a:t>    </a:t>
            </a:r>
            <a:r>
              <a:rPr lang="en-CA" sz="900" dirty="0" err="1"/>
              <a:t>component_version</a:t>
            </a:r>
            <a:r>
              <a:rPr lang="en-CA" sz="900" dirty="0"/>
              <a:t>:</a:t>
            </a:r>
          </a:p>
          <a:p>
            <a:r>
              <a:rPr lang="en-CA" sz="900" dirty="0"/>
              <a:t>      type: version</a:t>
            </a:r>
          </a:p>
          <a:p>
            <a:r>
              <a:rPr lang="en-CA" sz="900" dirty="0"/>
              <a:t>      required: false</a:t>
            </a:r>
          </a:p>
          <a:p>
            <a:r>
              <a:rPr lang="en-CA" sz="900" dirty="0"/>
              <a:t>  requirements:</a:t>
            </a:r>
          </a:p>
          <a:p>
            <a:r>
              <a:rPr lang="en-CA" sz="900" dirty="0"/>
              <a:t>    - host: </a:t>
            </a:r>
          </a:p>
          <a:p>
            <a:r>
              <a:rPr lang="en-CA" sz="900" dirty="0"/>
              <a:t>        capability: </a:t>
            </a:r>
            <a:r>
              <a:rPr lang="en-CA" sz="900" dirty="0" err="1"/>
              <a:t>tosca.capabilities.Container</a:t>
            </a:r>
            <a:endParaRPr lang="en-CA" sz="900" dirty="0"/>
          </a:p>
          <a:p>
            <a:r>
              <a:rPr lang="en-CA" sz="900" dirty="0"/>
              <a:t>        node: tosca.nodes.Compute</a:t>
            </a:r>
          </a:p>
          <a:p>
            <a:r>
              <a:rPr lang="en-CA" sz="900" dirty="0"/>
              <a:t>        relationship: </a:t>
            </a:r>
            <a:r>
              <a:rPr lang="en-CA" sz="900" dirty="0" err="1"/>
              <a:t>tosca.relationships.HostedOn</a:t>
            </a:r>
            <a:endParaRPr lang="en-CA" sz="900" dirty="0"/>
          </a:p>
          <a:p>
            <a:endParaRPr lang="en-CA" sz="900" dirty="0"/>
          </a:p>
          <a:p>
            <a:r>
              <a:rPr lang="en-CA" sz="900" dirty="0" err="1"/>
              <a:t>tosca.nodes.DBMS</a:t>
            </a:r>
            <a:r>
              <a:rPr lang="en-CA" sz="900" dirty="0"/>
              <a:t>:</a:t>
            </a:r>
          </a:p>
          <a:p>
            <a:r>
              <a:rPr lang="en-CA" sz="900" dirty="0"/>
              <a:t>  </a:t>
            </a:r>
            <a:r>
              <a:rPr lang="en-CA" sz="900" dirty="0" err="1"/>
              <a:t>derived_from</a:t>
            </a:r>
            <a:r>
              <a:rPr lang="en-CA" sz="900" dirty="0"/>
              <a:t>: </a:t>
            </a:r>
            <a:r>
              <a:rPr lang="en-CA" sz="900" dirty="0" err="1"/>
              <a:t>tosca.nodes.SoftwareComponent</a:t>
            </a:r>
            <a:endParaRPr lang="en-CA" sz="900" dirty="0"/>
          </a:p>
          <a:p>
            <a:r>
              <a:rPr lang="en-CA" sz="900" dirty="0"/>
              <a:t>  properties:</a:t>
            </a:r>
          </a:p>
          <a:p>
            <a:r>
              <a:rPr lang="en-CA" sz="900" dirty="0"/>
              <a:t>    port:</a:t>
            </a:r>
          </a:p>
          <a:p>
            <a:r>
              <a:rPr lang="en-CA" sz="900" dirty="0"/>
              <a:t>      required: false</a:t>
            </a:r>
          </a:p>
          <a:p>
            <a:r>
              <a:rPr lang="en-CA" sz="900" dirty="0"/>
              <a:t>      type: integer</a:t>
            </a:r>
          </a:p>
          <a:p>
            <a:r>
              <a:rPr lang="en-CA" sz="900" dirty="0"/>
              <a:t>      description: &gt;</a:t>
            </a:r>
          </a:p>
          <a:p>
            <a:r>
              <a:rPr lang="en-CA" sz="900" dirty="0"/>
              <a:t>        The port the DBMS service will listen to for data and requests.</a:t>
            </a:r>
          </a:p>
          <a:p>
            <a:r>
              <a:rPr lang="en-CA" sz="900" dirty="0"/>
              <a:t>    </a:t>
            </a:r>
            <a:r>
              <a:rPr lang="en-CA" sz="900" dirty="0" err="1"/>
              <a:t>root_password</a:t>
            </a:r>
            <a:r>
              <a:rPr lang="en-CA" sz="900" dirty="0"/>
              <a:t>:</a:t>
            </a:r>
          </a:p>
          <a:p>
            <a:r>
              <a:rPr lang="en-CA" sz="900" dirty="0"/>
              <a:t>      required: false</a:t>
            </a:r>
          </a:p>
          <a:p>
            <a:r>
              <a:rPr lang="en-CA" sz="900" dirty="0"/>
              <a:t>      type: string</a:t>
            </a:r>
          </a:p>
          <a:p>
            <a:r>
              <a:rPr lang="en-CA" sz="900" dirty="0"/>
              <a:t>      description: &gt;</a:t>
            </a:r>
          </a:p>
          <a:p>
            <a:r>
              <a:rPr lang="en-CA" sz="900" dirty="0"/>
              <a:t>        The root password for the DBMS service.</a:t>
            </a:r>
          </a:p>
          <a:p>
            <a:r>
              <a:rPr lang="en-CA" sz="900" dirty="0"/>
              <a:t>  capabilities:</a:t>
            </a:r>
          </a:p>
          <a:p>
            <a:r>
              <a:rPr lang="en-CA" sz="900" dirty="0"/>
              <a:t>    host:</a:t>
            </a:r>
          </a:p>
          <a:p>
            <a:r>
              <a:rPr lang="en-CA" sz="900" dirty="0"/>
              <a:t>      type: </a:t>
            </a:r>
            <a:r>
              <a:rPr lang="en-CA" sz="900" dirty="0" err="1"/>
              <a:t>tosca.capabilities.Container</a:t>
            </a:r>
            <a:endParaRPr lang="en-CA" sz="900" dirty="0"/>
          </a:p>
          <a:p>
            <a:r>
              <a:rPr lang="en-CA" sz="900" dirty="0"/>
              <a:t>      </a:t>
            </a:r>
            <a:r>
              <a:rPr lang="en-CA" sz="900" dirty="0" err="1"/>
              <a:t>valid_source_types</a:t>
            </a:r>
            <a:r>
              <a:rPr lang="en-CA" sz="900" dirty="0"/>
              <a:t>: [</a:t>
            </a:r>
            <a:r>
              <a:rPr lang="en-CA" sz="900" dirty="0" err="1"/>
              <a:t>tosca.nodes.Database</a:t>
            </a:r>
            <a:r>
              <a:rPr lang="en-CA" sz="900" dirty="0"/>
              <a:t>]</a:t>
            </a:r>
          </a:p>
          <a:p>
            <a:endParaRPr lang="en-CA" sz="900" dirty="0"/>
          </a:p>
          <a:p>
            <a:r>
              <a:rPr lang="en-CA" sz="900" dirty="0" err="1"/>
              <a:t>tosca.nodes.Database</a:t>
            </a:r>
            <a:r>
              <a:rPr lang="en-CA" sz="900" dirty="0"/>
              <a:t>:</a:t>
            </a:r>
          </a:p>
          <a:p>
            <a:r>
              <a:rPr lang="en-CA" sz="900" dirty="0"/>
              <a:t>  </a:t>
            </a:r>
            <a:r>
              <a:rPr lang="en-CA" sz="900" dirty="0" err="1"/>
              <a:t>derived_from</a:t>
            </a:r>
            <a:r>
              <a:rPr lang="en-CA" sz="900" dirty="0"/>
              <a:t>: </a:t>
            </a:r>
            <a:r>
              <a:rPr lang="en-CA" sz="900" dirty="0" err="1"/>
              <a:t>tosca.nodes.Root</a:t>
            </a:r>
            <a:endParaRPr lang="en-CA" sz="900" dirty="0"/>
          </a:p>
          <a:p>
            <a:r>
              <a:rPr lang="en-CA" sz="900" dirty="0"/>
              <a:t>  properties:</a:t>
            </a:r>
          </a:p>
          <a:p>
            <a:r>
              <a:rPr lang="en-CA" sz="900" dirty="0"/>
              <a:t>    user:</a:t>
            </a:r>
          </a:p>
          <a:p>
            <a:r>
              <a:rPr lang="en-CA" sz="900" dirty="0"/>
              <a:t>      required: false</a:t>
            </a:r>
          </a:p>
          <a:p>
            <a:r>
              <a:rPr lang="en-CA" sz="900" dirty="0"/>
              <a:t>      type: string</a:t>
            </a:r>
          </a:p>
          <a:p>
            <a:r>
              <a:rPr lang="en-CA" sz="900" dirty="0"/>
              <a:t>      description: &gt;</a:t>
            </a:r>
          </a:p>
          <a:p>
            <a:r>
              <a:rPr lang="en-CA" sz="900" dirty="0"/>
              <a:t>        User account name for DB administration</a:t>
            </a:r>
          </a:p>
          <a:p>
            <a:r>
              <a:rPr lang="en-CA" sz="900" dirty="0"/>
              <a:t>    name:</a:t>
            </a:r>
          </a:p>
          <a:p>
            <a:r>
              <a:rPr lang="en-CA" sz="900" dirty="0"/>
              <a:t>      required: false</a:t>
            </a:r>
          </a:p>
          <a:p>
            <a:r>
              <a:rPr lang="en-CA" sz="900" dirty="0"/>
              <a:t>      type: string</a:t>
            </a:r>
          </a:p>
          <a:p>
            <a:r>
              <a:rPr lang="en-CA" sz="900" dirty="0"/>
              <a:t>      description: &gt;</a:t>
            </a:r>
          </a:p>
          <a:p>
            <a:r>
              <a:rPr lang="en-CA" sz="900" dirty="0"/>
              <a:t>        The name of the database.</a:t>
            </a:r>
          </a:p>
          <a:p>
            <a:r>
              <a:rPr lang="en-CA" sz="900" dirty="0"/>
              <a:t>    password:</a:t>
            </a:r>
          </a:p>
          <a:p>
            <a:r>
              <a:rPr lang="en-CA" sz="900" dirty="0"/>
              <a:t>      required: false</a:t>
            </a:r>
          </a:p>
          <a:p>
            <a:r>
              <a:rPr lang="en-CA" sz="900" dirty="0"/>
              <a:t>      type: string</a:t>
            </a:r>
          </a:p>
          <a:p>
            <a:r>
              <a:rPr lang="en-CA" sz="900" dirty="0"/>
              <a:t>      description: &gt;</a:t>
            </a:r>
          </a:p>
          <a:p>
            <a:r>
              <a:rPr lang="en-CA" sz="900" dirty="0"/>
              <a:t>        The password for the DB user account</a:t>
            </a:r>
          </a:p>
          <a:p>
            <a:r>
              <a:rPr lang="en-CA" sz="900" dirty="0"/>
              <a:t>  requirements:</a:t>
            </a:r>
          </a:p>
          <a:p>
            <a:r>
              <a:rPr lang="en-CA" sz="900" dirty="0"/>
              <a:t>    - host:</a:t>
            </a:r>
          </a:p>
          <a:p>
            <a:r>
              <a:rPr lang="en-CA" sz="900" dirty="0"/>
              <a:t>        capability: </a:t>
            </a:r>
            <a:r>
              <a:rPr lang="en-CA" sz="900" dirty="0" err="1"/>
              <a:t>tosca.capabilities.Container</a:t>
            </a:r>
            <a:endParaRPr lang="en-CA" sz="900" dirty="0"/>
          </a:p>
          <a:p>
            <a:r>
              <a:rPr lang="en-CA" sz="900" dirty="0"/>
              <a:t>        node: </a:t>
            </a:r>
            <a:r>
              <a:rPr lang="en-CA" sz="900" dirty="0" err="1"/>
              <a:t>tosca.nodes.DBMS</a:t>
            </a:r>
            <a:endParaRPr lang="en-CA" sz="900" dirty="0"/>
          </a:p>
          <a:p>
            <a:r>
              <a:rPr lang="en-CA" sz="900" dirty="0"/>
              <a:t>        relationship: </a:t>
            </a:r>
            <a:r>
              <a:rPr lang="en-CA" sz="900" dirty="0" err="1"/>
              <a:t>tosca.relationships.HostedOn</a:t>
            </a:r>
            <a:endParaRPr lang="en-CA" sz="900" dirty="0"/>
          </a:p>
          <a:p>
            <a:r>
              <a:rPr lang="en-CA" sz="900" dirty="0"/>
              <a:t>  capabilities:</a:t>
            </a:r>
          </a:p>
          <a:p>
            <a:r>
              <a:rPr lang="en-CA" sz="900" dirty="0"/>
              <a:t>    </a:t>
            </a:r>
            <a:r>
              <a:rPr lang="en-CA" sz="900" dirty="0" err="1"/>
              <a:t>database_endpoint</a:t>
            </a:r>
            <a:r>
              <a:rPr lang="en-CA" sz="900" dirty="0"/>
              <a:t>:</a:t>
            </a:r>
          </a:p>
          <a:p>
            <a:r>
              <a:rPr lang="en-CA" sz="900" dirty="0"/>
              <a:t>      type: </a:t>
            </a:r>
            <a:r>
              <a:rPr lang="en-CA" sz="900" dirty="0" err="1"/>
              <a:t>tosca.capabilities.DatabaseEndpoint</a:t>
            </a:r>
            <a:endParaRPr lang="en-CA" sz="900" dirty="0"/>
          </a:p>
          <a:p>
            <a:endParaRPr lang="en-CA" sz="900" dirty="0"/>
          </a:p>
          <a:p>
            <a:r>
              <a:rPr lang="en-CA" sz="900" dirty="0" err="1"/>
              <a:t>tosca.nodes.WebServer</a:t>
            </a:r>
            <a:r>
              <a:rPr lang="en-CA" sz="900" dirty="0"/>
              <a:t>:</a:t>
            </a:r>
          </a:p>
          <a:p>
            <a:r>
              <a:rPr lang="en-CA" sz="900" dirty="0"/>
              <a:t>  </a:t>
            </a:r>
            <a:r>
              <a:rPr lang="en-CA" sz="900" dirty="0" err="1"/>
              <a:t>derived_from</a:t>
            </a:r>
            <a:r>
              <a:rPr lang="en-CA" sz="900" dirty="0"/>
              <a:t>: </a:t>
            </a:r>
            <a:r>
              <a:rPr lang="en-CA" sz="900" dirty="0" err="1"/>
              <a:t>tosca.nodes.SoftwareComponent</a:t>
            </a:r>
            <a:endParaRPr lang="en-CA" sz="900" dirty="0"/>
          </a:p>
          <a:p>
            <a:r>
              <a:rPr lang="en-CA" sz="900" dirty="0"/>
              <a:t>  capabilities:</a:t>
            </a:r>
          </a:p>
          <a:p>
            <a:r>
              <a:rPr lang="en-CA" sz="900" dirty="0"/>
              <a:t>    </a:t>
            </a:r>
            <a:r>
              <a:rPr lang="en-CA" sz="900" dirty="0" err="1"/>
              <a:t>data_endpoint</a:t>
            </a:r>
            <a:r>
              <a:rPr lang="en-CA" sz="900" dirty="0"/>
              <a:t>:</a:t>
            </a:r>
          </a:p>
          <a:p>
            <a:r>
              <a:rPr lang="en-CA" sz="900" dirty="0"/>
              <a:t>      type: </a:t>
            </a:r>
            <a:r>
              <a:rPr lang="en-CA" sz="900" dirty="0" err="1"/>
              <a:t>tosca.capabilities.Endpoint</a:t>
            </a:r>
            <a:endParaRPr lang="en-CA" sz="900" dirty="0"/>
          </a:p>
          <a:p>
            <a:r>
              <a:rPr lang="en-CA" sz="900" dirty="0"/>
              <a:t>    </a:t>
            </a:r>
            <a:r>
              <a:rPr lang="en-CA" sz="900" dirty="0" err="1"/>
              <a:t>admin_endpoint</a:t>
            </a:r>
            <a:r>
              <a:rPr lang="en-CA" sz="900" dirty="0"/>
              <a:t>:</a:t>
            </a:r>
          </a:p>
          <a:p>
            <a:r>
              <a:rPr lang="en-CA" sz="900" dirty="0"/>
              <a:t>      type: </a:t>
            </a:r>
            <a:r>
              <a:rPr lang="en-CA" sz="900" dirty="0" err="1"/>
              <a:t>tosca.capabilities.Endpoint.Admin</a:t>
            </a:r>
            <a:endParaRPr lang="en-CA" sz="900" dirty="0"/>
          </a:p>
          <a:p>
            <a:r>
              <a:rPr lang="en-CA" sz="900" dirty="0"/>
              <a:t>    host:</a:t>
            </a:r>
          </a:p>
          <a:p>
            <a:r>
              <a:rPr lang="en-CA" sz="900" dirty="0"/>
              <a:t>      type: </a:t>
            </a:r>
            <a:r>
              <a:rPr lang="en-CA" sz="900" dirty="0" err="1"/>
              <a:t>tosca.capabilities.Container</a:t>
            </a:r>
            <a:endParaRPr lang="en-CA" sz="900" dirty="0"/>
          </a:p>
          <a:p>
            <a:r>
              <a:rPr lang="en-CA" sz="900" dirty="0"/>
              <a:t>      </a:t>
            </a:r>
            <a:r>
              <a:rPr lang="en-CA" sz="900" dirty="0" err="1"/>
              <a:t>valid_source_types</a:t>
            </a:r>
            <a:r>
              <a:rPr lang="en-CA" sz="900" dirty="0"/>
              <a:t>: [</a:t>
            </a:r>
            <a:r>
              <a:rPr lang="en-CA" sz="900" dirty="0" err="1"/>
              <a:t>tosca.nodes.WebApplication</a:t>
            </a:r>
            <a:r>
              <a:rPr lang="en-CA" sz="900" dirty="0"/>
              <a:t>]</a:t>
            </a:r>
          </a:p>
          <a:p>
            <a:endParaRPr lang="en-CA" sz="900" dirty="0"/>
          </a:p>
          <a:p>
            <a:r>
              <a:rPr lang="en-CA" sz="900" dirty="0" err="1"/>
              <a:t>tosca.nodes.WebApplication</a:t>
            </a:r>
            <a:r>
              <a:rPr lang="en-CA" sz="900" dirty="0"/>
              <a:t>:</a:t>
            </a:r>
          </a:p>
          <a:p>
            <a:r>
              <a:rPr lang="en-CA" sz="900" dirty="0"/>
              <a:t>  </a:t>
            </a:r>
            <a:r>
              <a:rPr lang="en-CA" sz="900" dirty="0" err="1"/>
              <a:t>derived_from</a:t>
            </a:r>
            <a:r>
              <a:rPr lang="en-CA" sz="900" dirty="0"/>
              <a:t>: </a:t>
            </a:r>
            <a:r>
              <a:rPr lang="en-CA" sz="900" dirty="0" err="1"/>
              <a:t>tosca.nodes.Root</a:t>
            </a:r>
            <a:endParaRPr lang="en-CA" sz="900" dirty="0"/>
          </a:p>
          <a:p>
            <a:r>
              <a:rPr lang="en-CA" sz="900" dirty="0"/>
              <a:t>  properties:</a:t>
            </a:r>
          </a:p>
          <a:p>
            <a:r>
              <a:rPr lang="en-CA" sz="900" dirty="0"/>
              <a:t>    </a:t>
            </a:r>
            <a:r>
              <a:rPr lang="en-CA" sz="900" dirty="0" err="1"/>
              <a:t>context_root</a:t>
            </a:r>
            <a:r>
              <a:rPr lang="en-CA" sz="900" dirty="0"/>
              <a:t>:</a:t>
            </a:r>
          </a:p>
          <a:p>
            <a:r>
              <a:rPr lang="en-CA" sz="900" dirty="0"/>
              <a:t>      type: string</a:t>
            </a:r>
          </a:p>
          <a:p>
            <a:r>
              <a:rPr lang="en-CA" sz="900" dirty="0"/>
              <a:t>  requirements:</a:t>
            </a:r>
          </a:p>
          <a:p>
            <a:r>
              <a:rPr lang="en-CA" sz="900" dirty="0"/>
              <a:t>    - host: </a:t>
            </a:r>
          </a:p>
          <a:p>
            <a:r>
              <a:rPr lang="en-CA" sz="900" dirty="0"/>
              <a:t>        capability: </a:t>
            </a:r>
            <a:r>
              <a:rPr lang="en-CA" sz="900" dirty="0" err="1"/>
              <a:t>tosca.capabilities.Container</a:t>
            </a:r>
            <a:endParaRPr lang="en-CA" sz="900" dirty="0"/>
          </a:p>
          <a:p>
            <a:r>
              <a:rPr lang="en-CA" sz="900" dirty="0"/>
              <a:t>        node: </a:t>
            </a:r>
            <a:r>
              <a:rPr lang="en-CA" sz="900" dirty="0" err="1"/>
              <a:t>tosca.nodes.WebServer</a:t>
            </a:r>
            <a:endParaRPr lang="en-CA" sz="900" dirty="0"/>
          </a:p>
          <a:p>
            <a:r>
              <a:rPr lang="en-CA" sz="900" dirty="0"/>
              <a:t>        relationship: </a:t>
            </a:r>
            <a:r>
              <a:rPr lang="en-CA" sz="900" dirty="0" err="1"/>
              <a:t>tosca.relationships.HostedOn</a:t>
            </a:r>
            <a:endParaRPr lang="en-CA" sz="900" dirty="0"/>
          </a:p>
          <a:p>
            <a:r>
              <a:rPr lang="en-CA" sz="900" dirty="0"/>
              <a:t>  capabilities:</a:t>
            </a:r>
          </a:p>
          <a:p>
            <a:r>
              <a:rPr lang="en-CA" sz="900" dirty="0"/>
              <a:t>    </a:t>
            </a:r>
            <a:r>
              <a:rPr lang="en-CA" sz="900" dirty="0" err="1"/>
              <a:t>app_endpoint</a:t>
            </a:r>
            <a:r>
              <a:rPr lang="en-CA" sz="900" dirty="0"/>
              <a:t>:</a:t>
            </a:r>
          </a:p>
          <a:p>
            <a:r>
              <a:rPr lang="en-CA" sz="900" dirty="0"/>
              <a:t>      type: </a:t>
            </a:r>
            <a:r>
              <a:rPr lang="en-CA" sz="900" dirty="0" err="1"/>
              <a:t>tosca.capabilities.Endpoint</a:t>
            </a:r>
            <a:endParaRPr lang="en-CA" sz="900" dirty="0"/>
          </a:p>
          <a:p>
            <a:endParaRPr lang="en-CA" sz="900" dirty="0"/>
          </a:p>
          <a:p>
            <a:r>
              <a:rPr lang="en-CA" sz="900" dirty="0" err="1"/>
              <a:t>tosca.nodes.BlockStorage</a:t>
            </a:r>
            <a:r>
              <a:rPr lang="en-CA" sz="900" dirty="0"/>
              <a:t>:</a:t>
            </a:r>
          </a:p>
          <a:p>
            <a:r>
              <a:rPr lang="en-CA" sz="900" dirty="0"/>
              <a:t>  </a:t>
            </a:r>
            <a:r>
              <a:rPr lang="en-CA" sz="900" dirty="0" err="1"/>
              <a:t>derived_from</a:t>
            </a:r>
            <a:r>
              <a:rPr lang="en-CA" sz="900" dirty="0"/>
              <a:t>: </a:t>
            </a:r>
            <a:r>
              <a:rPr lang="en-CA" sz="900" dirty="0" err="1"/>
              <a:t>tosca.nodes.Root</a:t>
            </a:r>
            <a:endParaRPr lang="en-CA" sz="900" dirty="0"/>
          </a:p>
          <a:p>
            <a:r>
              <a:rPr lang="en-CA" sz="900" dirty="0"/>
              <a:t>  properties:</a:t>
            </a:r>
          </a:p>
          <a:p>
            <a:r>
              <a:rPr lang="en-CA" sz="900" dirty="0"/>
              <a:t>    size:</a:t>
            </a:r>
          </a:p>
          <a:p>
            <a:r>
              <a:rPr lang="en-CA" sz="900" dirty="0"/>
              <a:t>      type: integer</a:t>
            </a:r>
          </a:p>
          <a:p>
            <a:r>
              <a:rPr lang="en-CA" sz="900" dirty="0"/>
              <a:t>      constraints:</a:t>
            </a:r>
          </a:p>
          <a:p>
            <a:r>
              <a:rPr lang="en-CA" sz="900" dirty="0"/>
              <a:t>        - </a:t>
            </a:r>
            <a:r>
              <a:rPr lang="en-CA" sz="900" dirty="0" err="1"/>
              <a:t>greater_or_equal</a:t>
            </a:r>
            <a:r>
              <a:rPr lang="en-CA" sz="900" dirty="0"/>
              <a:t>: 1 MB</a:t>
            </a:r>
          </a:p>
          <a:p>
            <a:r>
              <a:rPr lang="en-CA" sz="900" dirty="0"/>
              <a:t>    </a:t>
            </a:r>
            <a:r>
              <a:rPr lang="en-CA" sz="900" dirty="0" err="1"/>
              <a:t>volume_id</a:t>
            </a:r>
            <a:r>
              <a:rPr lang="en-CA" sz="900" dirty="0"/>
              <a:t>:</a:t>
            </a:r>
          </a:p>
          <a:p>
            <a:r>
              <a:rPr lang="en-CA" sz="900" dirty="0"/>
              <a:t>      type: string</a:t>
            </a:r>
          </a:p>
          <a:p>
            <a:r>
              <a:rPr lang="en-CA" sz="900" dirty="0"/>
              <a:t>      required: false</a:t>
            </a:r>
          </a:p>
          <a:p>
            <a:r>
              <a:rPr lang="en-CA" sz="900" dirty="0"/>
              <a:t>    </a:t>
            </a:r>
            <a:r>
              <a:rPr lang="en-CA" sz="900" dirty="0" err="1"/>
              <a:t>snapshot_id</a:t>
            </a:r>
            <a:r>
              <a:rPr lang="en-CA" sz="900" dirty="0"/>
              <a:t>:</a:t>
            </a:r>
          </a:p>
          <a:p>
            <a:r>
              <a:rPr lang="en-CA" sz="900" dirty="0"/>
              <a:t>      type: string</a:t>
            </a:r>
          </a:p>
          <a:p>
            <a:r>
              <a:rPr lang="en-CA" sz="900" dirty="0"/>
              <a:t>      required: false</a:t>
            </a:r>
          </a:p>
          <a:p>
            <a:r>
              <a:rPr lang="en-CA" sz="900" dirty="0"/>
              <a:t>  attributes:</a:t>
            </a:r>
          </a:p>
          <a:p>
            <a:r>
              <a:rPr lang="en-CA" sz="900" dirty="0"/>
              <a:t>    </a:t>
            </a:r>
            <a:r>
              <a:rPr lang="en-CA" sz="900" dirty="0" err="1"/>
              <a:t>volume_id</a:t>
            </a:r>
            <a:r>
              <a:rPr lang="en-CA" sz="900" dirty="0"/>
              <a:t>:</a:t>
            </a:r>
          </a:p>
          <a:p>
            <a:r>
              <a:rPr lang="en-CA" sz="900" dirty="0"/>
              <a:t>      type: string</a:t>
            </a:r>
          </a:p>
          <a:p>
            <a:r>
              <a:rPr lang="en-CA" sz="900" dirty="0"/>
              <a:t>  capabilities:</a:t>
            </a:r>
          </a:p>
          <a:p>
            <a:r>
              <a:rPr lang="en-CA" sz="900" dirty="0"/>
              <a:t>    attachment:</a:t>
            </a:r>
          </a:p>
          <a:p>
            <a:r>
              <a:rPr lang="en-CA" sz="900" dirty="0"/>
              <a:t>      type: </a:t>
            </a:r>
            <a:r>
              <a:rPr lang="en-CA" sz="900" dirty="0" err="1"/>
              <a:t>tosca.capabilities.Attachment</a:t>
            </a:r>
            <a:endParaRPr lang="en-CA" sz="900" dirty="0"/>
          </a:p>
          <a:p>
            <a:endParaRPr lang="en-CA" sz="900" dirty="0"/>
          </a:p>
          <a:p>
            <a:r>
              <a:rPr lang="en-CA" sz="900" dirty="0" err="1"/>
              <a:t>tosca.nodes.network.Network</a:t>
            </a:r>
            <a:r>
              <a:rPr lang="en-CA" sz="900" dirty="0"/>
              <a:t>:</a:t>
            </a:r>
          </a:p>
          <a:p>
            <a:r>
              <a:rPr lang="en-CA" sz="900" dirty="0"/>
              <a:t>  </a:t>
            </a:r>
            <a:r>
              <a:rPr lang="en-CA" sz="900" dirty="0" err="1"/>
              <a:t>derived_from</a:t>
            </a:r>
            <a:r>
              <a:rPr lang="en-CA" sz="900" dirty="0"/>
              <a:t>: </a:t>
            </a:r>
            <a:r>
              <a:rPr lang="en-CA" sz="900" dirty="0" err="1"/>
              <a:t>tosca.nodes.Root</a:t>
            </a:r>
            <a:endParaRPr lang="en-CA" sz="900" dirty="0"/>
          </a:p>
          <a:p>
            <a:r>
              <a:rPr lang="en-CA" sz="900" dirty="0"/>
              <a:t>  description: &gt;</a:t>
            </a:r>
          </a:p>
          <a:p>
            <a:r>
              <a:rPr lang="en-CA" sz="900" dirty="0"/>
              <a:t>    The TOSCA Network node represents a simple, logical network service.</a:t>
            </a:r>
          </a:p>
          <a:p>
            <a:r>
              <a:rPr lang="en-CA" sz="900" dirty="0"/>
              <a:t>  properties:</a:t>
            </a:r>
          </a:p>
          <a:p>
            <a:r>
              <a:rPr lang="en-CA" sz="900" dirty="0"/>
              <a:t>    </a:t>
            </a:r>
            <a:r>
              <a:rPr lang="en-CA" sz="900" dirty="0" err="1"/>
              <a:t>ip_version</a:t>
            </a:r>
            <a:r>
              <a:rPr lang="en-CA" sz="900" dirty="0"/>
              <a:t>:</a:t>
            </a:r>
          </a:p>
          <a:p>
            <a:r>
              <a:rPr lang="en-CA" sz="900" dirty="0"/>
              <a:t>      type: integer</a:t>
            </a:r>
          </a:p>
          <a:p>
            <a:r>
              <a:rPr lang="en-CA" sz="900" dirty="0"/>
              <a:t>      required: false</a:t>
            </a:r>
          </a:p>
          <a:p>
            <a:r>
              <a:rPr lang="en-CA" sz="900" dirty="0"/>
              <a:t>      default: 4</a:t>
            </a:r>
          </a:p>
          <a:p>
            <a:r>
              <a:rPr lang="en-CA" sz="900" dirty="0"/>
              <a:t>      constraints:</a:t>
            </a:r>
          </a:p>
          <a:p>
            <a:r>
              <a:rPr lang="en-CA" sz="900" dirty="0"/>
              <a:t>        - </a:t>
            </a:r>
            <a:r>
              <a:rPr lang="en-CA" sz="900" dirty="0" err="1"/>
              <a:t>valid_values</a:t>
            </a:r>
            <a:r>
              <a:rPr lang="en-CA" sz="900" dirty="0"/>
              <a:t>: [ 4, 6 ]</a:t>
            </a:r>
          </a:p>
          <a:p>
            <a:r>
              <a:rPr lang="en-CA" sz="900" dirty="0"/>
              <a:t>      description: &gt;</a:t>
            </a:r>
          </a:p>
          <a:p>
            <a:r>
              <a:rPr lang="en-CA" sz="900" dirty="0"/>
              <a:t>        The IP version of the requested network. Valid values are 4 for ipv4</a:t>
            </a:r>
          </a:p>
          <a:p>
            <a:r>
              <a:rPr lang="en-CA" sz="900" dirty="0"/>
              <a:t>        or 6 for ipv6.</a:t>
            </a:r>
          </a:p>
          <a:p>
            <a:r>
              <a:rPr lang="en-CA" sz="900" dirty="0"/>
              <a:t>    </a:t>
            </a:r>
            <a:r>
              <a:rPr lang="en-CA" sz="900" dirty="0" err="1"/>
              <a:t>cidr</a:t>
            </a:r>
            <a:r>
              <a:rPr lang="en-CA" sz="900" dirty="0"/>
              <a:t>:</a:t>
            </a:r>
          </a:p>
          <a:p>
            <a:r>
              <a:rPr lang="en-CA" sz="900" dirty="0"/>
              <a:t>      type: string</a:t>
            </a:r>
          </a:p>
          <a:p>
            <a:r>
              <a:rPr lang="en-CA" sz="900" dirty="0"/>
              <a:t>      required: false</a:t>
            </a:r>
          </a:p>
          <a:p>
            <a:r>
              <a:rPr lang="en-CA" sz="900" dirty="0"/>
              <a:t>      description: &gt;</a:t>
            </a:r>
          </a:p>
          <a:p>
            <a:r>
              <a:rPr lang="en-CA" sz="900" dirty="0"/>
              <a:t>        The </a:t>
            </a:r>
            <a:r>
              <a:rPr lang="en-CA" sz="900" dirty="0" err="1"/>
              <a:t>cidr</a:t>
            </a:r>
            <a:r>
              <a:rPr lang="en-CA" sz="900" dirty="0"/>
              <a:t> block of the requested network.</a:t>
            </a:r>
          </a:p>
          <a:p>
            <a:r>
              <a:rPr lang="en-CA" sz="900" dirty="0"/>
              <a:t>    </a:t>
            </a:r>
            <a:r>
              <a:rPr lang="en-CA" sz="900" dirty="0" err="1"/>
              <a:t>start_ip</a:t>
            </a:r>
            <a:r>
              <a:rPr lang="en-CA" sz="900" dirty="0"/>
              <a:t>:</a:t>
            </a:r>
          </a:p>
          <a:p>
            <a:r>
              <a:rPr lang="en-CA" sz="900" dirty="0"/>
              <a:t>      type: string</a:t>
            </a:r>
          </a:p>
          <a:p>
            <a:r>
              <a:rPr lang="en-CA" sz="900" dirty="0"/>
              <a:t>      required: false</a:t>
            </a:r>
          </a:p>
          <a:p>
            <a:r>
              <a:rPr lang="en-CA" sz="900" dirty="0"/>
              <a:t>      description: &gt;</a:t>
            </a:r>
          </a:p>
          <a:p>
            <a:r>
              <a:rPr lang="en-CA" sz="900" dirty="0"/>
              <a:t>         The IP address to be used as the start of a pool of addresses within</a:t>
            </a:r>
          </a:p>
          <a:p>
            <a:r>
              <a:rPr lang="en-CA" sz="900" dirty="0"/>
              <a:t>         the full IP range derived from the </a:t>
            </a:r>
            <a:r>
              <a:rPr lang="en-CA" sz="900" dirty="0" err="1"/>
              <a:t>cidr</a:t>
            </a:r>
            <a:r>
              <a:rPr lang="en-CA" sz="900" dirty="0"/>
              <a:t> block.</a:t>
            </a:r>
          </a:p>
          <a:p>
            <a:r>
              <a:rPr lang="en-CA" sz="900" dirty="0"/>
              <a:t>    </a:t>
            </a:r>
            <a:r>
              <a:rPr lang="en-CA" sz="900" dirty="0" err="1"/>
              <a:t>end_ip</a:t>
            </a:r>
            <a:r>
              <a:rPr lang="en-CA" sz="900" dirty="0"/>
              <a:t>:</a:t>
            </a:r>
          </a:p>
          <a:p>
            <a:r>
              <a:rPr lang="en-CA" sz="900" dirty="0"/>
              <a:t>      type: string</a:t>
            </a:r>
          </a:p>
          <a:p>
            <a:r>
              <a:rPr lang="en-CA" sz="900" dirty="0"/>
              <a:t>      required: false</a:t>
            </a:r>
          </a:p>
          <a:p>
            <a:r>
              <a:rPr lang="en-CA" sz="900" dirty="0"/>
              <a:t>      description: &gt;</a:t>
            </a:r>
          </a:p>
          <a:p>
            <a:r>
              <a:rPr lang="en-CA" sz="900" dirty="0"/>
              <a:t>          The IP address to be used as the end of a pool of addresses within</a:t>
            </a:r>
          </a:p>
          <a:p>
            <a:r>
              <a:rPr lang="en-CA" sz="900" dirty="0"/>
              <a:t>          the full IP range derived from the </a:t>
            </a:r>
            <a:r>
              <a:rPr lang="en-CA" sz="900" dirty="0" err="1"/>
              <a:t>cidr</a:t>
            </a:r>
            <a:r>
              <a:rPr lang="en-CA" sz="900" dirty="0"/>
              <a:t> block.</a:t>
            </a:r>
          </a:p>
          <a:p>
            <a:r>
              <a:rPr lang="en-CA" sz="900" dirty="0"/>
              <a:t>    </a:t>
            </a:r>
            <a:r>
              <a:rPr lang="en-CA" sz="900" dirty="0" err="1"/>
              <a:t>gateway_ip</a:t>
            </a:r>
            <a:r>
              <a:rPr lang="en-CA" sz="900" dirty="0"/>
              <a:t>:</a:t>
            </a:r>
          </a:p>
          <a:p>
            <a:r>
              <a:rPr lang="en-CA" sz="900" dirty="0"/>
              <a:t>      type: string</a:t>
            </a:r>
          </a:p>
          <a:p>
            <a:r>
              <a:rPr lang="en-CA" sz="900" dirty="0"/>
              <a:t>      required: false</a:t>
            </a:r>
          </a:p>
          <a:p>
            <a:r>
              <a:rPr lang="en-CA" sz="900" dirty="0"/>
              <a:t>      description: &gt;</a:t>
            </a:r>
          </a:p>
          <a:p>
            <a:r>
              <a:rPr lang="en-CA" sz="900" dirty="0"/>
              <a:t>         The gateway IP address.</a:t>
            </a:r>
          </a:p>
          <a:p>
            <a:r>
              <a:rPr lang="en-CA" sz="900" dirty="0"/>
              <a:t>    </a:t>
            </a:r>
            <a:r>
              <a:rPr lang="en-CA" sz="900" dirty="0" err="1"/>
              <a:t>network_name</a:t>
            </a:r>
            <a:r>
              <a:rPr lang="en-CA" sz="900" dirty="0"/>
              <a:t>:</a:t>
            </a:r>
          </a:p>
          <a:p>
            <a:r>
              <a:rPr lang="en-CA" sz="900" dirty="0"/>
              <a:t>      type: string</a:t>
            </a:r>
          </a:p>
          <a:p>
            <a:r>
              <a:rPr lang="en-CA" sz="900" dirty="0"/>
              <a:t>      required: false</a:t>
            </a:r>
          </a:p>
          <a:p>
            <a:r>
              <a:rPr lang="en-CA" sz="900" dirty="0"/>
              <a:t>      description: &gt;</a:t>
            </a:r>
          </a:p>
          <a:p>
            <a:r>
              <a:rPr lang="en-CA" sz="900" dirty="0"/>
              <a:t>         An identifier that represents an existing Network instance in the</a:t>
            </a:r>
          </a:p>
          <a:p>
            <a:r>
              <a:rPr lang="en-CA" sz="900" dirty="0"/>
              <a:t>         underlying cloud infrastructure or can be used as the name of the</a:t>
            </a:r>
          </a:p>
          <a:p>
            <a:r>
              <a:rPr lang="en-CA" sz="900" dirty="0"/>
              <a:t>         newly created network. If </a:t>
            </a:r>
            <a:r>
              <a:rPr lang="en-CA" sz="900" dirty="0" err="1"/>
              <a:t>network_name</a:t>
            </a:r>
            <a:r>
              <a:rPr lang="en-CA" sz="900" dirty="0"/>
              <a:t> is provided and no other</a:t>
            </a:r>
          </a:p>
          <a:p>
            <a:r>
              <a:rPr lang="en-CA" sz="900" dirty="0"/>
              <a:t>         properties are provided (with exception of </a:t>
            </a:r>
            <a:r>
              <a:rPr lang="en-CA" sz="900" dirty="0" err="1"/>
              <a:t>network_id</a:t>
            </a:r>
            <a:r>
              <a:rPr lang="en-CA" sz="900" dirty="0"/>
              <a:t>), then an</a:t>
            </a:r>
          </a:p>
          <a:p>
            <a:r>
              <a:rPr lang="en-CA" sz="900" dirty="0"/>
              <a:t>         existing network instance will be used. If </a:t>
            </a:r>
            <a:r>
              <a:rPr lang="en-CA" sz="900" dirty="0" err="1"/>
              <a:t>network_name</a:t>
            </a:r>
            <a:r>
              <a:rPr lang="en-CA" sz="900" dirty="0"/>
              <a:t> is provided</a:t>
            </a:r>
          </a:p>
          <a:p>
            <a:r>
              <a:rPr lang="en-CA" sz="900" dirty="0"/>
              <a:t>         alongside with more properties then a new network with this name will</a:t>
            </a:r>
          </a:p>
          <a:p>
            <a:r>
              <a:rPr lang="en-CA" sz="900" dirty="0"/>
              <a:t>         be created.</a:t>
            </a:r>
          </a:p>
          <a:p>
            <a:r>
              <a:rPr lang="en-CA" sz="900" dirty="0"/>
              <a:t>    </a:t>
            </a:r>
            <a:r>
              <a:rPr lang="en-CA" sz="900" dirty="0" err="1"/>
              <a:t>network_id</a:t>
            </a:r>
            <a:r>
              <a:rPr lang="en-CA" sz="900" dirty="0"/>
              <a:t>:</a:t>
            </a:r>
          </a:p>
          <a:p>
            <a:r>
              <a:rPr lang="en-CA" sz="900" dirty="0"/>
              <a:t>      type: string</a:t>
            </a:r>
          </a:p>
          <a:p>
            <a:r>
              <a:rPr lang="en-CA" sz="900" dirty="0"/>
              <a:t>      required: false</a:t>
            </a:r>
          </a:p>
          <a:p>
            <a:r>
              <a:rPr lang="en-CA" sz="900" dirty="0"/>
              <a:t>      description: &gt;</a:t>
            </a:r>
          </a:p>
          <a:p>
            <a:r>
              <a:rPr lang="en-CA" sz="900" dirty="0"/>
              <a:t>         An identifier that represents an existing Network instance in the</a:t>
            </a:r>
          </a:p>
          <a:p>
            <a:r>
              <a:rPr lang="en-CA" sz="900" dirty="0"/>
              <a:t>         underlying cloud infrastructure. This property is mutually exclusive</a:t>
            </a:r>
          </a:p>
          <a:p>
            <a:r>
              <a:rPr lang="en-CA" sz="900" dirty="0"/>
              <a:t>         with all other properties except </a:t>
            </a:r>
            <a:r>
              <a:rPr lang="en-CA" sz="900" dirty="0" err="1"/>
              <a:t>network_name</a:t>
            </a:r>
            <a:r>
              <a:rPr lang="en-CA" sz="900" dirty="0"/>
              <a:t>. This can be used alone</a:t>
            </a:r>
          </a:p>
          <a:p>
            <a:r>
              <a:rPr lang="en-CA" sz="900" dirty="0"/>
              <a:t>         or together with </a:t>
            </a:r>
            <a:r>
              <a:rPr lang="en-CA" sz="900" dirty="0" err="1"/>
              <a:t>network_name</a:t>
            </a:r>
            <a:r>
              <a:rPr lang="en-CA" sz="900" dirty="0"/>
              <a:t> to identify an existing network.</a:t>
            </a:r>
          </a:p>
          <a:p>
            <a:r>
              <a:rPr lang="en-CA" sz="900" dirty="0"/>
              <a:t>    </a:t>
            </a:r>
            <a:r>
              <a:rPr lang="en-CA" sz="900" dirty="0" err="1"/>
              <a:t>segmentation_id</a:t>
            </a:r>
            <a:r>
              <a:rPr lang="en-CA" sz="900" dirty="0"/>
              <a:t>:</a:t>
            </a:r>
          </a:p>
          <a:p>
            <a:r>
              <a:rPr lang="en-CA" sz="900" dirty="0"/>
              <a:t>      type: string</a:t>
            </a:r>
          </a:p>
          <a:p>
            <a:r>
              <a:rPr lang="en-CA" sz="900" dirty="0"/>
              <a:t>      required: false</a:t>
            </a:r>
          </a:p>
          <a:p>
            <a:r>
              <a:rPr lang="en-CA" sz="900" dirty="0"/>
              <a:t>      description: &gt;</a:t>
            </a:r>
          </a:p>
          <a:p>
            <a:r>
              <a:rPr lang="en-CA" sz="900" dirty="0"/>
              <a:t>         A segmentation identifier in the underlying cloud infrastructure.</a:t>
            </a:r>
          </a:p>
          <a:p>
            <a:r>
              <a:rPr lang="en-CA" sz="900" dirty="0"/>
              <a:t>         E.g. VLAN ID, GRE tunnel ID, etc..</a:t>
            </a:r>
          </a:p>
          <a:p>
            <a:r>
              <a:rPr lang="en-CA" sz="900" dirty="0"/>
              <a:t>    </a:t>
            </a:r>
            <a:r>
              <a:rPr lang="en-CA" sz="900" dirty="0" err="1"/>
              <a:t>dhcp_enabled</a:t>
            </a:r>
            <a:r>
              <a:rPr lang="en-CA" sz="900" dirty="0"/>
              <a:t>:</a:t>
            </a:r>
          </a:p>
          <a:p>
            <a:r>
              <a:rPr lang="en-CA" sz="900" dirty="0"/>
              <a:t>      type: </a:t>
            </a:r>
            <a:r>
              <a:rPr lang="en-CA" sz="900" dirty="0" err="1"/>
              <a:t>boolean</a:t>
            </a:r>
            <a:endParaRPr lang="en-CA" sz="900" dirty="0"/>
          </a:p>
          <a:p>
            <a:r>
              <a:rPr lang="en-CA" sz="900" dirty="0"/>
              <a:t>      required: false</a:t>
            </a:r>
          </a:p>
          <a:p>
            <a:r>
              <a:rPr lang="en-CA" sz="900" dirty="0"/>
              <a:t>      default: true</a:t>
            </a:r>
          </a:p>
          <a:p>
            <a:r>
              <a:rPr lang="en-CA" sz="900" dirty="0"/>
              <a:t>      description: &gt;</a:t>
            </a:r>
          </a:p>
          <a:p>
            <a:r>
              <a:rPr lang="en-CA" sz="900" dirty="0"/>
              <a:t>        Indicates should DHCP service be enabled on the network or not.</a:t>
            </a:r>
          </a:p>
          <a:p>
            <a:r>
              <a:rPr lang="en-CA" sz="900" dirty="0"/>
              <a:t>  capabilities:</a:t>
            </a:r>
          </a:p>
          <a:p>
            <a:r>
              <a:rPr lang="en-CA" sz="900" dirty="0"/>
              <a:t>    link:</a:t>
            </a:r>
          </a:p>
          <a:p>
            <a:r>
              <a:rPr lang="en-CA" sz="900" dirty="0"/>
              <a:t>      type: </a:t>
            </a:r>
            <a:r>
              <a:rPr lang="en-CA" sz="900" dirty="0" err="1"/>
              <a:t>tosca.capabilities.network.Linkable</a:t>
            </a:r>
            <a:endParaRPr lang="en-CA" sz="900" dirty="0"/>
          </a:p>
          <a:p>
            <a:endParaRPr lang="en-CA" sz="900" dirty="0"/>
          </a:p>
          <a:p>
            <a:r>
              <a:rPr lang="en-CA" sz="900" dirty="0" err="1"/>
              <a:t>tosca.nodes.network.Port</a:t>
            </a:r>
            <a:r>
              <a:rPr lang="en-CA" sz="900" dirty="0"/>
              <a:t>:</a:t>
            </a:r>
          </a:p>
          <a:p>
            <a:r>
              <a:rPr lang="en-CA" sz="900" dirty="0"/>
              <a:t>  </a:t>
            </a:r>
            <a:r>
              <a:rPr lang="en-CA" sz="900" dirty="0" err="1"/>
              <a:t>derived_from</a:t>
            </a:r>
            <a:r>
              <a:rPr lang="en-CA" sz="900" dirty="0"/>
              <a:t>: </a:t>
            </a:r>
            <a:r>
              <a:rPr lang="en-CA" sz="900" dirty="0" err="1"/>
              <a:t>tosca.nodes.Root</a:t>
            </a:r>
            <a:endParaRPr lang="en-CA" sz="900" dirty="0"/>
          </a:p>
          <a:p>
            <a:r>
              <a:rPr lang="en-CA" sz="900" dirty="0"/>
              <a:t>  description: &gt;</a:t>
            </a:r>
          </a:p>
          <a:p>
            <a:r>
              <a:rPr lang="en-CA" sz="900" dirty="0"/>
              <a:t>    The TOSCA Port node represents a logical entity that associates between</a:t>
            </a:r>
          </a:p>
          <a:p>
            <a:r>
              <a:rPr lang="en-CA" sz="900" dirty="0"/>
              <a:t>    Compute and Network normative types. The Port node type effectively</a:t>
            </a:r>
          </a:p>
          <a:p>
            <a:r>
              <a:rPr lang="en-CA" sz="900" dirty="0"/>
              <a:t>    represents a single virtual NIC on the Compute node instance.</a:t>
            </a:r>
          </a:p>
          <a:p>
            <a:r>
              <a:rPr lang="en-CA" sz="900" dirty="0"/>
              <a:t>  properties:</a:t>
            </a:r>
          </a:p>
          <a:p>
            <a:r>
              <a:rPr lang="en-CA" sz="900" dirty="0"/>
              <a:t>    </a:t>
            </a:r>
            <a:r>
              <a:rPr lang="en-CA" sz="900" dirty="0" err="1"/>
              <a:t>ip_address</a:t>
            </a:r>
            <a:r>
              <a:rPr lang="en-CA" sz="900" dirty="0"/>
              <a:t>:</a:t>
            </a:r>
          </a:p>
          <a:p>
            <a:r>
              <a:rPr lang="en-CA" sz="900" dirty="0"/>
              <a:t>      type: string</a:t>
            </a:r>
          </a:p>
          <a:p>
            <a:r>
              <a:rPr lang="en-CA" sz="900" dirty="0"/>
              <a:t>      required: false</a:t>
            </a:r>
          </a:p>
          <a:p>
            <a:r>
              <a:rPr lang="en-CA" sz="900" dirty="0"/>
              <a:t>      description: &gt;</a:t>
            </a:r>
          </a:p>
          <a:p>
            <a:r>
              <a:rPr lang="en-CA" sz="900" dirty="0"/>
              <a:t>        Allow the user to set a static IP.</a:t>
            </a:r>
          </a:p>
          <a:p>
            <a:r>
              <a:rPr lang="en-CA" sz="900" dirty="0"/>
              <a:t>    order:</a:t>
            </a:r>
          </a:p>
          <a:p>
            <a:r>
              <a:rPr lang="en-CA" sz="900" dirty="0"/>
              <a:t>      type: integer</a:t>
            </a:r>
          </a:p>
          <a:p>
            <a:r>
              <a:rPr lang="en-CA" sz="900" dirty="0"/>
              <a:t>      required: false</a:t>
            </a:r>
          </a:p>
          <a:p>
            <a:r>
              <a:rPr lang="en-CA" sz="900" dirty="0"/>
              <a:t>      default: 0</a:t>
            </a:r>
          </a:p>
          <a:p>
            <a:r>
              <a:rPr lang="en-CA" sz="900" dirty="0"/>
              <a:t>      constraints:</a:t>
            </a:r>
          </a:p>
          <a:p>
            <a:r>
              <a:rPr lang="en-CA" sz="900" dirty="0"/>
              <a:t>        - </a:t>
            </a:r>
            <a:r>
              <a:rPr lang="en-CA" sz="900" dirty="0" err="1"/>
              <a:t>greater_or_equal</a:t>
            </a:r>
            <a:r>
              <a:rPr lang="en-CA" sz="900" dirty="0"/>
              <a:t>: 0</a:t>
            </a:r>
          </a:p>
          <a:p>
            <a:r>
              <a:rPr lang="en-CA" sz="900" dirty="0"/>
              <a:t>      description: &gt;</a:t>
            </a:r>
          </a:p>
          <a:p>
            <a:r>
              <a:rPr lang="en-CA" sz="900" dirty="0"/>
              <a:t>        The order of the NIC on the compute instance (e.g. eth2).</a:t>
            </a:r>
          </a:p>
          <a:p>
            <a:r>
              <a:rPr lang="en-CA" sz="900" dirty="0"/>
              <a:t>    </a:t>
            </a:r>
            <a:r>
              <a:rPr lang="en-CA" sz="900" dirty="0" err="1"/>
              <a:t>is_default</a:t>
            </a:r>
            <a:r>
              <a:rPr lang="en-CA" sz="900" dirty="0"/>
              <a:t>:</a:t>
            </a:r>
          </a:p>
          <a:p>
            <a:r>
              <a:rPr lang="en-CA" sz="900" dirty="0"/>
              <a:t>      type: </a:t>
            </a:r>
            <a:r>
              <a:rPr lang="en-CA" sz="900" dirty="0" err="1"/>
              <a:t>boolean</a:t>
            </a:r>
            <a:endParaRPr lang="en-CA" sz="900" dirty="0"/>
          </a:p>
          <a:p>
            <a:r>
              <a:rPr lang="en-CA" sz="900" dirty="0"/>
              <a:t>      required: false</a:t>
            </a:r>
          </a:p>
          <a:p>
            <a:r>
              <a:rPr lang="en-CA" sz="900" dirty="0"/>
              <a:t>      default: false</a:t>
            </a:r>
          </a:p>
          <a:p>
            <a:r>
              <a:rPr lang="en-CA" sz="900" dirty="0"/>
              <a:t>      description: &gt;</a:t>
            </a:r>
          </a:p>
          <a:p>
            <a:r>
              <a:rPr lang="en-CA" sz="900" dirty="0"/>
              <a:t>        If </a:t>
            </a:r>
            <a:r>
              <a:rPr lang="en-CA" sz="900" dirty="0" err="1"/>
              <a:t>is_default</a:t>
            </a:r>
            <a:r>
              <a:rPr lang="en-CA" sz="900" dirty="0"/>
              <a:t>=true this port will be used for the default gateway</a:t>
            </a:r>
          </a:p>
          <a:p>
            <a:r>
              <a:rPr lang="en-CA" sz="900" dirty="0"/>
              <a:t>        route. Only one port that is associated to single compute node can</a:t>
            </a:r>
          </a:p>
          <a:p>
            <a:r>
              <a:rPr lang="en-CA" sz="900" dirty="0"/>
              <a:t>        set as </a:t>
            </a:r>
            <a:r>
              <a:rPr lang="en-CA" sz="900" dirty="0" err="1"/>
              <a:t>is_default</a:t>
            </a:r>
            <a:r>
              <a:rPr lang="en-CA" sz="900" dirty="0"/>
              <a:t>=true.</a:t>
            </a:r>
          </a:p>
          <a:p>
            <a:r>
              <a:rPr lang="en-CA" sz="900" dirty="0"/>
              <a:t>    </a:t>
            </a:r>
            <a:r>
              <a:rPr lang="en-CA" sz="900" dirty="0" err="1"/>
              <a:t>ip_range_start</a:t>
            </a:r>
            <a:r>
              <a:rPr lang="en-CA" sz="900" dirty="0"/>
              <a:t>:</a:t>
            </a:r>
          </a:p>
          <a:p>
            <a:r>
              <a:rPr lang="en-CA" sz="900" dirty="0"/>
              <a:t>      type: string</a:t>
            </a:r>
          </a:p>
          <a:p>
            <a:r>
              <a:rPr lang="en-CA" sz="900" dirty="0"/>
              <a:t>      required: false</a:t>
            </a:r>
          </a:p>
          <a:p>
            <a:r>
              <a:rPr lang="en-CA" sz="900" dirty="0"/>
              <a:t>      description: &gt;</a:t>
            </a:r>
          </a:p>
          <a:p>
            <a:r>
              <a:rPr lang="en-CA" sz="900" dirty="0"/>
              <a:t>        Defines the starting IP of a range to be allocated for the compute</a:t>
            </a:r>
          </a:p>
          <a:p>
            <a:r>
              <a:rPr lang="en-CA" sz="900" dirty="0"/>
              <a:t>        instances that are associated with this Port.</a:t>
            </a:r>
          </a:p>
          <a:p>
            <a:r>
              <a:rPr lang="en-CA" sz="900" dirty="0"/>
              <a:t>    </a:t>
            </a:r>
            <a:r>
              <a:rPr lang="en-CA" sz="900" dirty="0" err="1"/>
              <a:t>ip_range_end</a:t>
            </a:r>
            <a:r>
              <a:rPr lang="en-CA" sz="900" dirty="0"/>
              <a:t>:</a:t>
            </a:r>
          </a:p>
          <a:p>
            <a:r>
              <a:rPr lang="en-CA" sz="900" dirty="0"/>
              <a:t>      type: string</a:t>
            </a:r>
          </a:p>
          <a:p>
            <a:r>
              <a:rPr lang="en-CA" sz="900" dirty="0"/>
              <a:t>      required: false</a:t>
            </a:r>
          </a:p>
          <a:p>
            <a:r>
              <a:rPr lang="en-CA" sz="900" dirty="0"/>
              <a:t>      description: &gt;</a:t>
            </a:r>
          </a:p>
          <a:p>
            <a:r>
              <a:rPr lang="en-CA" sz="900" dirty="0"/>
              <a:t>        Defines the ending IP of a range to be allocated for the compute</a:t>
            </a:r>
          </a:p>
          <a:p>
            <a:r>
              <a:rPr lang="en-CA" sz="900" dirty="0"/>
              <a:t>        instances that are associated with this Port.</a:t>
            </a:r>
          </a:p>
          <a:p>
            <a:r>
              <a:rPr lang="en-CA" sz="900" dirty="0"/>
              <a:t>  attributes:</a:t>
            </a:r>
          </a:p>
          <a:p>
            <a:r>
              <a:rPr lang="en-CA" sz="900" dirty="0"/>
              <a:t>    </a:t>
            </a:r>
            <a:r>
              <a:rPr lang="en-CA" sz="900" dirty="0" err="1"/>
              <a:t>ip_address</a:t>
            </a:r>
            <a:r>
              <a:rPr lang="en-CA" sz="900" dirty="0"/>
              <a:t>:</a:t>
            </a:r>
          </a:p>
          <a:p>
            <a:r>
              <a:rPr lang="en-CA" sz="900" dirty="0"/>
              <a:t>      type: string</a:t>
            </a:r>
          </a:p>
          <a:p>
            <a:r>
              <a:rPr lang="en-CA" sz="900" dirty="0"/>
              <a:t>  requirements:</a:t>
            </a:r>
          </a:p>
          <a:p>
            <a:r>
              <a:rPr lang="en-CA" sz="900" dirty="0"/>
              <a:t>    - binding:</a:t>
            </a:r>
          </a:p>
          <a:p>
            <a:r>
              <a:rPr lang="en-CA" sz="900" dirty="0"/>
              <a:t>        capability: </a:t>
            </a:r>
            <a:r>
              <a:rPr lang="en-CA" sz="900" dirty="0" err="1"/>
              <a:t>tosca.capabilities.network.Bindable</a:t>
            </a:r>
            <a:endParaRPr lang="en-CA" sz="900" dirty="0"/>
          </a:p>
          <a:p>
            <a:r>
              <a:rPr lang="en-CA" sz="900" dirty="0"/>
              <a:t>        description: &gt;</a:t>
            </a:r>
          </a:p>
          <a:p>
            <a:r>
              <a:rPr lang="en-CA" sz="900" dirty="0"/>
              <a:t>          Binding requirement expresses the relationship between Port and</a:t>
            </a:r>
          </a:p>
          <a:p>
            <a:r>
              <a:rPr lang="en-CA" sz="900" dirty="0"/>
              <a:t>          Compute nodes. </a:t>
            </a:r>
            <a:r>
              <a:rPr lang="en-CA" sz="900" dirty="0" err="1"/>
              <a:t>Effectevely</a:t>
            </a:r>
            <a:r>
              <a:rPr lang="en-CA" sz="900" dirty="0"/>
              <a:t> it indicates that the Port will be</a:t>
            </a:r>
          </a:p>
          <a:p>
            <a:r>
              <a:rPr lang="en-CA" sz="900" dirty="0"/>
              <a:t>          attached to specific Compute node instance</a:t>
            </a:r>
          </a:p>
          <a:p>
            <a:r>
              <a:rPr lang="en-CA" sz="900" dirty="0"/>
              <a:t>    - link:</a:t>
            </a:r>
          </a:p>
          <a:p>
            <a:r>
              <a:rPr lang="en-CA" sz="900" dirty="0"/>
              <a:t>        capability: </a:t>
            </a:r>
            <a:r>
              <a:rPr lang="en-CA" sz="900" dirty="0" err="1"/>
              <a:t>tosca.capabilities.network.Linkable</a:t>
            </a:r>
            <a:endParaRPr lang="en-CA" sz="900" dirty="0"/>
          </a:p>
          <a:p>
            <a:r>
              <a:rPr lang="en-CA" sz="900" dirty="0"/>
              <a:t>        description: &gt;</a:t>
            </a:r>
          </a:p>
          <a:p>
            <a:r>
              <a:rPr lang="en-CA" sz="900" dirty="0"/>
              <a:t>          Link requirement expresses the relationship between Port and Network</a:t>
            </a:r>
          </a:p>
          <a:p>
            <a:r>
              <a:rPr lang="en-CA" sz="900" dirty="0"/>
              <a:t>          nodes. It indicates which network this port will connect to.</a:t>
            </a:r>
          </a:p>
          <a:p>
            <a:endParaRPr lang="en-CA" sz="900" dirty="0"/>
          </a:p>
          <a:p>
            <a:r>
              <a:rPr lang="en-CA" sz="900" dirty="0" err="1"/>
              <a:t>tosca.nodes.ObjectStorage</a:t>
            </a:r>
            <a:r>
              <a:rPr lang="en-CA" sz="900" dirty="0"/>
              <a:t>:</a:t>
            </a:r>
          </a:p>
          <a:p>
            <a:r>
              <a:rPr lang="en-CA" sz="900" dirty="0"/>
              <a:t>  </a:t>
            </a:r>
            <a:r>
              <a:rPr lang="en-CA" sz="900" dirty="0" err="1"/>
              <a:t>derived_from</a:t>
            </a:r>
            <a:r>
              <a:rPr lang="en-CA" sz="900" dirty="0"/>
              <a:t>: </a:t>
            </a:r>
            <a:r>
              <a:rPr lang="en-CA" sz="900" dirty="0" err="1"/>
              <a:t>tosca.nodes.Root</a:t>
            </a:r>
            <a:endParaRPr lang="en-CA" sz="900" dirty="0"/>
          </a:p>
          <a:p>
            <a:r>
              <a:rPr lang="en-CA" sz="900" dirty="0"/>
              <a:t>  properties:</a:t>
            </a:r>
          </a:p>
          <a:p>
            <a:r>
              <a:rPr lang="en-CA" sz="900" dirty="0"/>
              <a:t>    </a:t>
            </a:r>
            <a:r>
              <a:rPr lang="en-CA" sz="900" dirty="0" err="1"/>
              <a:t>store_name</a:t>
            </a:r>
            <a:r>
              <a:rPr lang="en-CA" sz="900" dirty="0"/>
              <a:t>: </a:t>
            </a:r>
          </a:p>
          <a:p>
            <a:r>
              <a:rPr lang="en-CA" sz="900" dirty="0"/>
              <a:t>       type: string</a:t>
            </a:r>
          </a:p>
          <a:p>
            <a:r>
              <a:rPr lang="en-CA" sz="900" dirty="0"/>
              <a:t>    </a:t>
            </a:r>
            <a:r>
              <a:rPr lang="en-CA" sz="900" dirty="0" err="1"/>
              <a:t>store_size</a:t>
            </a:r>
            <a:r>
              <a:rPr lang="en-CA" sz="900" dirty="0"/>
              <a:t>: </a:t>
            </a:r>
          </a:p>
          <a:p>
            <a:r>
              <a:rPr lang="en-CA" sz="900" dirty="0"/>
              <a:t>       type: scalar-</a:t>
            </a:r>
            <a:r>
              <a:rPr lang="en-CA" sz="900" dirty="0" err="1"/>
              <a:t>unit.size</a:t>
            </a:r>
            <a:endParaRPr lang="en-CA" sz="900" dirty="0"/>
          </a:p>
          <a:p>
            <a:r>
              <a:rPr lang="en-CA" sz="900" dirty="0"/>
              <a:t>       constraints:</a:t>
            </a:r>
          </a:p>
          <a:p>
            <a:r>
              <a:rPr lang="en-CA" sz="900" dirty="0"/>
              <a:t>         - </a:t>
            </a:r>
            <a:r>
              <a:rPr lang="en-CA" sz="900" dirty="0" err="1"/>
              <a:t>greater_or_equal</a:t>
            </a:r>
            <a:r>
              <a:rPr lang="en-CA" sz="900" dirty="0"/>
              <a:t>: 0 GB</a:t>
            </a:r>
          </a:p>
          <a:p>
            <a:r>
              <a:rPr lang="en-CA" sz="900" dirty="0"/>
              <a:t>    </a:t>
            </a:r>
            <a:r>
              <a:rPr lang="en-CA" sz="900" dirty="0" err="1"/>
              <a:t>store_maxsize</a:t>
            </a:r>
            <a:r>
              <a:rPr lang="en-CA" sz="900" dirty="0"/>
              <a:t>:</a:t>
            </a:r>
          </a:p>
          <a:p>
            <a:r>
              <a:rPr lang="en-CA" sz="900" dirty="0"/>
              <a:t>       type: scalar-</a:t>
            </a:r>
            <a:r>
              <a:rPr lang="en-CA" sz="900" dirty="0" err="1"/>
              <a:t>unit.size</a:t>
            </a:r>
            <a:endParaRPr lang="en-CA" sz="900" dirty="0"/>
          </a:p>
          <a:p>
            <a:r>
              <a:rPr lang="en-CA" sz="900" dirty="0"/>
              <a:t>       constraints:</a:t>
            </a:r>
          </a:p>
          <a:p>
            <a:r>
              <a:rPr lang="en-CA" sz="900" dirty="0"/>
              <a:t>         - </a:t>
            </a:r>
            <a:r>
              <a:rPr lang="en-CA" sz="900" dirty="0" err="1"/>
              <a:t>greater_or_equal</a:t>
            </a:r>
            <a:r>
              <a:rPr lang="en-CA" sz="900" dirty="0"/>
              <a:t>: 0 GB</a:t>
            </a:r>
          </a:p>
          <a:p>
            <a:r>
              <a:rPr lang="en-CA" sz="900" dirty="0"/>
              <a:t>  capabilities:</a:t>
            </a:r>
          </a:p>
          <a:p>
            <a:r>
              <a:rPr lang="en-CA" sz="900" dirty="0"/>
              <a:t>    </a:t>
            </a:r>
            <a:r>
              <a:rPr lang="en-CA" sz="900" dirty="0" err="1"/>
              <a:t>storage_endpoint</a:t>
            </a:r>
            <a:r>
              <a:rPr lang="en-CA" sz="900" dirty="0"/>
              <a:t>:</a:t>
            </a:r>
          </a:p>
          <a:p>
            <a:r>
              <a:rPr lang="en-CA" sz="900" dirty="0"/>
              <a:t>      type: </a:t>
            </a:r>
            <a:r>
              <a:rPr lang="en-CA" sz="900" dirty="0" err="1"/>
              <a:t>tosca.capabilities.Endpoint</a:t>
            </a:r>
            <a:endParaRPr lang="en-CA" sz="900" dirty="0"/>
          </a:p>
          <a:p>
            <a:endParaRPr lang="en-CA" sz="900" dirty="0"/>
          </a:p>
          <a:p>
            <a:r>
              <a:rPr lang="en-CA" sz="900" dirty="0"/>
              <a:t>##########################################################################</a:t>
            </a:r>
          </a:p>
          <a:p>
            <a:r>
              <a:rPr lang="en-CA" sz="900" dirty="0"/>
              <a:t># Relationship Type.</a:t>
            </a:r>
          </a:p>
          <a:p>
            <a:r>
              <a:rPr lang="en-CA" sz="900" dirty="0"/>
              <a:t># A Relationship Type is a reusable entity that defines the type of one</a:t>
            </a:r>
          </a:p>
          <a:p>
            <a:r>
              <a:rPr lang="en-CA" sz="900" dirty="0"/>
              <a:t># or more relationships between Node Types or Node Templates.</a:t>
            </a:r>
          </a:p>
          <a:p>
            <a:r>
              <a:rPr lang="en-CA" sz="900" dirty="0"/>
              <a:t>##########################################################################</a:t>
            </a:r>
          </a:p>
          <a:p>
            <a:r>
              <a:rPr lang="en-CA" sz="900" dirty="0" err="1"/>
              <a:t>tosca.relationships.Root</a:t>
            </a:r>
            <a:r>
              <a:rPr lang="en-CA" sz="900" dirty="0"/>
              <a:t>:</a:t>
            </a:r>
          </a:p>
          <a:p>
            <a:r>
              <a:rPr lang="en-CA" sz="900" dirty="0"/>
              <a:t>  description: &gt; </a:t>
            </a:r>
          </a:p>
          <a:p>
            <a:r>
              <a:rPr lang="en-CA" sz="900" dirty="0"/>
              <a:t>    The TOSCA root Relationship Type all other TOSCA base Relationship Types derive from.</a:t>
            </a:r>
          </a:p>
          <a:p>
            <a:r>
              <a:rPr lang="en-CA" sz="900" dirty="0"/>
              <a:t>  attributes:</a:t>
            </a:r>
          </a:p>
          <a:p>
            <a:r>
              <a:rPr lang="en-CA" sz="900" dirty="0"/>
              <a:t>    </a:t>
            </a:r>
            <a:r>
              <a:rPr lang="en-CA" sz="900" dirty="0" err="1"/>
              <a:t>tosca_id</a:t>
            </a:r>
            <a:r>
              <a:rPr lang="en-CA" sz="900" dirty="0"/>
              <a:t>:</a:t>
            </a:r>
          </a:p>
          <a:p>
            <a:r>
              <a:rPr lang="en-CA" sz="900" dirty="0"/>
              <a:t>      type: string</a:t>
            </a:r>
          </a:p>
          <a:p>
            <a:r>
              <a:rPr lang="en-CA" sz="900" dirty="0"/>
              <a:t>    </a:t>
            </a:r>
            <a:r>
              <a:rPr lang="en-CA" sz="900" dirty="0" err="1"/>
              <a:t>tosca_name</a:t>
            </a:r>
            <a:r>
              <a:rPr lang="en-CA" sz="900" dirty="0"/>
              <a:t>:</a:t>
            </a:r>
          </a:p>
          <a:p>
            <a:r>
              <a:rPr lang="en-CA" sz="900" dirty="0"/>
              <a:t>      type: string</a:t>
            </a:r>
          </a:p>
          <a:p>
            <a:r>
              <a:rPr lang="en-CA" sz="900" dirty="0"/>
              <a:t>  interfaces:</a:t>
            </a:r>
          </a:p>
          <a:p>
            <a:r>
              <a:rPr lang="en-CA" sz="900" dirty="0"/>
              <a:t>    Configure: </a:t>
            </a:r>
          </a:p>
          <a:p>
            <a:r>
              <a:rPr lang="en-CA" sz="900" dirty="0"/>
              <a:t>      type: </a:t>
            </a:r>
            <a:r>
              <a:rPr lang="en-CA" sz="900" dirty="0" err="1"/>
              <a:t>tosca.interfaces.relationship.Configure</a:t>
            </a:r>
            <a:endParaRPr lang="en-CA" sz="900" dirty="0"/>
          </a:p>
          <a:p>
            <a:endParaRPr lang="en-CA" sz="900" dirty="0"/>
          </a:p>
          <a:p>
            <a:r>
              <a:rPr lang="en-CA" sz="900" dirty="0" err="1"/>
              <a:t>tosca.relationships.DependsOn</a:t>
            </a:r>
            <a:r>
              <a:rPr lang="en-CA" sz="900" dirty="0"/>
              <a:t>:</a:t>
            </a:r>
          </a:p>
          <a:p>
            <a:r>
              <a:rPr lang="en-CA" sz="900" dirty="0"/>
              <a:t>  </a:t>
            </a:r>
            <a:r>
              <a:rPr lang="en-CA" sz="900" dirty="0" err="1"/>
              <a:t>derived_from</a:t>
            </a:r>
            <a:r>
              <a:rPr lang="en-CA" sz="900" dirty="0"/>
              <a:t>: </a:t>
            </a:r>
            <a:r>
              <a:rPr lang="en-CA" sz="900" dirty="0" err="1"/>
              <a:t>tosca.relationships.Root</a:t>
            </a:r>
            <a:endParaRPr lang="en-CA" sz="900" dirty="0"/>
          </a:p>
          <a:p>
            <a:r>
              <a:rPr lang="en-CA" sz="900" dirty="0"/>
              <a:t>  </a:t>
            </a:r>
            <a:r>
              <a:rPr lang="en-CA" sz="900" dirty="0" err="1"/>
              <a:t>valid_target_types</a:t>
            </a:r>
            <a:r>
              <a:rPr lang="en-CA" sz="900" dirty="0"/>
              <a:t>: [ </a:t>
            </a:r>
            <a:r>
              <a:rPr lang="en-CA" sz="900" dirty="0" err="1"/>
              <a:t>tosca.capabilities.Node</a:t>
            </a:r>
            <a:r>
              <a:rPr lang="en-CA" sz="900" dirty="0"/>
              <a:t> ]</a:t>
            </a:r>
          </a:p>
          <a:p>
            <a:endParaRPr lang="en-CA" sz="900" dirty="0"/>
          </a:p>
          <a:p>
            <a:r>
              <a:rPr lang="en-CA" sz="900" dirty="0" err="1"/>
              <a:t>tosca.relationships.HostedOn</a:t>
            </a:r>
            <a:r>
              <a:rPr lang="en-CA" sz="900" dirty="0"/>
              <a:t>:</a:t>
            </a:r>
          </a:p>
          <a:p>
            <a:r>
              <a:rPr lang="en-CA" sz="900" dirty="0"/>
              <a:t>  </a:t>
            </a:r>
            <a:r>
              <a:rPr lang="en-CA" sz="900" dirty="0" err="1"/>
              <a:t>derived_from</a:t>
            </a:r>
            <a:r>
              <a:rPr lang="en-CA" sz="900" dirty="0"/>
              <a:t>: </a:t>
            </a:r>
            <a:r>
              <a:rPr lang="en-CA" sz="900" dirty="0" err="1"/>
              <a:t>tosca.relationships.Root</a:t>
            </a:r>
            <a:endParaRPr lang="en-CA" sz="900" dirty="0"/>
          </a:p>
          <a:p>
            <a:r>
              <a:rPr lang="en-CA" sz="900" dirty="0"/>
              <a:t>  </a:t>
            </a:r>
            <a:r>
              <a:rPr lang="en-CA" sz="900" dirty="0" err="1"/>
              <a:t>valid_target_types</a:t>
            </a:r>
            <a:r>
              <a:rPr lang="en-CA" sz="900" dirty="0"/>
              <a:t>: [ </a:t>
            </a:r>
            <a:r>
              <a:rPr lang="en-CA" sz="900" dirty="0" err="1"/>
              <a:t>tosca.capabilities.Container</a:t>
            </a:r>
            <a:r>
              <a:rPr lang="en-CA" sz="900" dirty="0"/>
              <a:t> ]</a:t>
            </a:r>
          </a:p>
          <a:p>
            <a:endParaRPr lang="en-CA" sz="900" dirty="0"/>
          </a:p>
          <a:p>
            <a:r>
              <a:rPr lang="en-CA" sz="900" dirty="0" err="1"/>
              <a:t>tosca.relationships.ConnectsTo</a:t>
            </a:r>
            <a:r>
              <a:rPr lang="en-CA" sz="900" dirty="0"/>
              <a:t>:</a:t>
            </a:r>
          </a:p>
          <a:p>
            <a:r>
              <a:rPr lang="en-CA" sz="900" dirty="0"/>
              <a:t>  </a:t>
            </a:r>
            <a:r>
              <a:rPr lang="en-CA" sz="900" dirty="0" err="1"/>
              <a:t>derived_from</a:t>
            </a:r>
            <a:r>
              <a:rPr lang="en-CA" sz="900" dirty="0"/>
              <a:t>: </a:t>
            </a:r>
            <a:r>
              <a:rPr lang="en-CA" sz="900" dirty="0" err="1"/>
              <a:t>tosca.relationships.Root</a:t>
            </a:r>
            <a:endParaRPr lang="en-CA" sz="900" dirty="0"/>
          </a:p>
          <a:p>
            <a:r>
              <a:rPr lang="en-CA" sz="900" dirty="0"/>
              <a:t>  </a:t>
            </a:r>
            <a:r>
              <a:rPr lang="en-CA" sz="900" dirty="0" err="1"/>
              <a:t>valid_target_types</a:t>
            </a:r>
            <a:r>
              <a:rPr lang="en-CA" sz="900" dirty="0"/>
              <a:t>: [ </a:t>
            </a:r>
            <a:r>
              <a:rPr lang="en-CA" sz="900" dirty="0" err="1"/>
              <a:t>tosca.capabilities.Endpoint</a:t>
            </a:r>
            <a:r>
              <a:rPr lang="en-CA" sz="900" dirty="0"/>
              <a:t> ]</a:t>
            </a:r>
          </a:p>
          <a:p>
            <a:endParaRPr lang="en-CA" sz="900" dirty="0"/>
          </a:p>
          <a:p>
            <a:r>
              <a:rPr lang="en-CA" sz="900" dirty="0" err="1"/>
              <a:t>tosca.relationships.AttachTo</a:t>
            </a:r>
            <a:r>
              <a:rPr lang="en-CA" sz="900" dirty="0"/>
              <a:t>:</a:t>
            </a:r>
          </a:p>
          <a:p>
            <a:r>
              <a:rPr lang="en-CA" sz="900" dirty="0"/>
              <a:t>  </a:t>
            </a:r>
            <a:r>
              <a:rPr lang="en-CA" sz="900" dirty="0" err="1"/>
              <a:t>derived_from</a:t>
            </a:r>
            <a:r>
              <a:rPr lang="en-CA" sz="900" dirty="0"/>
              <a:t>: </a:t>
            </a:r>
            <a:r>
              <a:rPr lang="en-CA" sz="900" dirty="0" err="1"/>
              <a:t>tosca.relationships.Root</a:t>
            </a:r>
            <a:endParaRPr lang="en-CA" sz="900" dirty="0"/>
          </a:p>
          <a:p>
            <a:r>
              <a:rPr lang="en-CA" sz="900" dirty="0"/>
              <a:t>  </a:t>
            </a:r>
            <a:r>
              <a:rPr lang="en-CA" sz="900" dirty="0" err="1"/>
              <a:t>valid_target_types</a:t>
            </a:r>
            <a:r>
              <a:rPr lang="en-CA" sz="900" dirty="0"/>
              <a:t>: [ </a:t>
            </a:r>
            <a:r>
              <a:rPr lang="en-CA" sz="900" dirty="0" err="1"/>
              <a:t>tosca.capabilities.Attachment</a:t>
            </a:r>
            <a:r>
              <a:rPr lang="en-CA" sz="900" dirty="0"/>
              <a:t> ]</a:t>
            </a:r>
          </a:p>
          <a:p>
            <a:r>
              <a:rPr lang="en-CA" sz="900" dirty="0"/>
              <a:t>  properties:</a:t>
            </a:r>
          </a:p>
          <a:p>
            <a:r>
              <a:rPr lang="en-CA" sz="900" dirty="0"/>
              <a:t>    location:</a:t>
            </a:r>
          </a:p>
          <a:p>
            <a:r>
              <a:rPr lang="en-CA" sz="900" dirty="0"/>
              <a:t>      required: true</a:t>
            </a:r>
          </a:p>
          <a:p>
            <a:r>
              <a:rPr lang="en-CA" sz="900" dirty="0"/>
              <a:t>      type: string</a:t>
            </a:r>
          </a:p>
          <a:p>
            <a:r>
              <a:rPr lang="en-CA" sz="900" dirty="0"/>
              <a:t>      constraints:</a:t>
            </a:r>
          </a:p>
          <a:p>
            <a:r>
              <a:rPr lang="en-CA" sz="900" dirty="0"/>
              <a:t>        - </a:t>
            </a:r>
            <a:r>
              <a:rPr lang="en-CA" sz="900" dirty="0" err="1"/>
              <a:t>min_length</a:t>
            </a:r>
            <a:r>
              <a:rPr lang="en-CA" sz="900" dirty="0"/>
              <a:t>: 1</a:t>
            </a:r>
          </a:p>
          <a:p>
            <a:r>
              <a:rPr lang="en-CA" sz="900" dirty="0"/>
              <a:t>    device:</a:t>
            </a:r>
          </a:p>
          <a:p>
            <a:r>
              <a:rPr lang="en-CA" sz="900" dirty="0"/>
              <a:t>      required: false</a:t>
            </a:r>
          </a:p>
          <a:p>
            <a:r>
              <a:rPr lang="en-CA" sz="900" dirty="0"/>
              <a:t>      type: string</a:t>
            </a:r>
          </a:p>
          <a:p>
            <a:endParaRPr lang="en-CA" sz="900" dirty="0"/>
          </a:p>
          <a:p>
            <a:r>
              <a:rPr lang="en-CA" sz="900" dirty="0" err="1"/>
              <a:t>tosca.relationships.network.LinksTo</a:t>
            </a:r>
            <a:r>
              <a:rPr lang="en-CA" sz="900" dirty="0"/>
              <a:t>:</a:t>
            </a:r>
          </a:p>
          <a:p>
            <a:r>
              <a:rPr lang="en-CA" sz="900" dirty="0"/>
              <a:t>  </a:t>
            </a:r>
            <a:r>
              <a:rPr lang="en-CA" sz="900" dirty="0" err="1"/>
              <a:t>derived_from</a:t>
            </a:r>
            <a:r>
              <a:rPr lang="en-CA" sz="900" dirty="0"/>
              <a:t>: </a:t>
            </a:r>
            <a:r>
              <a:rPr lang="en-CA" sz="900" dirty="0" err="1"/>
              <a:t>tosca.relationships.DependsOn</a:t>
            </a:r>
            <a:endParaRPr lang="en-CA" sz="900" dirty="0"/>
          </a:p>
          <a:p>
            <a:r>
              <a:rPr lang="en-CA" sz="900" dirty="0"/>
              <a:t>  </a:t>
            </a:r>
            <a:r>
              <a:rPr lang="en-CA" sz="900" dirty="0" err="1"/>
              <a:t>valid_target_types</a:t>
            </a:r>
            <a:r>
              <a:rPr lang="en-CA" sz="900" dirty="0"/>
              <a:t>: [ </a:t>
            </a:r>
            <a:r>
              <a:rPr lang="en-CA" sz="900" dirty="0" err="1"/>
              <a:t>tosca.capabilities.network.Linkable</a:t>
            </a:r>
            <a:r>
              <a:rPr lang="en-CA" sz="900" dirty="0"/>
              <a:t> ]</a:t>
            </a:r>
          </a:p>
          <a:p>
            <a:endParaRPr lang="en-CA" sz="900" dirty="0"/>
          </a:p>
          <a:p>
            <a:r>
              <a:rPr lang="en-CA" sz="900" dirty="0" err="1"/>
              <a:t>tosca.relationships.network.BindsTo</a:t>
            </a:r>
            <a:r>
              <a:rPr lang="en-CA" sz="900" dirty="0"/>
              <a:t>:</a:t>
            </a:r>
          </a:p>
          <a:p>
            <a:r>
              <a:rPr lang="en-CA" sz="900" dirty="0"/>
              <a:t>  </a:t>
            </a:r>
            <a:r>
              <a:rPr lang="en-CA" sz="900" dirty="0" err="1"/>
              <a:t>derived_from</a:t>
            </a:r>
            <a:r>
              <a:rPr lang="en-CA" sz="900" dirty="0"/>
              <a:t>: </a:t>
            </a:r>
            <a:r>
              <a:rPr lang="en-CA" sz="900" dirty="0" err="1"/>
              <a:t>tosca.relationships.DependsOn</a:t>
            </a:r>
            <a:endParaRPr lang="en-CA" sz="900" dirty="0"/>
          </a:p>
          <a:p>
            <a:r>
              <a:rPr lang="en-CA" sz="900" dirty="0"/>
              <a:t>  </a:t>
            </a:r>
            <a:r>
              <a:rPr lang="en-CA" sz="900" dirty="0" err="1"/>
              <a:t>valid_target_types</a:t>
            </a:r>
            <a:r>
              <a:rPr lang="en-CA" sz="900" dirty="0"/>
              <a:t>: [ </a:t>
            </a:r>
            <a:r>
              <a:rPr lang="en-CA" sz="900" dirty="0" err="1"/>
              <a:t>tosca.capabilities.network.Bindable</a:t>
            </a:r>
            <a:r>
              <a:rPr lang="en-CA" sz="900" dirty="0"/>
              <a:t> ]</a:t>
            </a:r>
          </a:p>
          <a:p>
            <a:endParaRPr lang="en-CA" sz="900" dirty="0"/>
          </a:p>
          <a:p>
            <a:r>
              <a:rPr lang="en-CA" sz="900" dirty="0"/>
              <a:t>##########################################################################</a:t>
            </a:r>
          </a:p>
          <a:p>
            <a:r>
              <a:rPr lang="en-CA" sz="900" dirty="0"/>
              <a:t># Capability Type.</a:t>
            </a:r>
          </a:p>
          <a:p>
            <a:r>
              <a:rPr lang="en-CA" sz="900" dirty="0"/>
              <a:t># A Capability Type is a reusable entity that describes a kind of</a:t>
            </a:r>
          </a:p>
          <a:p>
            <a:r>
              <a:rPr lang="en-CA" sz="900" dirty="0"/>
              <a:t># capability that a Node Type can declare to expose.</a:t>
            </a:r>
          </a:p>
          <a:p>
            <a:r>
              <a:rPr lang="en-CA" sz="900" dirty="0"/>
              <a:t>##########################################################################</a:t>
            </a:r>
          </a:p>
          <a:p>
            <a:r>
              <a:rPr lang="en-CA" sz="900" dirty="0" err="1"/>
              <a:t>tosca.capabilities.Root</a:t>
            </a:r>
            <a:r>
              <a:rPr lang="en-CA" sz="900" dirty="0"/>
              <a:t>:</a:t>
            </a:r>
          </a:p>
          <a:p>
            <a:r>
              <a:rPr lang="en-CA" sz="900" dirty="0"/>
              <a:t>  description: &gt;</a:t>
            </a:r>
          </a:p>
          <a:p>
            <a:r>
              <a:rPr lang="en-CA" sz="900" dirty="0"/>
              <a:t>    The TOSCA root Capability Type all other TOSCA base Capability Types derive from.</a:t>
            </a:r>
          </a:p>
          <a:p>
            <a:endParaRPr lang="en-CA" sz="900" dirty="0"/>
          </a:p>
          <a:p>
            <a:r>
              <a:rPr lang="en-CA" sz="900" dirty="0" err="1"/>
              <a:t>tosca.capabilities.Node</a:t>
            </a:r>
            <a:r>
              <a:rPr lang="en-CA" sz="900" dirty="0"/>
              <a:t>:</a:t>
            </a:r>
          </a:p>
          <a:p>
            <a:r>
              <a:rPr lang="en-CA" sz="900" dirty="0"/>
              <a:t>  </a:t>
            </a:r>
            <a:r>
              <a:rPr lang="en-CA" sz="900" dirty="0" err="1"/>
              <a:t>derived_from</a:t>
            </a:r>
            <a:r>
              <a:rPr lang="en-CA" sz="900" dirty="0"/>
              <a:t>: </a:t>
            </a:r>
            <a:r>
              <a:rPr lang="en-CA" sz="900" dirty="0" err="1"/>
              <a:t>tosca.capabilities.Root</a:t>
            </a:r>
            <a:endParaRPr lang="en-CA" sz="900" dirty="0"/>
          </a:p>
          <a:p>
            <a:endParaRPr lang="en-CA" sz="900" dirty="0"/>
          </a:p>
          <a:p>
            <a:r>
              <a:rPr lang="en-CA" sz="900" dirty="0" err="1"/>
              <a:t>tosca.capabilities.Container</a:t>
            </a:r>
            <a:r>
              <a:rPr lang="en-CA" sz="900" dirty="0"/>
              <a:t>:</a:t>
            </a:r>
          </a:p>
          <a:p>
            <a:r>
              <a:rPr lang="en-CA" sz="900" dirty="0"/>
              <a:t>  </a:t>
            </a:r>
            <a:r>
              <a:rPr lang="en-CA" sz="900" dirty="0" err="1"/>
              <a:t>derived_from</a:t>
            </a:r>
            <a:r>
              <a:rPr lang="en-CA" sz="900" dirty="0"/>
              <a:t>: </a:t>
            </a:r>
            <a:r>
              <a:rPr lang="en-CA" sz="900" dirty="0" err="1"/>
              <a:t>tosca.capabilities.Root</a:t>
            </a:r>
            <a:endParaRPr lang="en-CA" sz="900" dirty="0"/>
          </a:p>
          <a:p>
            <a:r>
              <a:rPr lang="en-CA" sz="900" dirty="0"/>
              <a:t>  properties:</a:t>
            </a:r>
          </a:p>
          <a:p>
            <a:r>
              <a:rPr lang="en-CA" sz="900" dirty="0"/>
              <a:t>    num_cpus:</a:t>
            </a:r>
          </a:p>
          <a:p>
            <a:r>
              <a:rPr lang="en-CA" sz="900" dirty="0"/>
              <a:t>      required: false</a:t>
            </a:r>
          </a:p>
          <a:p>
            <a:r>
              <a:rPr lang="en-CA" sz="900" dirty="0"/>
              <a:t>      type: integer</a:t>
            </a:r>
          </a:p>
          <a:p>
            <a:r>
              <a:rPr lang="en-CA" sz="900" dirty="0"/>
              <a:t>      constraints:</a:t>
            </a:r>
          </a:p>
          <a:p>
            <a:r>
              <a:rPr lang="en-CA" sz="900" dirty="0"/>
              <a:t>        - </a:t>
            </a:r>
            <a:r>
              <a:rPr lang="en-CA" sz="900" dirty="0" err="1"/>
              <a:t>greater_or_equal</a:t>
            </a:r>
            <a:r>
              <a:rPr lang="en-CA" sz="900" dirty="0"/>
              <a:t>: 1</a:t>
            </a:r>
          </a:p>
          <a:p>
            <a:r>
              <a:rPr lang="en-CA" sz="900" dirty="0"/>
              <a:t>      description: &gt;</a:t>
            </a:r>
          </a:p>
          <a:p>
            <a:r>
              <a:rPr lang="en-CA" sz="900" dirty="0"/>
              <a:t>        Number of (actual or virtual) CPUs associated with the Compute node.</a:t>
            </a:r>
          </a:p>
          <a:p>
            <a:r>
              <a:rPr lang="en-CA" sz="900" dirty="0"/>
              <a:t>    </a:t>
            </a:r>
            <a:r>
              <a:rPr lang="en-CA" sz="900" dirty="0" err="1"/>
              <a:t>cpu_frequency</a:t>
            </a:r>
            <a:r>
              <a:rPr lang="en-CA" sz="900" dirty="0"/>
              <a:t>:</a:t>
            </a:r>
          </a:p>
          <a:p>
            <a:r>
              <a:rPr lang="en-CA" sz="900" dirty="0"/>
              <a:t>      type: scalar-</a:t>
            </a:r>
            <a:r>
              <a:rPr lang="en-CA" sz="900" dirty="0" err="1"/>
              <a:t>unit.frequency</a:t>
            </a:r>
            <a:endParaRPr lang="en-CA" sz="900" dirty="0"/>
          </a:p>
          <a:p>
            <a:r>
              <a:rPr lang="en-CA" sz="900" dirty="0"/>
              <a:t>      required: false</a:t>
            </a:r>
          </a:p>
          <a:p>
            <a:r>
              <a:rPr lang="en-CA" sz="900" dirty="0"/>
              <a:t>      constraints:</a:t>
            </a:r>
          </a:p>
          <a:p>
            <a:r>
              <a:rPr lang="en-CA" sz="900" dirty="0"/>
              <a:t>        - </a:t>
            </a:r>
            <a:r>
              <a:rPr lang="en-CA" sz="900" dirty="0" err="1"/>
              <a:t>greater_or_equal</a:t>
            </a:r>
            <a:r>
              <a:rPr lang="en-CA" sz="900" dirty="0"/>
              <a:t>: 0.1 GHz</a:t>
            </a:r>
          </a:p>
          <a:p>
            <a:r>
              <a:rPr lang="en-CA" sz="900" dirty="0"/>
              <a:t>    disk_size:</a:t>
            </a:r>
          </a:p>
          <a:p>
            <a:r>
              <a:rPr lang="en-CA" sz="900" dirty="0"/>
              <a:t>      required: false</a:t>
            </a:r>
          </a:p>
          <a:p>
            <a:r>
              <a:rPr lang="en-CA" sz="900" dirty="0"/>
              <a:t>      type: scalar-</a:t>
            </a:r>
            <a:r>
              <a:rPr lang="en-CA" sz="900" dirty="0" err="1"/>
              <a:t>unit.size</a:t>
            </a:r>
            <a:endParaRPr lang="en-CA" sz="900" dirty="0"/>
          </a:p>
          <a:p>
            <a:r>
              <a:rPr lang="en-CA" sz="900" dirty="0"/>
              <a:t>      constraints:</a:t>
            </a:r>
          </a:p>
          <a:p>
            <a:r>
              <a:rPr lang="en-CA" sz="900" dirty="0"/>
              <a:t>        - </a:t>
            </a:r>
            <a:r>
              <a:rPr lang="en-CA" sz="900" dirty="0" err="1"/>
              <a:t>greater_or_equal</a:t>
            </a:r>
            <a:r>
              <a:rPr lang="en-CA" sz="900" dirty="0"/>
              <a:t>: 0 MB</a:t>
            </a:r>
          </a:p>
          <a:p>
            <a:r>
              <a:rPr lang="en-CA" sz="900" dirty="0"/>
              <a:t>      description: &gt;</a:t>
            </a:r>
          </a:p>
          <a:p>
            <a:r>
              <a:rPr lang="en-CA" sz="900" dirty="0"/>
              <a:t>        Size of the local disk, available to applications running on the</a:t>
            </a:r>
          </a:p>
          <a:p>
            <a:r>
              <a:rPr lang="en-CA" sz="900" dirty="0"/>
              <a:t>        Compute node.</a:t>
            </a:r>
          </a:p>
          <a:p>
            <a:r>
              <a:rPr lang="en-CA" sz="900" dirty="0"/>
              <a:t>    mem_size:</a:t>
            </a:r>
          </a:p>
          <a:p>
            <a:r>
              <a:rPr lang="en-CA" sz="900" dirty="0"/>
              <a:t>      required: false</a:t>
            </a:r>
          </a:p>
          <a:p>
            <a:r>
              <a:rPr lang="en-CA" sz="900" dirty="0"/>
              <a:t>      type: scalar-</a:t>
            </a:r>
            <a:r>
              <a:rPr lang="en-CA" sz="900" dirty="0" err="1"/>
              <a:t>unit.size</a:t>
            </a:r>
            <a:endParaRPr lang="en-CA" sz="900" dirty="0"/>
          </a:p>
          <a:p>
            <a:r>
              <a:rPr lang="en-CA" sz="900" dirty="0"/>
              <a:t>      constraints:</a:t>
            </a:r>
          </a:p>
          <a:p>
            <a:r>
              <a:rPr lang="en-CA" sz="900" dirty="0"/>
              <a:t>        - </a:t>
            </a:r>
            <a:r>
              <a:rPr lang="en-CA" sz="900" dirty="0" err="1"/>
              <a:t>greater_or_equal</a:t>
            </a:r>
            <a:r>
              <a:rPr lang="en-CA" sz="900" dirty="0"/>
              <a:t>: 0 MB</a:t>
            </a:r>
          </a:p>
          <a:p>
            <a:r>
              <a:rPr lang="en-CA" sz="900" dirty="0"/>
              <a:t>      description: &gt;</a:t>
            </a:r>
          </a:p>
          <a:p>
            <a:r>
              <a:rPr lang="en-CA" sz="900" dirty="0"/>
              <a:t>        Size of memory, available to applications running on the Compute node.</a:t>
            </a:r>
          </a:p>
          <a:p>
            <a:endParaRPr lang="en-CA" sz="900" dirty="0"/>
          </a:p>
          <a:p>
            <a:r>
              <a:rPr lang="en-CA" sz="900" dirty="0" err="1"/>
              <a:t>tosca.capabilities.Endpoint</a:t>
            </a:r>
            <a:r>
              <a:rPr lang="en-CA" sz="900" dirty="0"/>
              <a:t>:</a:t>
            </a:r>
          </a:p>
          <a:p>
            <a:r>
              <a:rPr lang="en-CA" sz="900" dirty="0"/>
              <a:t>  </a:t>
            </a:r>
            <a:r>
              <a:rPr lang="en-CA" sz="900" dirty="0" err="1"/>
              <a:t>derived_from</a:t>
            </a:r>
            <a:r>
              <a:rPr lang="en-CA" sz="900" dirty="0"/>
              <a:t>: </a:t>
            </a:r>
            <a:r>
              <a:rPr lang="en-CA" sz="900" dirty="0" err="1"/>
              <a:t>tosca.capabilities.Root</a:t>
            </a:r>
            <a:endParaRPr lang="en-CA" sz="900" dirty="0"/>
          </a:p>
          <a:p>
            <a:r>
              <a:rPr lang="en-CA" sz="900" dirty="0"/>
              <a:t>  properties:</a:t>
            </a:r>
          </a:p>
          <a:p>
            <a:r>
              <a:rPr lang="en-CA" sz="900" dirty="0"/>
              <a:t>    protocol:</a:t>
            </a:r>
          </a:p>
          <a:p>
            <a:r>
              <a:rPr lang="en-CA" sz="900" dirty="0"/>
              <a:t>      type: string</a:t>
            </a:r>
          </a:p>
          <a:p>
            <a:r>
              <a:rPr lang="en-CA" sz="900" dirty="0"/>
              <a:t>      default: </a:t>
            </a:r>
            <a:r>
              <a:rPr lang="en-CA" sz="900" dirty="0" err="1"/>
              <a:t>tcp</a:t>
            </a:r>
            <a:endParaRPr lang="en-CA" sz="900" dirty="0"/>
          </a:p>
          <a:p>
            <a:r>
              <a:rPr lang="en-CA" sz="900" dirty="0"/>
              <a:t>    port:</a:t>
            </a:r>
          </a:p>
          <a:p>
            <a:r>
              <a:rPr lang="en-CA" sz="900" dirty="0"/>
              <a:t>      type: </a:t>
            </a:r>
            <a:r>
              <a:rPr lang="en-CA" sz="900" dirty="0" err="1"/>
              <a:t>PortDef</a:t>
            </a:r>
            <a:endParaRPr lang="en-CA" sz="900" dirty="0"/>
          </a:p>
          <a:p>
            <a:r>
              <a:rPr lang="en-CA" sz="900" dirty="0"/>
              <a:t>      required: false</a:t>
            </a:r>
          </a:p>
          <a:p>
            <a:r>
              <a:rPr lang="en-CA" sz="900" dirty="0"/>
              <a:t>    secure:</a:t>
            </a:r>
          </a:p>
          <a:p>
            <a:r>
              <a:rPr lang="en-CA" sz="900" dirty="0"/>
              <a:t>      type: </a:t>
            </a:r>
            <a:r>
              <a:rPr lang="en-CA" sz="900" dirty="0" err="1"/>
              <a:t>boolean</a:t>
            </a:r>
            <a:endParaRPr lang="en-CA" sz="900" dirty="0"/>
          </a:p>
          <a:p>
            <a:r>
              <a:rPr lang="en-CA" sz="900" dirty="0"/>
              <a:t>      default: false</a:t>
            </a:r>
          </a:p>
          <a:p>
            <a:r>
              <a:rPr lang="en-CA" sz="900" dirty="0"/>
              <a:t>    </a:t>
            </a:r>
            <a:r>
              <a:rPr lang="en-CA" sz="900" dirty="0" err="1"/>
              <a:t>url_path</a:t>
            </a:r>
            <a:r>
              <a:rPr lang="en-CA" sz="900" dirty="0"/>
              <a:t>: </a:t>
            </a:r>
          </a:p>
          <a:p>
            <a:r>
              <a:rPr lang="en-CA" sz="900" dirty="0"/>
              <a:t>      type: string</a:t>
            </a:r>
          </a:p>
          <a:p>
            <a:r>
              <a:rPr lang="en-CA" sz="900" dirty="0"/>
              <a:t>      required: false</a:t>
            </a:r>
          </a:p>
          <a:p>
            <a:r>
              <a:rPr lang="en-CA" sz="900" dirty="0"/>
              <a:t>    </a:t>
            </a:r>
            <a:r>
              <a:rPr lang="en-CA" sz="900" dirty="0" err="1"/>
              <a:t>port_name</a:t>
            </a:r>
            <a:r>
              <a:rPr lang="en-CA" sz="900" dirty="0"/>
              <a:t>:</a:t>
            </a:r>
          </a:p>
          <a:p>
            <a:r>
              <a:rPr lang="en-CA" sz="900" dirty="0"/>
              <a:t>      type: string</a:t>
            </a:r>
          </a:p>
          <a:p>
            <a:r>
              <a:rPr lang="en-CA" sz="900" dirty="0"/>
              <a:t>      required: false</a:t>
            </a:r>
          </a:p>
          <a:p>
            <a:r>
              <a:rPr lang="en-CA" sz="900" dirty="0"/>
              <a:t>    </a:t>
            </a:r>
            <a:r>
              <a:rPr lang="en-CA" sz="900" dirty="0" err="1"/>
              <a:t>network_name</a:t>
            </a:r>
            <a:r>
              <a:rPr lang="en-CA" sz="900" dirty="0"/>
              <a:t>:</a:t>
            </a:r>
          </a:p>
          <a:p>
            <a:r>
              <a:rPr lang="en-CA" sz="900" dirty="0"/>
              <a:t>      type: string</a:t>
            </a:r>
          </a:p>
          <a:p>
            <a:r>
              <a:rPr lang="en-CA" sz="900" dirty="0"/>
              <a:t>      required: false </a:t>
            </a:r>
          </a:p>
          <a:p>
            <a:r>
              <a:rPr lang="en-CA" sz="900" dirty="0"/>
              <a:t>    initiator:</a:t>
            </a:r>
          </a:p>
          <a:p>
            <a:r>
              <a:rPr lang="en-CA" sz="900" dirty="0"/>
              <a:t>      type: string</a:t>
            </a:r>
          </a:p>
          <a:p>
            <a:r>
              <a:rPr lang="en-CA" sz="900" dirty="0"/>
              <a:t>      default: source</a:t>
            </a:r>
          </a:p>
          <a:p>
            <a:r>
              <a:rPr lang="en-CA" sz="900" dirty="0"/>
              <a:t>      constraints:</a:t>
            </a:r>
          </a:p>
          <a:p>
            <a:r>
              <a:rPr lang="en-CA" sz="900" dirty="0"/>
              <a:t>        - </a:t>
            </a:r>
            <a:r>
              <a:rPr lang="en-CA" sz="900" dirty="0" err="1"/>
              <a:t>valid_values</a:t>
            </a:r>
            <a:r>
              <a:rPr lang="en-CA" sz="900" dirty="0"/>
              <a:t>: [ source, target, peer ]</a:t>
            </a:r>
          </a:p>
          <a:p>
            <a:r>
              <a:rPr lang="en-CA" sz="900" dirty="0"/>
              <a:t>    ports:</a:t>
            </a:r>
          </a:p>
          <a:p>
            <a:r>
              <a:rPr lang="en-CA" sz="900" dirty="0"/>
              <a:t>      type: map</a:t>
            </a:r>
          </a:p>
          <a:p>
            <a:r>
              <a:rPr lang="en-CA" sz="900" dirty="0"/>
              <a:t>      required: false</a:t>
            </a:r>
          </a:p>
          <a:p>
            <a:r>
              <a:rPr lang="en-CA" sz="900" dirty="0"/>
              <a:t>      constraints:</a:t>
            </a:r>
          </a:p>
          <a:p>
            <a:r>
              <a:rPr lang="en-CA" sz="900" dirty="0"/>
              <a:t>        - </a:t>
            </a:r>
            <a:r>
              <a:rPr lang="en-CA" sz="900" dirty="0" err="1"/>
              <a:t>min_length</a:t>
            </a:r>
            <a:r>
              <a:rPr lang="en-CA" sz="900" dirty="0"/>
              <a:t>: 1</a:t>
            </a:r>
          </a:p>
          <a:p>
            <a:r>
              <a:rPr lang="en-CA" sz="900" dirty="0"/>
              <a:t>      </a:t>
            </a:r>
            <a:r>
              <a:rPr lang="en-CA" sz="900" dirty="0" err="1"/>
              <a:t>entry_schema</a:t>
            </a:r>
            <a:r>
              <a:rPr lang="en-CA" sz="900" dirty="0"/>
              <a:t>:</a:t>
            </a:r>
          </a:p>
          <a:p>
            <a:r>
              <a:rPr lang="en-CA" sz="900" dirty="0"/>
              <a:t>        type: </a:t>
            </a:r>
            <a:r>
              <a:rPr lang="en-CA" sz="900" dirty="0" err="1"/>
              <a:t>tosca.datatypes.network.PortSpec</a:t>
            </a:r>
            <a:endParaRPr lang="en-CA" sz="900" dirty="0"/>
          </a:p>
          <a:p>
            <a:r>
              <a:rPr lang="en-CA" sz="900" dirty="0"/>
              <a:t>  attributes:</a:t>
            </a:r>
          </a:p>
          <a:p>
            <a:r>
              <a:rPr lang="en-CA" sz="900" dirty="0"/>
              <a:t>    </a:t>
            </a:r>
            <a:r>
              <a:rPr lang="en-CA" sz="900" dirty="0" err="1"/>
              <a:t>public_address</a:t>
            </a:r>
            <a:r>
              <a:rPr lang="en-CA" sz="900" dirty="0"/>
              <a:t>:</a:t>
            </a:r>
          </a:p>
          <a:p>
            <a:r>
              <a:rPr lang="en-CA" sz="900" dirty="0"/>
              <a:t>      type: string</a:t>
            </a:r>
          </a:p>
          <a:p>
            <a:r>
              <a:rPr lang="en-CA" sz="900" dirty="0"/>
              <a:t>    </a:t>
            </a:r>
            <a:r>
              <a:rPr lang="en-CA" sz="900" dirty="0" err="1"/>
              <a:t>private_address</a:t>
            </a:r>
            <a:r>
              <a:rPr lang="en-CA" sz="900" dirty="0"/>
              <a:t>:</a:t>
            </a:r>
          </a:p>
          <a:p>
            <a:r>
              <a:rPr lang="en-CA" sz="900" dirty="0"/>
              <a:t>      type: string</a:t>
            </a:r>
          </a:p>
          <a:p>
            <a:endParaRPr lang="en-CA" sz="900" dirty="0"/>
          </a:p>
          <a:p>
            <a:r>
              <a:rPr lang="en-CA" sz="900" dirty="0" err="1"/>
              <a:t>tosca.capabilities.Endpoint.Admin</a:t>
            </a:r>
            <a:r>
              <a:rPr lang="en-CA" sz="900" dirty="0"/>
              <a:t>:</a:t>
            </a:r>
          </a:p>
          <a:p>
            <a:r>
              <a:rPr lang="en-CA" sz="900" dirty="0"/>
              <a:t>  </a:t>
            </a:r>
            <a:r>
              <a:rPr lang="en-CA" sz="900" dirty="0" err="1"/>
              <a:t>derived_from</a:t>
            </a:r>
            <a:r>
              <a:rPr lang="en-CA" sz="900" dirty="0"/>
              <a:t>: </a:t>
            </a:r>
            <a:r>
              <a:rPr lang="en-CA" sz="900" dirty="0" err="1"/>
              <a:t>tosca.capabilities.Endpoint</a:t>
            </a:r>
            <a:endParaRPr lang="en-CA" sz="900" dirty="0"/>
          </a:p>
          <a:p>
            <a:r>
              <a:rPr lang="en-CA" sz="900" dirty="0"/>
              <a:t>  # Change Endpoint secure indicator to true from its default of false</a:t>
            </a:r>
          </a:p>
          <a:p>
            <a:r>
              <a:rPr lang="en-CA" sz="900" dirty="0"/>
              <a:t>  properties:</a:t>
            </a:r>
          </a:p>
          <a:p>
            <a:r>
              <a:rPr lang="en-CA" sz="900" dirty="0"/>
              <a:t>    secure: </a:t>
            </a:r>
          </a:p>
          <a:p>
            <a:r>
              <a:rPr lang="en-CA" sz="900" dirty="0"/>
              <a:t>      default: true</a:t>
            </a:r>
          </a:p>
          <a:p>
            <a:endParaRPr lang="en-CA" sz="900" dirty="0"/>
          </a:p>
          <a:p>
            <a:r>
              <a:rPr lang="en-CA" sz="900" dirty="0" err="1"/>
              <a:t>tosca.capabilities.Endpoint.Database</a:t>
            </a:r>
            <a:r>
              <a:rPr lang="en-CA" sz="900" dirty="0"/>
              <a:t>:</a:t>
            </a:r>
          </a:p>
          <a:p>
            <a:r>
              <a:rPr lang="en-CA" sz="900" dirty="0"/>
              <a:t>  </a:t>
            </a:r>
            <a:r>
              <a:rPr lang="en-CA" sz="900" dirty="0" err="1"/>
              <a:t>derived_from</a:t>
            </a:r>
            <a:r>
              <a:rPr lang="en-CA" sz="900" dirty="0"/>
              <a:t>: </a:t>
            </a:r>
            <a:r>
              <a:rPr lang="en-CA" sz="900" dirty="0" err="1"/>
              <a:t>tosca.capabilities.Endpoint</a:t>
            </a:r>
            <a:endParaRPr lang="en-CA" sz="900" dirty="0"/>
          </a:p>
          <a:p>
            <a:endParaRPr lang="en-CA" sz="900" dirty="0"/>
          </a:p>
          <a:p>
            <a:r>
              <a:rPr lang="en-CA" sz="900" dirty="0" err="1"/>
              <a:t>tosca.capabilities.Attachment</a:t>
            </a:r>
            <a:r>
              <a:rPr lang="en-CA" sz="900" dirty="0"/>
              <a:t>:</a:t>
            </a:r>
          </a:p>
          <a:p>
            <a:r>
              <a:rPr lang="en-CA" sz="900" dirty="0"/>
              <a:t>  </a:t>
            </a:r>
            <a:r>
              <a:rPr lang="en-CA" sz="900" dirty="0" err="1"/>
              <a:t>derived_from</a:t>
            </a:r>
            <a:r>
              <a:rPr lang="en-CA" sz="900" dirty="0"/>
              <a:t>: </a:t>
            </a:r>
            <a:r>
              <a:rPr lang="en-CA" sz="900" dirty="0" err="1"/>
              <a:t>tosca.capabilities.Root</a:t>
            </a:r>
            <a:endParaRPr lang="en-CA" sz="900" dirty="0"/>
          </a:p>
          <a:p>
            <a:endParaRPr lang="en-CA" sz="900" dirty="0"/>
          </a:p>
          <a:p>
            <a:r>
              <a:rPr lang="en-CA" sz="900" dirty="0" err="1"/>
              <a:t>tosca.capabilities.network.Linkable</a:t>
            </a:r>
            <a:r>
              <a:rPr lang="en-CA" sz="900" dirty="0"/>
              <a:t>:</a:t>
            </a:r>
          </a:p>
          <a:p>
            <a:r>
              <a:rPr lang="en-CA" sz="900" dirty="0"/>
              <a:t>  </a:t>
            </a:r>
            <a:r>
              <a:rPr lang="en-CA" sz="900" dirty="0" err="1"/>
              <a:t>derived_from</a:t>
            </a:r>
            <a:r>
              <a:rPr lang="en-CA" sz="900" dirty="0"/>
              <a:t>: </a:t>
            </a:r>
            <a:r>
              <a:rPr lang="en-CA" sz="900" dirty="0" err="1"/>
              <a:t>tosca.capabilities.Root</a:t>
            </a:r>
            <a:endParaRPr lang="en-CA" sz="900" dirty="0"/>
          </a:p>
          <a:p>
            <a:r>
              <a:rPr lang="en-CA" sz="900" dirty="0"/>
              <a:t>  description: &gt;</a:t>
            </a:r>
          </a:p>
          <a:p>
            <a:r>
              <a:rPr lang="en-CA" sz="900" dirty="0"/>
              <a:t>    A node type that includes the Linkable capability indicates that it can</a:t>
            </a:r>
          </a:p>
          <a:p>
            <a:r>
              <a:rPr lang="en-CA" sz="900" dirty="0"/>
              <a:t>    be pointed by </a:t>
            </a:r>
            <a:r>
              <a:rPr lang="en-CA" sz="900" dirty="0" err="1"/>
              <a:t>tosca.relationships.network.LinksTo</a:t>
            </a:r>
            <a:r>
              <a:rPr lang="en-CA" sz="900" dirty="0"/>
              <a:t> relationship type, which</a:t>
            </a:r>
          </a:p>
          <a:p>
            <a:r>
              <a:rPr lang="en-CA" sz="900" dirty="0"/>
              <a:t>    represents an association relationship between Port and Network node types.</a:t>
            </a:r>
          </a:p>
          <a:p>
            <a:endParaRPr lang="en-CA" sz="900" dirty="0"/>
          </a:p>
          <a:p>
            <a:r>
              <a:rPr lang="en-CA" sz="900" dirty="0" err="1"/>
              <a:t>tosca.capabilities.network.Bindable</a:t>
            </a:r>
            <a:r>
              <a:rPr lang="en-CA" sz="900" dirty="0"/>
              <a:t>:</a:t>
            </a:r>
          </a:p>
          <a:p>
            <a:r>
              <a:rPr lang="en-CA" sz="900" dirty="0"/>
              <a:t>  </a:t>
            </a:r>
            <a:r>
              <a:rPr lang="en-CA" sz="900" dirty="0" err="1"/>
              <a:t>derived_from</a:t>
            </a:r>
            <a:r>
              <a:rPr lang="en-CA" sz="900" dirty="0"/>
              <a:t>: </a:t>
            </a:r>
            <a:r>
              <a:rPr lang="en-CA" sz="900" dirty="0" err="1"/>
              <a:t>tosca.capabilities.Root</a:t>
            </a:r>
            <a:endParaRPr lang="en-CA" sz="900" dirty="0"/>
          </a:p>
          <a:p>
            <a:r>
              <a:rPr lang="en-CA" sz="900" dirty="0"/>
              <a:t>  description: &gt;</a:t>
            </a:r>
          </a:p>
          <a:p>
            <a:r>
              <a:rPr lang="en-CA" sz="900" dirty="0"/>
              <a:t>    A node type that includes the </a:t>
            </a:r>
            <a:r>
              <a:rPr lang="en-CA" sz="900" dirty="0" err="1"/>
              <a:t>Bindable</a:t>
            </a:r>
            <a:r>
              <a:rPr lang="en-CA" sz="900" dirty="0"/>
              <a:t> capability indicates that it can</a:t>
            </a:r>
          </a:p>
          <a:p>
            <a:r>
              <a:rPr lang="en-CA" sz="900" dirty="0"/>
              <a:t>    be pointed by </a:t>
            </a:r>
            <a:r>
              <a:rPr lang="en-CA" sz="900" dirty="0" err="1"/>
              <a:t>tosca.relationships.network.BindsTo</a:t>
            </a:r>
            <a:r>
              <a:rPr lang="en-CA" sz="900" dirty="0"/>
              <a:t> relationship type, which</a:t>
            </a:r>
          </a:p>
          <a:p>
            <a:r>
              <a:rPr lang="en-CA" sz="900" dirty="0"/>
              <a:t>    represents a network association relationship between Port and Compute node</a:t>
            </a:r>
          </a:p>
          <a:p>
            <a:r>
              <a:rPr lang="en-CA" sz="900" dirty="0"/>
              <a:t>    types.</a:t>
            </a:r>
          </a:p>
          <a:p>
            <a:endParaRPr lang="en-CA" sz="900" dirty="0"/>
          </a:p>
          <a:p>
            <a:r>
              <a:rPr lang="en-CA" sz="900" dirty="0" err="1"/>
              <a:t>tosca.capabilities.OperatingSystem</a:t>
            </a:r>
            <a:r>
              <a:rPr lang="en-CA" sz="900" dirty="0"/>
              <a:t>:</a:t>
            </a:r>
          </a:p>
          <a:p>
            <a:r>
              <a:rPr lang="en-CA" sz="900" dirty="0"/>
              <a:t>  </a:t>
            </a:r>
            <a:r>
              <a:rPr lang="en-CA" sz="900" dirty="0" err="1"/>
              <a:t>derived_from</a:t>
            </a:r>
            <a:r>
              <a:rPr lang="en-CA" sz="900" dirty="0"/>
              <a:t>: </a:t>
            </a:r>
            <a:r>
              <a:rPr lang="en-CA" sz="900" dirty="0" err="1"/>
              <a:t>tosca.capabilities.Root</a:t>
            </a:r>
            <a:endParaRPr lang="en-CA" sz="900" dirty="0"/>
          </a:p>
          <a:p>
            <a:r>
              <a:rPr lang="en-CA" sz="900" dirty="0"/>
              <a:t>  properties:</a:t>
            </a:r>
          </a:p>
          <a:p>
            <a:r>
              <a:rPr lang="en-CA" sz="900" dirty="0"/>
              <a:t>    architecture:</a:t>
            </a:r>
          </a:p>
          <a:p>
            <a:r>
              <a:rPr lang="en-CA" sz="900" dirty="0"/>
              <a:t>      required: true</a:t>
            </a:r>
          </a:p>
          <a:p>
            <a:r>
              <a:rPr lang="en-CA" sz="900" dirty="0"/>
              <a:t>      default: x86_64</a:t>
            </a:r>
          </a:p>
          <a:p>
            <a:r>
              <a:rPr lang="en-CA" sz="900" dirty="0"/>
              <a:t>      type: string</a:t>
            </a:r>
          </a:p>
          <a:p>
            <a:r>
              <a:rPr lang="en-CA" sz="900" dirty="0"/>
              <a:t>      description: &gt;</a:t>
            </a:r>
          </a:p>
          <a:p>
            <a:r>
              <a:rPr lang="en-CA" sz="900" dirty="0"/>
              <a:t>        The host Operating System (OS) architecture.</a:t>
            </a:r>
          </a:p>
          <a:p>
            <a:r>
              <a:rPr lang="en-CA" sz="900" dirty="0"/>
              <a:t>    type:</a:t>
            </a:r>
          </a:p>
          <a:p>
            <a:r>
              <a:rPr lang="en-CA" sz="900" dirty="0"/>
              <a:t>      required: true</a:t>
            </a:r>
          </a:p>
          <a:p>
            <a:r>
              <a:rPr lang="en-CA" sz="900" dirty="0"/>
              <a:t>      type: string</a:t>
            </a:r>
          </a:p>
          <a:p>
            <a:r>
              <a:rPr lang="en-CA" sz="900" dirty="0"/>
              <a:t>      description: &gt;</a:t>
            </a:r>
          </a:p>
          <a:p>
            <a:r>
              <a:rPr lang="en-CA" sz="900" dirty="0"/>
              <a:t>        The host Operating System (OS) type.</a:t>
            </a:r>
          </a:p>
          <a:p>
            <a:r>
              <a:rPr lang="en-CA" sz="900" dirty="0"/>
              <a:t>    distribution:</a:t>
            </a:r>
          </a:p>
          <a:p>
            <a:r>
              <a:rPr lang="en-CA" sz="900" dirty="0"/>
              <a:t>      required: false</a:t>
            </a:r>
          </a:p>
          <a:p>
            <a:r>
              <a:rPr lang="en-CA" sz="900" dirty="0"/>
              <a:t>      type: string</a:t>
            </a:r>
          </a:p>
          <a:p>
            <a:r>
              <a:rPr lang="en-CA" sz="900" dirty="0"/>
              <a:t>      description: &gt;</a:t>
            </a:r>
          </a:p>
          <a:p>
            <a:r>
              <a:rPr lang="en-CA" sz="900" dirty="0"/>
              <a:t>        The host Operating System (OS) distribution. Examples of valid values</a:t>
            </a:r>
          </a:p>
          <a:p>
            <a:r>
              <a:rPr lang="en-CA" sz="900" dirty="0"/>
              <a:t>        for an “type” of “Linux” would include:</a:t>
            </a:r>
          </a:p>
          <a:p>
            <a:r>
              <a:rPr lang="en-CA" sz="900" dirty="0"/>
              <a:t>        </a:t>
            </a:r>
            <a:r>
              <a:rPr lang="en-CA" sz="900" dirty="0" err="1"/>
              <a:t>debian</a:t>
            </a:r>
            <a:r>
              <a:rPr lang="en-CA" sz="900" dirty="0"/>
              <a:t>, fedora, </a:t>
            </a:r>
            <a:r>
              <a:rPr lang="en-CA" sz="900" dirty="0" err="1"/>
              <a:t>rhel</a:t>
            </a:r>
            <a:r>
              <a:rPr lang="en-CA" sz="900" dirty="0"/>
              <a:t> and </a:t>
            </a:r>
            <a:r>
              <a:rPr lang="en-CA" sz="900" dirty="0" err="1"/>
              <a:t>ubuntu</a:t>
            </a:r>
            <a:r>
              <a:rPr lang="en-CA" sz="900" dirty="0"/>
              <a:t>.</a:t>
            </a:r>
          </a:p>
          <a:p>
            <a:r>
              <a:rPr lang="en-CA" sz="900" dirty="0"/>
              <a:t>    version:</a:t>
            </a:r>
          </a:p>
          <a:p>
            <a:r>
              <a:rPr lang="en-CA" sz="900" dirty="0"/>
              <a:t>      required: false</a:t>
            </a:r>
          </a:p>
          <a:p>
            <a:r>
              <a:rPr lang="en-CA" sz="900" dirty="0"/>
              <a:t>      type: string</a:t>
            </a:r>
          </a:p>
          <a:p>
            <a:r>
              <a:rPr lang="en-CA" sz="900" dirty="0"/>
              <a:t>      description: &gt;</a:t>
            </a:r>
          </a:p>
          <a:p>
            <a:r>
              <a:rPr lang="en-CA" sz="900" dirty="0"/>
              <a:t>        The host Operating System version.</a:t>
            </a:r>
          </a:p>
          <a:p>
            <a:endParaRPr lang="en-CA" sz="900" dirty="0"/>
          </a:p>
          <a:p>
            <a:r>
              <a:rPr lang="en-CA" sz="900" dirty="0" err="1"/>
              <a:t>tosca.capabilities.Scalable</a:t>
            </a:r>
            <a:r>
              <a:rPr lang="en-CA" sz="900" dirty="0"/>
              <a:t>:</a:t>
            </a:r>
          </a:p>
          <a:p>
            <a:r>
              <a:rPr lang="en-CA" sz="900" dirty="0"/>
              <a:t>  </a:t>
            </a:r>
            <a:r>
              <a:rPr lang="en-CA" sz="900" dirty="0" err="1"/>
              <a:t>derived_from</a:t>
            </a:r>
            <a:r>
              <a:rPr lang="en-CA" sz="900" dirty="0"/>
              <a:t>: </a:t>
            </a:r>
            <a:r>
              <a:rPr lang="en-CA" sz="900" dirty="0" err="1"/>
              <a:t>tosca.capabilities.Root</a:t>
            </a:r>
            <a:endParaRPr lang="en-CA" sz="900" dirty="0"/>
          </a:p>
          <a:p>
            <a:r>
              <a:rPr lang="en-CA" sz="900" dirty="0"/>
              <a:t>  properties:</a:t>
            </a:r>
          </a:p>
          <a:p>
            <a:r>
              <a:rPr lang="en-CA" sz="900" dirty="0"/>
              <a:t>    </a:t>
            </a:r>
            <a:r>
              <a:rPr lang="en-CA" sz="900" dirty="0" err="1"/>
              <a:t>min_instances</a:t>
            </a:r>
            <a:r>
              <a:rPr lang="en-CA" sz="900" dirty="0"/>
              <a:t>:</a:t>
            </a:r>
          </a:p>
          <a:p>
            <a:r>
              <a:rPr lang="en-CA" sz="900" dirty="0"/>
              <a:t>      type: integer</a:t>
            </a:r>
          </a:p>
          <a:p>
            <a:r>
              <a:rPr lang="en-CA" sz="900" dirty="0"/>
              <a:t>      required: true</a:t>
            </a:r>
          </a:p>
          <a:p>
            <a:r>
              <a:rPr lang="en-CA" sz="900" dirty="0"/>
              <a:t>      default: 1</a:t>
            </a:r>
          </a:p>
          <a:p>
            <a:r>
              <a:rPr lang="en-CA" sz="900" dirty="0"/>
              <a:t>    </a:t>
            </a:r>
            <a:r>
              <a:rPr lang="en-CA" sz="900" dirty="0" err="1"/>
              <a:t>max_instances</a:t>
            </a:r>
            <a:r>
              <a:rPr lang="en-CA" sz="900" dirty="0"/>
              <a:t>:</a:t>
            </a:r>
          </a:p>
          <a:p>
            <a:r>
              <a:rPr lang="en-CA" sz="900" dirty="0"/>
              <a:t>      type: integer</a:t>
            </a:r>
          </a:p>
          <a:p>
            <a:r>
              <a:rPr lang="en-CA" sz="900" dirty="0"/>
              <a:t>      required: true</a:t>
            </a:r>
          </a:p>
          <a:p>
            <a:r>
              <a:rPr lang="en-CA" sz="900" dirty="0"/>
              <a:t>      default: 1</a:t>
            </a:r>
          </a:p>
          <a:p>
            <a:r>
              <a:rPr lang="en-CA" sz="900" dirty="0"/>
              <a:t>    </a:t>
            </a:r>
            <a:r>
              <a:rPr lang="en-CA" sz="900" dirty="0" err="1"/>
              <a:t>default_instances</a:t>
            </a:r>
            <a:r>
              <a:rPr lang="en-CA" sz="900" dirty="0"/>
              <a:t>:</a:t>
            </a:r>
          </a:p>
          <a:p>
            <a:r>
              <a:rPr lang="en-CA" sz="900" dirty="0"/>
              <a:t>      type: integer</a:t>
            </a:r>
          </a:p>
          <a:p>
            <a:r>
              <a:rPr lang="en-CA" sz="900" dirty="0"/>
              <a:t>      required: false</a:t>
            </a:r>
          </a:p>
          <a:p>
            <a:r>
              <a:rPr lang="en-CA" sz="900" dirty="0"/>
              <a:t>      description: &gt;</a:t>
            </a:r>
          </a:p>
          <a:p>
            <a:r>
              <a:rPr lang="en-CA" sz="900" dirty="0"/>
              <a:t>        The value for this property MUST be in the range between the values</a:t>
            </a:r>
          </a:p>
          <a:p>
            <a:r>
              <a:rPr lang="en-CA" sz="900" dirty="0"/>
              <a:t>        set for </a:t>
            </a:r>
            <a:r>
              <a:rPr lang="en-CA" sz="900" dirty="0" err="1"/>
              <a:t>min_instances</a:t>
            </a:r>
            <a:r>
              <a:rPr lang="en-CA" sz="900" dirty="0"/>
              <a:t> and </a:t>
            </a:r>
            <a:r>
              <a:rPr lang="en-CA" sz="900" dirty="0" err="1"/>
              <a:t>max_instances</a:t>
            </a:r>
            <a:r>
              <a:rPr lang="en-CA" sz="900" dirty="0"/>
              <a:t> properties.</a:t>
            </a:r>
          </a:p>
          <a:p>
            <a:endParaRPr lang="en-CA" sz="900" dirty="0"/>
          </a:p>
          <a:p>
            <a:r>
              <a:rPr lang="en-CA" sz="900" dirty="0"/>
              <a:t>##########################################################################</a:t>
            </a:r>
          </a:p>
          <a:p>
            <a:r>
              <a:rPr lang="en-CA" sz="900" dirty="0"/>
              <a:t> # Interfaces Type.</a:t>
            </a:r>
          </a:p>
          <a:p>
            <a:r>
              <a:rPr lang="en-CA" sz="900" dirty="0"/>
              <a:t> # The Interfaces element describes a list of one or more interface</a:t>
            </a:r>
          </a:p>
          <a:p>
            <a:r>
              <a:rPr lang="en-CA" sz="900" dirty="0"/>
              <a:t> # definitions for a </a:t>
            </a:r>
            <a:r>
              <a:rPr lang="en-CA" sz="900" dirty="0" err="1"/>
              <a:t>modelable</a:t>
            </a:r>
            <a:r>
              <a:rPr lang="en-CA" sz="900" dirty="0"/>
              <a:t> entity (e.g., a Node or Relationship Type)</a:t>
            </a:r>
          </a:p>
          <a:p>
            <a:r>
              <a:rPr lang="en-CA" sz="900" dirty="0"/>
              <a:t> # as defined within the TOSCA Simple Profile specification.</a:t>
            </a:r>
          </a:p>
          <a:p>
            <a:r>
              <a:rPr lang="en-CA" sz="900" dirty="0"/>
              <a:t>##########################################################################</a:t>
            </a:r>
          </a:p>
          <a:p>
            <a:r>
              <a:rPr lang="en-CA" sz="900" dirty="0" err="1"/>
              <a:t>tosca.interfaces.node.lifecycle.Standard</a:t>
            </a:r>
            <a:r>
              <a:rPr lang="en-CA" sz="900" dirty="0"/>
              <a:t>:</a:t>
            </a:r>
          </a:p>
          <a:p>
            <a:r>
              <a:rPr lang="en-CA" sz="900" dirty="0"/>
              <a:t>  create:</a:t>
            </a:r>
          </a:p>
          <a:p>
            <a:r>
              <a:rPr lang="en-CA" sz="900" dirty="0"/>
              <a:t>    description: Standard lifecycle create operation.</a:t>
            </a:r>
          </a:p>
          <a:p>
            <a:r>
              <a:rPr lang="en-CA" sz="900" dirty="0"/>
              <a:t>  configure:</a:t>
            </a:r>
          </a:p>
          <a:p>
            <a:r>
              <a:rPr lang="en-CA" sz="900" dirty="0"/>
              <a:t>    description: Standard lifecycle configure operation.</a:t>
            </a:r>
          </a:p>
          <a:p>
            <a:r>
              <a:rPr lang="en-CA" sz="900" dirty="0"/>
              <a:t>  start:</a:t>
            </a:r>
          </a:p>
          <a:p>
            <a:r>
              <a:rPr lang="en-CA" sz="900" dirty="0"/>
              <a:t>    description: Standard lifecycle start operation.</a:t>
            </a:r>
          </a:p>
          <a:p>
            <a:r>
              <a:rPr lang="en-CA" sz="900" dirty="0"/>
              <a:t>  stop:</a:t>
            </a:r>
          </a:p>
          <a:p>
            <a:r>
              <a:rPr lang="en-CA" sz="900" dirty="0"/>
              <a:t>    description: Standard lifecycle stop operation.</a:t>
            </a:r>
          </a:p>
          <a:p>
            <a:r>
              <a:rPr lang="en-CA" sz="900" dirty="0"/>
              <a:t>  delete:</a:t>
            </a:r>
          </a:p>
          <a:p>
            <a:r>
              <a:rPr lang="en-CA" sz="900" dirty="0"/>
              <a:t>    description: Standard lifecycle delete operation.</a:t>
            </a:r>
          </a:p>
          <a:p>
            <a:endParaRPr lang="en-CA" sz="900" dirty="0"/>
          </a:p>
          <a:p>
            <a:r>
              <a:rPr lang="en-CA" sz="900" dirty="0" err="1"/>
              <a:t>tosca.interfaces.relationship.Configure</a:t>
            </a:r>
            <a:r>
              <a:rPr lang="en-CA" sz="900" dirty="0"/>
              <a:t>:</a:t>
            </a:r>
          </a:p>
          <a:p>
            <a:r>
              <a:rPr lang="en-CA" sz="900" dirty="0"/>
              <a:t>  </a:t>
            </a:r>
            <a:r>
              <a:rPr lang="en-CA" sz="900" dirty="0" err="1"/>
              <a:t>pre_configure_source</a:t>
            </a:r>
            <a:r>
              <a:rPr lang="en-CA" sz="900" dirty="0"/>
              <a:t>:</a:t>
            </a:r>
          </a:p>
          <a:p>
            <a:r>
              <a:rPr lang="en-CA" sz="900" dirty="0"/>
              <a:t>    description: Operation to pre-configure the source endpoint.</a:t>
            </a:r>
          </a:p>
          <a:p>
            <a:r>
              <a:rPr lang="en-CA" sz="900" dirty="0"/>
              <a:t>  </a:t>
            </a:r>
            <a:r>
              <a:rPr lang="en-CA" sz="900" dirty="0" err="1"/>
              <a:t>pre_configure_target</a:t>
            </a:r>
            <a:r>
              <a:rPr lang="en-CA" sz="900" dirty="0"/>
              <a:t>:</a:t>
            </a:r>
          </a:p>
          <a:p>
            <a:r>
              <a:rPr lang="en-CA" sz="900" dirty="0"/>
              <a:t>    description: Operation to pre-configure the target endpoint.</a:t>
            </a:r>
          </a:p>
          <a:p>
            <a:r>
              <a:rPr lang="en-CA" sz="900" dirty="0"/>
              <a:t>  </a:t>
            </a:r>
            <a:r>
              <a:rPr lang="en-CA" sz="900" dirty="0" err="1"/>
              <a:t>post_configure_source</a:t>
            </a:r>
            <a:r>
              <a:rPr lang="en-CA" sz="900" dirty="0"/>
              <a:t>:</a:t>
            </a:r>
          </a:p>
          <a:p>
            <a:r>
              <a:rPr lang="en-CA" sz="900" dirty="0"/>
              <a:t>    description: Operation to post-configure the source endpoint.</a:t>
            </a:r>
          </a:p>
          <a:p>
            <a:r>
              <a:rPr lang="en-CA" sz="900" dirty="0"/>
              <a:t>  </a:t>
            </a:r>
            <a:r>
              <a:rPr lang="en-CA" sz="900" dirty="0" err="1"/>
              <a:t>post_configure_target</a:t>
            </a:r>
            <a:r>
              <a:rPr lang="en-CA" sz="900" dirty="0"/>
              <a:t>:</a:t>
            </a:r>
          </a:p>
          <a:p>
            <a:r>
              <a:rPr lang="en-CA" sz="900" dirty="0"/>
              <a:t>    description: Operation to post-configure the target endpoint.</a:t>
            </a:r>
          </a:p>
          <a:p>
            <a:r>
              <a:rPr lang="en-CA" sz="900" dirty="0"/>
              <a:t>  </a:t>
            </a:r>
            <a:r>
              <a:rPr lang="en-CA" sz="900" dirty="0" err="1"/>
              <a:t>add_target</a:t>
            </a:r>
            <a:r>
              <a:rPr lang="en-CA" sz="900" dirty="0"/>
              <a:t>:</a:t>
            </a:r>
          </a:p>
          <a:p>
            <a:r>
              <a:rPr lang="en-CA" sz="900" dirty="0"/>
              <a:t>    description: Operation to add a target node.</a:t>
            </a:r>
          </a:p>
          <a:p>
            <a:r>
              <a:rPr lang="en-CA" sz="900" dirty="0"/>
              <a:t>  </a:t>
            </a:r>
            <a:r>
              <a:rPr lang="en-CA" sz="900" dirty="0" err="1"/>
              <a:t>remove_target</a:t>
            </a:r>
            <a:r>
              <a:rPr lang="en-CA" sz="900" dirty="0"/>
              <a:t>:</a:t>
            </a:r>
          </a:p>
          <a:p>
            <a:r>
              <a:rPr lang="en-CA" sz="900" dirty="0"/>
              <a:t>    description: Operation to remove a target node.</a:t>
            </a:r>
          </a:p>
          <a:p>
            <a:r>
              <a:rPr lang="en-CA" sz="900" dirty="0"/>
              <a:t>  </a:t>
            </a:r>
            <a:r>
              <a:rPr lang="en-CA" sz="900" dirty="0" err="1"/>
              <a:t>add_source</a:t>
            </a:r>
            <a:r>
              <a:rPr lang="en-CA" sz="900" dirty="0"/>
              <a:t>: </a:t>
            </a:r>
          </a:p>
          <a:p>
            <a:r>
              <a:rPr lang="en-CA" sz="900" dirty="0"/>
              <a:t>    description: Operation to notify the target node of a source node which is now available via a relationship.</a:t>
            </a:r>
          </a:p>
          <a:p>
            <a:r>
              <a:rPr lang="en-CA" sz="900" dirty="0"/>
              <a:t>    description: </a:t>
            </a:r>
          </a:p>
          <a:p>
            <a:r>
              <a:rPr lang="en-CA" sz="900" dirty="0"/>
              <a:t>  </a:t>
            </a:r>
            <a:r>
              <a:rPr lang="en-CA" sz="900" dirty="0" err="1"/>
              <a:t>target_changed</a:t>
            </a:r>
            <a:r>
              <a:rPr lang="en-CA" sz="900" dirty="0"/>
              <a:t>:</a:t>
            </a:r>
          </a:p>
          <a:p>
            <a:r>
              <a:rPr lang="en-CA" sz="900" dirty="0"/>
              <a:t>    description: Operation to notify source some property or attribute of the target changed</a:t>
            </a:r>
          </a:p>
          <a:p>
            <a:endParaRPr lang="en-CA" sz="900" dirty="0"/>
          </a:p>
          <a:p>
            <a:r>
              <a:rPr lang="en-CA" sz="900" dirty="0"/>
              <a:t>##########################################################################</a:t>
            </a:r>
          </a:p>
          <a:p>
            <a:r>
              <a:rPr lang="en-CA" sz="900" dirty="0"/>
              <a:t> # Data Type.</a:t>
            </a:r>
          </a:p>
          <a:p>
            <a:r>
              <a:rPr lang="en-CA" sz="900" dirty="0"/>
              <a:t> # A </a:t>
            </a:r>
            <a:r>
              <a:rPr lang="en-CA" sz="900" dirty="0" err="1"/>
              <a:t>Datatype</a:t>
            </a:r>
            <a:r>
              <a:rPr lang="en-CA" sz="900" dirty="0"/>
              <a:t> is a complex data type declaration which contains other</a:t>
            </a:r>
          </a:p>
          <a:p>
            <a:r>
              <a:rPr lang="en-CA" sz="900" dirty="0"/>
              <a:t> # complex or simple data types.</a:t>
            </a:r>
          </a:p>
          <a:p>
            <a:r>
              <a:rPr lang="en-CA" sz="900" dirty="0"/>
              <a:t>##########################################################################</a:t>
            </a:r>
          </a:p>
          <a:p>
            <a:r>
              <a:rPr lang="en-CA" sz="900" dirty="0" err="1"/>
              <a:t>tosca.datatypes.network.NetworkInfo</a:t>
            </a:r>
            <a:r>
              <a:rPr lang="en-CA" sz="900" dirty="0"/>
              <a:t>:</a:t>
            </a:r>
          </a:p>
          <a:p>
            <a:r>
              <a:rPr lang="en-CA" sz="900" dirty="0"/>
              <a:t>  properties:</a:t>
            </a:r>
          </a:p>
          <a:p>
            <a:r>
              <a:rPr lang="en-CA" sz="900" dirty="0"/>
              <a:t>    </a:t>
            </a:r>
            <a:r>
              <a:rPr lang="en-CA" sz="900" dirty="0" err="1"/>
              <a:t>network_name</a:t>
            </a:r>
            <a:r>
              <a:rPr lang="en-CA" sz="900" dirty="0"/>
              <a:t>:</a:t>
            </a:r>
          </a:p>
          <a:p>
            <a:r>
              <a:rPr lang="en-CA" sz="900" dirty="0"/>
              <a:t>      type: string</a:t>
            </a:r>
          </a:p>
          <a:p>
            <a:r>
              <a:rPr lang="en-CA" sz="900" dirty="0"/>
              <a:t>    </a:t>
            </a:r>
            <a:r>
              <a:rPr lang="en-CA" sz="900" dirty="0" err="1"/>
              <a:t>network_id</a:t>
            </a:r>
            <a:r>
              <a:rPr lang="en-CA" sz="900" dirty="0"/>
              <a:t>:</a:t>
            </a:r>
          </a:p>
          <a:p>
            <a:r>
              <a:rPr lang="en-CA" sz="900" dirty="0"/>
              <a:t>      type: string</a:t>
            </a:r>
          </a:p>
          <a:p>
            <a:r>
              <a:rPr lang="en-CA" sz="900" dirty="0"/>
              <a:t>    addresses:</a:t>
            </a:r>
          </a:p>
          <a:p>
            <a:r>
              <a:rPr lang="en-CA" sz="900" dirty="0"/>
              <a:t>      type: list</a:t>
            </a:r>
          </a:p>
          <a:p>
            <a:r>
              <a:rPr lang="en-CA" sz="900" dirty="0"/>
              <a:t>      </a:t>
            </a:r>
            <a:r>
              <a:rPr lang="en-CA" sz="900" dirty="0" err="1"/>
              <a:t>entry_schema</a:t>
            </a:r>
            <a:r>
              <a:rPr lang="en-CA" sz="900" dirty="0"/>
              <a:t>:</a:t>
            </a:r>
          </a:p>
          <a:p>
            <a:r>
              <a:rPr lang="en-CA" sz="900" dirty="0"/>
              <a:t>        type: string</a:t>
            </a:r>
          </a:p>
          <a:p>
            <a:endParaRPr lang="en-CA" sz="900" dirty="0"/>
          </a:p>
          <a:p>
            <a:r>
              <a:rPr lang="en-CA" sz="900" dirty="0" err="1"/>
              <a:t>tosca.datatypes.network.PortInfo</a:t>
            </a:r>
            <a:r>
              <a:rPr lang="en-CA" sz="900" dirty="0"/>
              <a:t>:</a:t>
            </a:r>
          </a:p>
          <a:p>
            <a:r>
              <a:rPr lang="en-CA" sz="900" dirty="0"/>
              <a:t>  properties:</a:t>
            </a:r>
          </a:p>
          <a:p>
            <a:r>
              <a:rPr lang="en-CA" sz="900" dirty="0"/>
              <a:t>    </a:t>
            </a:r>
            <a:r>
              <a:rPr lang="en-CA" sz="900" dirty="0" err="1"/>
              <a:t>port_name</a:t>
            </a:r>
            <a:r>
              <a:rPr lang="en-CA" sz="900" dirty="0"/>
              <a:t>:</a:t>
            </a:r>
          </a:p>
          <a:p>
            <a:r>
              <a:rPr lang="en-CA" sz="900" dirty="0"/>
              <a:t>      type: string</a:t>
            </a:r>
          </a:p>
          <a:p>
            <a:r>
              <a:rPr lang="en-CA" sz="900" dirty="0"/>
              <a:t>    </a:t>
            </a:r>
            <a:r>
              <a:rPr lang="en-CA" sz="900" dirty="0" err="1"/>
              <a:t>port_id</a:t>
            </a:r>
            <a:r>
              <a:rPr lang="en-CA" sz="900" dirty="0"/>
              <a:t>:</a:t>
            </a:r>
          </a:p>
          <a:p>
            <a:r>
              <a:rPr lang="en-CA" sz="900" dirty="0"/>
              <a:t>      type: string</a:t>
            </a:r>
          </a:p>
          <a:p>
            <a:r>
              <a:rPr lang="en-CA" sz="900" dirty="0"/>
              <a:t>    </a:t>
            </a:r>
            <a:r>
              <a:rPr lang="en-CA" sz="900" dirty="0" err="1"/>
              <a:t>network_id</a:t>
            </a:r>
            <a:r>
              <a:rPr lang="en-CA" sz="900" dirty="0"/>
              <a:t>:</a:t>
            </a:r>
          </a:p>
          <a:p>
            <a:r>
              <a:rPr lang="en-CA" sz="900" dirty="0"/>
              <a:t>      type: string</a:t>
            </a:r>
          </a:p>
          <a:p>
            <a:r>
              <a:rPr lang="en-CA" sz="900" dirty="0"/>
              <a:t>    </a:t>
            </a:r>
            <a:r>
              <a:rPr lang="en-CA" sz="900" dirty="0" err="1"/>
              <a:t>mac_address</a:t>
            </a:r>
            <a:r>
              <a:rPr lang="en-CA" sz="900" dirty="0"/>
              <a:t>:</a:t>
            </a:r>
          </a:p>
          <a:p>
            <a:r>
              <a:rPr lang="en-CA" sz="900" dirty="0"/>
              <a:t>      type: string</a:t>
            </a:r>
          </a:p>
          <a:p>
            <a:r>
              <a:rPr lang="en-CA" sz="900" dirty="0"/>
              <a:t>    addresses:</a:t>
            </a:r>
          </a:p>
          <a:p>
            <a:r>
              <a:rPr lang="en-CA" sz="900" dirty="0"/>
              <a:t>      type: list</a:t>
            </a:r>
          </a:p>
          <a:p>
            <a:r>
              <a:rPr lang="en-CA" sz="900" dirty="0"/>
              <a:t>      </a:t>
            </a:r>
            <a:r>
              <a:rPr lang="en-CA" sz="900" dirty="0" err="1"/>
              <a:t>entry_schema</a:t>
            </a:r>
            <a:r>
              <a:rPr lang="en-CA" sz="900" dirty="0"/>
              <a:t>:</a:t>
            </a:r>
          </a:p>
          <a:p>
            <a:r>
              <a:rPr lang="en-CA" sz="900" dirty="0"/>
              <a:t>        type: string</a:t>
            </a:r>
          </a:p>
          <a:p>
            <a:endParaRPr lang="en-CA" sz="900" dirty="0"/>
          </a:p>
          <a:p>
            <a:r>
              <a:rPr lang="en-CA" sz="900" dirty="0" err="1"/>
              <a:t>tosca.datatypes.network.PortDef</a:t>
            </a:r>
            <a:r>
              <a:rPr lang="en-CA" sz="900" dirty="0"/>
              <a:t>:</a:t>
            </a:r>
          </a:p>
          <a:p>
            <a:r>
              <a:rPr lang="en-CA" sz="900" dirty="0"/>
              <a:t>  type: integer</a:t>
            </a:r>
          </a:p>
          <a:p>
            <a:r>
              <a:rPr lang="en-CA" sz="900" dirty="0"/>
              <a:t>  constraints:</a:t>
            </a:r>
          </a:p>
          <a:p>
            <a:r>
              <a:rPr lang="en-CA" sz="900" dirty="0"/>
              <a:t>    - </a:t>
            </a:r>
            <a:r>
              <a:rPr lang="en-CA" sz="900" dirty="0" err="1"/>
              <a:t>in_range</a:t>
            </a:r>
            <a:r>
              <a:rPr lang="en-CA" sz="900" dirty="0"/>
              <a:t>: [ 1, 65535 ]</a:t>
            </a:r>
          </a:p>
          <a:p>
            <a:endParaRPr lang="en-CA" sz="900" dirty="0"/>
          </a:p>
          <a:p>
            <a:r>
              <a:rPr lang="en-CA" sz="900" dirty="0" err="1"/>
              <a:t>tosca.datatypes.network.PortSpec</a:t>
            </a:r>
            <a:r>
              <a:rPr lang="en-CA" sz="900" dirty="0"/>
              <a:t>:</a:t>
            </a:r>
          </a:p>
          <a:p>
            <a:r>
              <a:rPr lang="en-CA" sz="900" dirty="0"/>
              <a:t>  properties:</a:t>
            </a:r>
          </a:p>
          <a:p>
            <a:r>
              <a:rPr lang="en-CA" sz="900" dirty="0"/>
              <a:t>    protocol:</a:t>
            </a:r>
          </a:p>
          <a:p>
            <a:r>
              <a:rPr lang="en-CA" sz="900" dirty="0"/>
              <a:t>      type: string</a:t>
            </a:r>
          </a:p>
          <a:p>
            <a:r>
              <a:rPr lang="en-CA" sz="900" dirty="0"/>
              <a:t>      required: true</a:t>
            </a:r>
          </a:p>
          <a:p>
            <a:r>
              <a:rPr lang="en-CA" sz="900" dirty="0"/>
              <a:t>      default: </a:t>
            </a:r>
            <a:r>
              <a:rPr lang="en-CA" sz="900" dirty="0" err="1"/>
              <a:t>tcp</a:t>
            </a:r>
            <a:endParaRPr lang="en-CA" sz="900" dirty="0"/>
          </a:p>
          <a:p>
            <a:r>
              <a:rPr lang="en-CA" sz="900" dirty="0"/>
              <a:t>      constraints:</a:t>
            </a:r>
          </a:p>
          <a:p>
            <a:r>
              <a:rPr lang="en-CA" sz="900" dirty="0"/>
              <a:t>        - </a:t>
            </a:r>
            <a:r>
              <a:rPr lang="en-CA" sz="900" dirty="0" err="1"/>
              <a:t>valid_values</a:t>
            </a:r>
            <a:r>
              <a:rPr lang="en-CA" sz="900" dirty="0"/>
              <a:t>: [ </a:t>
            </a:r>
            <a:r>
              <a:rPr lang="en-CA" sz="900" dirty="0" err="1"/>
              <a:t>udp</a:t>
            </a:r>
            <a:r>
              <a:rPr lang="en-CA" sz="900" dirty="0"/>
              <a:t>, </a:t>
            </a:r>
            <a:r>
              <a:rPr lang="en-CA" sz="900" dirty="0" err="1"/>
              <a:t>tcp</a:t>
            </a:r>
            <a:r>
              <a:rPr lang="en-CA" sz="900" dirty="0"/>
              <a:t>, </a:t>
            </a:r>
            <a:r>
              <a:rPr lang="en-CA" sz="900" dirty="0" err="1"/>
              <a:t>igmp</a:t>
            </a:r>
            <a:r>
              <a:rPr lang="en-CA" sz="900" dirty="0"/>
              <a:t> ]</a:t>
            </a:r>
          </a:p>
          <a:p>
            <a:r>
              <a:rPr lang="en-CA" sz="900" dirty="0"/>
              <a:t>    target:</a:t>
            </a:r>
          </a:p>
          <a:p>
            <a:r>
              <a:rPr lang="en-CA" sz="900" dirty="0"/>
              <a:t>      type: list</a:t>
            </a:r>
          </a:p>
          <a:p>
            <a:r>
              <a:rPr lang="en-CA" sz="900" dirty="0"/>
              <a:t>      </a:t>
            </a:r>
            <a:r>
              <a:rPr lang="en-CA" sz="900" dirty="0" err="1"/>
              <a:t>entry_schema</a:t>
            </a:r>
            <a:r>
              <a:rPr lang="en-CA" sz="900" dirty="0"/>
              <a:t>:</a:t>
            </a:r>
          </a:p>
          <a:p>
            <a:r>
              <a:rPr lang="en-CA" sz="900" dirty="0"/>
              <a:t>        type: </a:t>
            </a:r>
            <a:r>
              <a:rPr lang="en-CA" sz="900" dirty="0" err="1"/>
              <a:t>PortDef</a:t>
            </a:r>
            <a:endParaRPr lang="en-CA" sz="900" dirty="0"/>
          </a:p>
          <a:p>
            <a:r>
              <a:rPr lang="en-CA" sz="900" dirty="0"/>
              <a:t>    </a:t>
            </a:r>
            <a:r>
              <a:rPr lang="en-CA" sz="900" dirty="0" err="1"/>
              <a:t>target_range</a:t>
            </a:r>
            <a:r>
              <a:rPr lang="en-CA" sz="900" dirty="0"/>
              <a:t>:</a:t>
            </a:r>
          </a:p>
          <a:p>
            <a:r>
              <a:rPr lang="en-CA" sz="900" dirty="0"/>
              <a:t>      type: range</a:t>
            </a:r>
          </a:p>
          <a:p>
            <a:r>
              <a:rPr lang="en-CA" sz="900" dirty="0"/>
              <a:t>      constraints:</a:t>
            </a:r>
          </a:p>
          <a:p>
            <a:r>
              <a:rPr lang="en-CA" sz="900" dirty="0"/>
              <a:t>        - </a:t>
            </a:r>
            <a:r>
              <a:rPr lang="en-CA" sz="900" dirty="0" err="1"/>
              <a:t>in_range</a:t>
            </a:r>
            <a:r>
              <a:rPr lang="en-CA" sz="900" dirty="0"/>
              <a:t>: [ 1, 65535 ]</a:t>
            </a:r>
          </a:p>
          <a:p>
            <a:r>
              <a:rPr lang="en-CA" sz="900" dirty="0"/>
              <a:t>    source:</a:t>
            </a:r>
          </a:p>
          <a:p>
            <a:r>
              <a:rPr lang="en-CA" sz="900" dirty="0"/>
              <a:t>      type: list</a:t>
            </a:r>
          </a:p>
          <a:p>
            <a:r>
              <a:rPr lang="en-CA" sz="900" dirty="0"/>
              <a:t>      </a:t>
            </a:r>
            <a:r>
              <a:rPr lang="en-CA" sz="900" dirty="0" err="1"/>
              <a:t>entry_schema</a:t>
            </a:r>
            <a:r>
              <a:rPr lang="en-CA" sz="900" dirty="0"/>
              <a:t>:</a:t>
            </a:r>
          </a:p>
          <a:p>
            <a:r>
              <a:rPr lang="en-CA" sz="900" dirty="0"/>
              <a:t>        type: </a:t>
            </a:r>
            <a:r>
              <a:rPr lang="en-CA" sz="900" dirty="0" err="1"/>
              <a:t>PortDef</a:t>
            </a:r>
            <a:endParaRPr lang="en-CA" sz="900" dirty="0"/>
          </a:p>
          <a:p>
            <a:r>
              <a:rPr lang="en-CA" sz="900" dirty="0"/>
              <a:t>    </a:t>
            </a:r>
            <a:r>
              <a:rPr lang="en-CA" sz="900" dirty="0" err="1"/>
              <a:t>source_range</a:t>
            </a:r>
            <a:r>
              <a:rPr lang="en-CA" sz="900" dirty="0"/>
              <a:t>:</a:t>
            </a:r>
          </a:p>
          <a:p>
            <a:r>
              <a:rPr lang="en-CA" sz="900" dirty="0"/>
              <a:t>      type: range</a:t>
            </a:r>
          </a:p>
          <a:p>
            <a:r>
              <a:rPr lang="en-CA" sz="900" dirty="0"/>
              <a:t>      constraints:</a:t>
            </a:r>
          </a:p>
          <a:p>
            <a:r>
              <a:rPr lang="en-CA" sz="900" dirty="0"/>
              <a:t>        - </a:t>
            </a:r>
            <a:r>
              <a:rPr lang="en-CA" sz="900" dirty="0" err="1"/>
              <a:t>in_range</a:t>
            </a:r>
            <a:r>
              <a:rPr lang="en-CA" sz="900" dirty="0"/>
              <a:t>: [ 1, 65535 ]</a:t>
            </a:r>
          </a:p>
          <a:p>
            <a:endParaRPr lang="en-CA" sz="900" dirty="0"/>
          </a:p>
          <a:p>
            <a:r>
              <a:rPr lang="en-CA" sz="900" dirty="0" err="1"/>
              <a:t>tosca.datatypes.network.Credential</a:t>
            </a:r>
            <a:r>
              <a:rPr lang="en-CA" sz="900" dirty="0"/>
              <a:t>:</a:t>
            </a:r>
          </a:p>
          <a:p>
            <a:r>
              <a:rPr lang="en-CA" sz="900" dirty="0"/>
              <a:t>  properties:</a:t>
            </a:r>
          </a:p>
          <a:p>
            <a:r>
              <a:rPr lang="en-CA" sz="900" dirty="0"/>
              <a:t>    protocol:</a:t>
            </a:r>
          </a:p>
          <a:p>
            <a:r>
              <a:rPr lang="en-CA" sz="900" dirty="0"/>
              <a:t>      type: string</a:t>
            </a:r>
          </a:p>
          <a:p>
            <a:r>
              <a:rPr lang="en-CA" sz="900" dirty="0"/>
              <a:t>    </a:t>
            </a:r>
            <a:r>
              <a:rPr lang="en-CA" sz="900" dirty="0" err="1"/>
              <a:t>token_type</a:t>
            </a:r>
            <a:r>
              <a:rPr lang="en-CA" sz="900" dirty="0"/>
              <a:t>:</a:t>
            </a:r>
          </a:p>
          <a:p>
            <a:r>
              <a:rPr lang="en-CA" sz="900" dirty="0"/>
              <a:t>      type: string</a:t>
            </a:r>
          </a:p>
          <a:p>
            <a:r>
              <a:rPr lang="en-CA" sz="900" dirty="0"/>
              <a:t>    token:</a:t>
            </a:r>
          </a:p>
          <a:p>
            <a:r>
              <a:rPr lang="en-CA" sz="900" dirty="0"/>
              <a:t>      type: string</a:t>
            </a:r>
          </a:p>
          <a:p>
            <a:r>
              <a:rPr lang="en-CA" sz="900" dirty="0"/>
              <a:t>    keys:</a:t>
            </a:r>
          </a:p>
          <a:p>
            <a:r>
              <a:rPr lang="en-CA" sz="900" dirty="0"/>
              <a:t>      type: map</a:t>
            </a:r>
          </a:p>
          <a:p>
            <a:r>
              <a:rPr lang="en-CA" sz="900" dirty="0"/>
              <a:t>      </a:t>
            </a:r>
            <a:r>
              <a:rPr lang="en-CA" sz="900" dirty="0" err="1"/>
              <a:t>entry_schema</a:t>
            </a:r>
            <a:r>
              <a:rPr lang="en-CA" sz="900" dirty="0"/>
              <a:t>:</a:t>
            </a:r>
          </a:p>
          <a:p>
            <a:r>
              <a:rPr lang="en-CA" sz="900" dirty="0"/>
              <a:t>        type: string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-25400" y="1130300"/>
            <a:ext cx="4525392" cy="5355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900" dirty="0" err="1"/>
              <a:t>tosca_definitions_version</a:t>
            </a:r>
            <a:r>
              <a:rPr lang="en-CA" sz="900" dirty="0"/>
              <a:t>: tosca_simple_yaml_1_0_0</a:t>
            </a:r>
          </a:p>
          <a:p>
            <a:endParaRPr lang="en-CA" sz="900" dirty="0"/>
          </a:p>
          <a:p>
            <a:r>
              <a:rPr lang="en-CA" sz="900" dirty="0"/>
              <a:t>description: &gt;</a:t>
            </a:r>
          </a:p>
          <a:p>
            <a:r>
              <a:rPr lang="en-CA" sz="900" dirty="0"/>
              <a:t>  This TOSCA simple profile </a:t>
            </a:r>
            <a:r>
              <a:rPr lang="en-CA" sz="900" dirty="0" err="1"/>
              <a:t>deployes</a:t>
            </a:r>
            <a:r>
              <a:rPr lang="en-CA" sz="900" dirty="0"/>
              <a:t> </a:t>
            </a:r>
            <a:r>
              <a:rPr lang="en-CA" sz="900" dirty="0" err="1"/>
              <a:t>nodejs</a:t>
            </a:r>
            <a:r>
              <a:rPr lang="en-CA" sz="900" dirty="0"/>
              <a:t>, </a:t>
            </a:r>
            <a:r>
              <a:rPr lang="en-CA" sz="900" dirty="0" err="1"/>
              <a:t>mongodb</a:t>
            </a:r>
            <a:r>
              <a:rPr lang="en-CA" sz="900" dirty="0"/>
              <a:t>, </a:t>
            </a:r>
            <a:r>
              <a:rPr lang="en-CA" sz="900" dirty="0" err="1"/>
              <a:t>elasticsearch</a:t>
            </a:r>
            <a:r>
              <a:rPr lang="en-CA" sz="900" dirty="0"/>
              <a:t>, </a:t>
            </a:r>
            <a:r>
              <a:rPr lang="en-CA" sz="900" dirty="0" err="1"/>
              <a:t>logstash</a:t>
            </a:r>
            <a:r>
              <a:rPr lang="en-CA" sz="900" dirty="0"/>
              <a:t> and </a:t>
            </a:r>
            <a:r>
              <a:rPr lang="en-CA" sz="900" dirty="0" err="1"/>
              <a:t>kibana</a:t>
            </a:r>
            <a:r>
              <a:rPr lang="en-CA" sz="900" dirty="0"/>
              <a:t> each on a separate server</a:t>
            </a:r>
          </a:p>
          <a:p>
            <a:r>
              <a:rPr lang="en-CA" sz="900" dirty="0"/>
              <a:t>  with monitoring enabled for </a:t>
            </a:r>
            <a:r>
              <a:rPr lang="en-CA" sz="900" dirty="0" err="1"/>
              <a:t>nodejs</a:t>
            </a:r>
            <a:r>
              <a:rPr lang="en-CA" sz="900" dirty="0"/>
              <a:t> server where a sample </a:t>
            </a:r>
            <a:r>
              <a:rPr lang="en-CA" sz="900" dirty="0" err="1"/>
              <a:t>nodejs</a:t>
            </a:r>
            <a:r>
              <a:rPr lang="en-CA" sz="900" dirty="0"/>
              <a:t> application is running. The syslog and </a:t>
            </a:r>
            <a:r>
              <a:rPr lang="en-CA" sz="900" dirty="0" err="1"/>
              <a:t>collectd</a:t>
            </a:r>
            <a:r>
              <a:rPr lang="en-CA" sz="900" dirty="0"/>
              <a:t> are</a:t>
            </a:r>
          </a:p>
          <a:p>
            <a:r>
              <a:rPr lang="en-CA" sz="900" dirty="0"/>
              <a:t>  </a:t>
            </a:r>
            <a:r>
              <a:rPr lang="en-CA" sz="900" dirty="0" err="1"/>
              <a:t>insatlled</a:t>
            </a:r>
            <a:r>
              <a:rPr lang="en-CA" sz="900" dirty="0"/>
              <a:t> on a </a:t>
            </a:r>
            <a:r>
              <a:rPr lang="en-CA" sz="900" dirty="0" err="1"/>
              <a:t>nodejs</a:t>
            </a:r>
            <a:r>
              <a:rPr lang="en-CA" sz="900" dirty="0"/>
              <a:t> server.</a:t>
            </a:r>
          </a:p>
          <a:p>
            <a:endParaRPr lang="en-CA" sz="900" dirty="0"/>
          </a:p>
          <a:p>
            <a:r>
              <a:rPr lang="en-CA" sz="900" dirty="0"/>
              <a:t>imports:</a:t>
            </a:r>
          </a:p>
          <a:p>
            <a:r>
              <a:rPr lang="en-CA" sz="900" dirty="0"/>
              <a:t>  - </a:t>
            </a:r>
            <a:r>
              <a:rPr lang="en-CA" sz="900" dirty="0" err="1"/>
              <a:t>tosca_base_type_definition.yaml</a:t>
            </a:r>
            <a:endParaRPr lang="en-CA" sz="900" dirty="0"/>
          </a:p>
          <a:p>
            <a:r>
              <a:rPr lang="en-CA" sz="900" dirty="0"/>
              <a:t>  - </a:t>
            </a:r>
            <a:r>
              <a:rPr lang="en-CA" sz="900" dirty="0" err="1"/>
              <a:t>paypalpizzastore_nodejs_app.yaml</a:t>
            </a:r>
            <a:endParaRPr lang="en-CA" sz="900" dirty="0"/>
          </a:p>
          <a:p>
            <a:r>
              <a:rPr lang="en-CA" sz="900" dirty="0"/>
              <a:t>  - </a:t>
            </a:r>
            <a:r>
              <a:rPr lang="en-CA" sz="900" dirty="0" err="1"/>
              <a:t>elasticsearch.yaml</a:t>
            </a:r>
            <a:endParaRPr lang="en-CA" sz="900" dirty="0"/>
          </a:p>
          <a:p>
            <a:r>
              <a:rPr lang="en-CA" sz="900" dirty="0"/>
              <a:t>  - </a:t>
            </a:r>
            <a:r>
              <a:rPr lang="en-CA" sz="900" dirty="0" err="1"/>
              <a:t>logstash.yaml</a:t>
            </a:r>
            <a:endParaRPr lang="en-CA" sz="900" dirty="0"/>
          </a:p>
          <a:p>
            <a:r>
              <a:rPr lang="en-CA" sz="900" dirty="0"/>
              <a:t>  - </a:t>
            </a:r>
            <a:r>
              <a:rPr lang="en-CA" sz="900" dirty="0" err="1"/>
              <a:t>kibana.yaml</a:t>
            </a:r>
            <a:endParaRPr lang="en-CA" sz="900" dirty="0"/>
          </a:p>
          <a:p>
            <a:r>
              <a:rPr lang="en-CA" sz="900" dirty="0"/>
              <a:t>  - </a:t>
            </a:r>
            <a:r>
              <a:rPr lang="en-CA" sz="900" dirty="0" err="1"/>
              <a:t>collectd.yaml</a:t>
            </a:r>
            <a:endParaRPr lang="en-CA" sz="900" dirty="0"/>
          </a:p>
          <a:p>
            <a:r>
              <a:rPr lang="en-CA" sz="900" dirty="0"/>
              <a:t>  - </a:t>
            </a:r>
            <a:r>
              <a:rPr lang="en-CA" sz="900" dirty="0" err="1"/>
              <a:t>rsyslog.yaml</a:t>
            </a:r>
            <a:endParaRPr lang="en-CA" sz="900" dirty="0"/>
          </a:p>
          <a:p>
            <a:endParaRPr lang="en-CA" sz="900" dirty="0"/>
          </a:p>
          <a:p>
            <a:r>
              <a:rPr lang="en-CA" sz="900" dirty="0" err="1"/>
              <a:t>dsl_definitions</a:t>
            </a:r>
            <a:r>
              <a:rPr lang="en-CA" sz="900" dirty="0"/>
              <a:t>:</a:t>
            </a:r>
          </a:p>
          <a:p>
            <a:r>
              <a:rPr lang="en-CA" sz="900" dirty="0"/>
              <a:t>    </a:t>
            </a:r>
            <a:r>
              <a:rPr lang="en-CA" sz="900" dirty="0" err="1"/>
              <a:t>host_capabilities</a:t>
            </a:r>
            <a:r>
              <a:rPr lang="en-CA" sz="900" dirty="0"/>
              <a:t>: &amp;</a:t>
            </a:r>
            <a:r>
              <a:rPr lang="en-CA" sz="900" dirty="0" err="1"/>
              <a:t>host_capabilities</a:t>
            </a:r>
            <a:endParaRPr lang="en-CA" sz="900" dirty="0"/>
          </a:p>
          <a:p>
            <a:r>
              <a:rPr lang="en-CA" sz="900" dirty="0"/>
              <a:t>      # container properties (</a:t>
            </a:r>
            <a:r>
              <a:rPr lang="en-CA" sz="900" dirty="0" err="1"/>
              <a:t>flavor</a:t>
            </a:r>
            <a:r>
              <a:rPr lang="en-CA" sz="900" dirty="0"/>
              <a:t>)</a:t>
            </a:r>
          </a:p>
          <a:p>
            <a:r>
              <a:rPr lang="en-CA" sz="900" dirty="0"/>
              <a:t>      disk_size: 10 GB</a:t>
            </a:r>
          </a:p>
          <a:p>
            <a:r>
              <a:rPr lang="en-CA" sz="900" dirty="0"/>
              <a:t>      num_cpus: { get_input: </a:t>
            </a:r>
            <a:r>
              <a:rPr lang="en-CA" sz="900" dirty="0" err="1"/>
              <a:t>my_cpus</a:t>
            </a:r>
            <a:r>
              <a:rPr lang="en-CA" sz="900" dirty="0"/>
              <a:t> }</a:t>
            </a:r>
          </a:p>
          <a:p>
            <a:r>
              <a:rPr lang="en-CA" sz="900" dirty="0"/>
              <a:t>      mem_size: 4096 MB</a:t>
            </a:r>
          </a:p>
          <a:p>
            <a:r>
              <a:rPr lang="en-CA" sz="900" dirty="0"/>
              <a:t>    </a:t>
            </a:r>
            <a:r>
              <a:rPr lang="en-CA" sz="900" dirty="0" err="1"/>
              <a:t>os_capabilities</a:t>
            </a:r>
            <a:r>
              <a:rPr lang="en-CA" sz="900" dirty="0"/>
              <a:t>: &amp;</a:t>
            </a:r>
            <a:r>
              <a:rPr lang="en-CA" sz="900" dirty="0" err="1"/>
              <a:t>os_capabilities</a:t>
            </a:r>
            <a:endParaRPr lang="en-CA" sz="900" dirty="0"/>
          </a:p>
          <a:p>
            <a:r>
              <a:rPr lang="en-CA" sz="900" dirty="0"/>
              <a:t>      architecture: x86_64</a:t>
            </a:r>
          </a:p>
          <a:p>
            <a:r>
              <a:rPr lang="en-CA" sz="900" dirty="0"/>
              <a:t>      type: Linux</a:t>
            </a:r>
          </a:p>
          <a:p>
            <a:r>
              <a:rPr lang="en-CA" sz="900" dirty="0"/>
              <a:t>      distribution: Ubuntu</a:t>
            </a:r>
          </a:p>
          <a:p>
            <a:r>
              <a:rPr lang="en-CA" sz="900" dirty="0"/>
              <a:t>      version: 14.04</a:t>
            </a:r>
          </a:p>
          <a:p>
            <a:endParaRPr lang="en-CA" sz="900" dirty="0"/>
          </a:p>
          <a:p>
            <a:r>
              <a:rPr lang="en-CA" sz="900" dirty="0" err="1"/>
              <a:t>topology_template</a:t>
            </a:r>
            <a:r>
              <a:rPr lang="en-CA" sz="900" dirty="0"/>
              <a:t>:</a:t>
            </a:r>
          </a:p>
          <a:p>
            <a:r>
              <a:rPr lang="en-CA" sz="900" dirty="0"/>
              <a:t>  inputs:</a:t>
            </a:r>
          </a:p>
          <a:p>
            <a:r>
              <a:rPr lang="en-CA" sz="900" dirty="0"/>
              <a:t>    </a:t>
            </a:r>
            <a:r>
              <a:rPr lang="en-CA" sz="900" dirty="0" err="1"/>
              <a:t>my_cpus</a:t>
            </a:r>
            <a:r>
              <a:rPr lang="en-CA" sz="900" dirty="0"/>
              <a:t>:</a:t>
            </a:r>
          </a:p>
          <a:p>
            <a:r>
              <a:rPr lang="en-CA" sz="900" dirty="0"/>
              <a:t>      type: integer</a:t>
            </a:r>
          </a:p>
          <a:p>
            <a:r>
              <a:rPr lang="en-CA" sz="900" dirty="0"/>
              <a:t>      description: Number of CPUs for the server.</a:t>
            </a:r>
          </a:p>
          <a:p>
            <a:r>
              <a:rPr lang="en-CA" sz="900" dirty="0"/>
              <a:t>      constraints:</a:t>
            </a:r>
          </a:p>
          <a:p>
            <a:r>
              <a:rPr lang="en-CA" sz="900" dirty="0"/>
              <a:t>        - </a:t>
            </a:r>
            <a:r>
              <a:rPr lang="en-CA" sz="900" dirty="0" err="1"/>
              <a:t>valid_values</a:t>
            </a:r>
            <a:r>
              <a:rPr lang="en-CA" sz="900" dirty="0"/>
              <a:t>: [ 1, 2, 4, 8 ]</a:t>
            </a:r>
          </a:p>
          <a:p>
            <a:r>
              <a:rPr lang="en-CA" sz="900" dirty="0"/>
              <a:t>  </a:t>
            </a:r>
            <a:r>
              <a:rPr lang="mr-IN" sz="900" dirty="0"/>
              <a:t>…</a:t>
            </a:r>
            <a:endParaRPr lang="en-CA" sz="900" dirty="0"/>
          </a:p>
        </p:txBody>
      </p:sp>
    </p:spTree>
    <p:extLst>
      <p:ext uri="{BB962C8B-B14F-4D97-AF65-F5344CB8AC3E}">
        <p14:creationId xmlns:p14="http://schemas.microsoft.com/office/powerpoint/2010/main" val="200934213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TOSCA YAML </a:t>
            </a:r>
            <a:r>
              <a:rPr lang="en-CA" dirty="0" err="1"/>
              <a:t>IasC</a:t>
            </a:r>
            <a:r>
              <a:rPr lang="en-CA" dirty="0"/>
              <a:t> 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err="1"/>
              <a:t>WordPress+MySQL</a:t>
            </a:r>
            <a:endParaRPr lang="en-CA" dirty="0"/>
          </a:p>
          <a:p>
            <a:r>
              <a:rPr lang="en-CA" dirty="0" err="1"/>
              <a:t>NodeJS</a:t>
            </a:r>
            <a:r>
              <a:rPr lang="en-CA" dirty="0"/>
              <a:t> </a:t>
            </a:r>
            <a:r>
              <a:rPr lang="en-CA" dirty="0" err="1"/>
              <a:t>App+MongoDB</a:t>
            </a:r>
            <a:endParaRPr lang="en-CA" dirty="0"/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 bwMode="white">
          <a:xfrm>
            <a:off x="8316416" y="6480720"/>
            <a:ext cx="792088" cy="476672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914400" rtl="0" eaLnBrk="1" latinLnBrk="0" hangingPunct="1">
              <a:defRPr sz="1800" kern="1200">
                <a:solidFill>
                  <a:schemeClr val="bg1"/>
                </a:solidFill>
                <a:latin typeface="+mn-lt"/>
                <a:ea typeface="+mn-ea"/>
                <a:cs typeface="Times New Roman" pitchFamily="18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3A2C5DB-42A7-480B-B57D-B0AA071F25FA}" type="slidenum">
              <a:rPr lang="en-GB" smtClean="0"/>
              <a:pPr/>
              <a:t>45</a:t>
            </a:fld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 bwMode="white">
          <a:xfrm>
            <a:off x="0" y="6525344"/>
            <a:ext cx="2241104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bg1"/>
                </a:solidFill>
                <a:latin typeface="+mn-lt"/>
                <a:ea typeface="+mn-ea"/>
                <a:cs typeface="Times New Roman" pitchFamily="18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A6E7BC4-617A-E141-9114-911D157DA38E}" type="datetime1">
              <a:rPr lang="en-US" smtClean="0"/>
              <a:pPr/>
              <a:t>10/26/24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8323859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754865" y="0"/>
            <a:ext cx="17523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WebServer-DBMS-1: </a:t>
            </a:r>
          </a:p>
          <a:p>
            <a:pPr algn="ctr"/>
            <a:r>
              <a:rPr lang="en-US" sz="1400" b="1" dirty="0"/>
              <a:t>WordPress - MySQL</a:t>
            </a:r>
          </a:p>
        </p:txBody>
      </p:sp>
      <p:cxnSp>
        <p:nvCxnSpPr>
          <p:cNvPr id="29" name="Straight Connector 12"/>
          <p:cNvCxnSpPr>
            <a:cxnSpLocks noChangeShapeType="1"/>
            <a:stCxn id="31" idx="1"/>
            <a:endCxn id="43" idx="3"/>
          </p:cNvCxnSpPr>
          <p:nvPr/>
        </p:nvCxnSpPr>
        <p:spPr bwMode="auto">
          <a:xfrm rot="16200000" flipV="1">
            <a:off x="3251929" y="4931755"/>
            <a:ext cx="665546" cy="342012"/>
          </a:xfrm>
          <a:prstGeom prst="bentConnector2">
            <a:avLst/>
          </a:prstGeom>
          <a:noFill/>
          <a:ln w="31750" cap="sq" algn="ctr">
            <a:solidFill>
              <a:srgbClr val="FCD5B5"/>
            </a:solidFill>
            <a:miter lim="800000"/>
            <a:headEnd/>
            <a:tailEnd/>
          </a:ln>
          <a:effectLst>
            <a:outerShdw blurRad="25400" dist="25401" dir="2700000" algn="tl" rotWithShape="0">
              <a:srgbClr val="984807">
                <a:alpha val="60999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grpSp>
        <p:nvGrpSpPr>
          <p:cNvPr id="16" name="Group 15"/>
          <p:cNvGrpSpPr/>
          <p:nvPr/>
        </p:nvGrpSpPr>
        <p:grpSpPr>
          <a:xfrm>
            <a:off x="1828800" y="2819400"/>
            <a:ext cx="1465028" cy="2286000"/>
            <a:chOff x="990600" y="1069127"/>
            <a:chExt cx="1465028" cy="2322533"/>
          </a:xfrm>
        </p:grpSpPr>
        <p:sp>
          <p:nvSpPr>
            <p:cNvPr id="40" name="Web Server Tier"/>
            <p:cNvSpPr>
              <a:spLocks noChangeArrowheads="1"/>
            </p:cNvSpPr>
            <p:nvPr/>
          </p:nvSpPr>
          <p:spPr bwMode="auto">
            <a:xfrm>
              <a:off x="990600" y="1069127"/>
              <a:ext cx="1465028" cy="2322533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A3C4FF"/>
                </a:gs>
                <a:gs pos="35001">
                  <a:srgbClr val="BFD5FF"/>
                </a:gs>
                <a:gs pos="100000">
                  <a:srgbClr val="E5EEFF"/>
                </a:gs>
              </a:gsLst>
              <a:lin ang="16200000" scaled="1"/>
            </a:gradFill>
            <a:ln w="9525">
              <a:solidFill>
                <a:srgbClr val="4A7EBB"/>
              </a:solidFill>
              <a:round/>
              <a:headEnd/>
              <a:tailEnd/>
            </a:ln>
            <a:effectLst>
              <a:outerShdw dist="20000" dir="5400000" rotWithShape="0">
                <a:srgbClr val="000000">
                  <a:alpha val="37999"/>
                </a:srgbClr>
              </a:outerShdw>
            </a:effectLst>
          </p:spPr>
          <p:txBody>
            <a:bodyPr tIns="0"/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100" i="1" dirty="0">
                  <a:solidFill>
                    <a:srgbClr val="000000"/>
                  </a:solidFill>
                </a:rPr>
                <a:t>name</a:t>
              </a: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990600" y="1382452"/>
              <a:ext cx="1465028" cy="228600"/>
            </a:xfrm>
            <a:prstGeom prst="rect">
              <a:avLst/>
            </a:prstGeom>
            <a:solidFill>
              <a:schemeClr val="bg2">
                <a:alpha val="60000"/>
              </a:schemeClr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tIns="0" bIns="0"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1" kern="0" dirty="0">
                  <a:solidFill>
                    <a:schemeClr val="tx1"/>
                  </a:solidFill>
                  <a:latin typeface="Calibri"/>
                </a:rPr>
                <a:t>WebServer</a:t>
              </a:r>
            </a:p>
          </p:txBody>
        </p:sp>
      </p:grpSp>
      <p:sp>
        <p:nvSpPr>
          <p:cNvPr id="7" name="Rectangle 6"/>
          <p:cNvSpPr/>
          <p:nvPr/>
        </p:nvSpPr>
        <p:spPr>
          <a:xfrm>
            <a:off x="1828800" y="3347590"/>
            <a:ext cx="1255793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900" b="1" dirty="0">
                <a:solidFill>
                  <a:schemeClr val="tx2">
                    <a:lumMod val="50000"/>
                  </a:schemeClr>
                </a:solidFill>
              </a:rPr>
              <a:t>Properties</a:t>
            </a:r>
          </a:p>
          <a:p>
            <a:pPr marL="115888" indent="-115888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900" i="1" dirty="0">
                <a:latin typeface="Calibri"/>
                <a:ea typeface="Times New Roman"/>
                <a:cs typeface="Calibri"/>
              </a:rPr>
              <a:t>component_version:</a:t>
            </a:r>
            <a:endParaRPr lang="en-US" sz="900" i="1" dirty="0">
              <a:latin typeface="Calibri"/>
              <a:ea typeface="Times New Roman"/>
              <a:cs typeface="Times New Roman"/>
            </a:endParaRPr>
          </a:p>
          <a:p>
            <a:pPr marL="115888" indent="-115888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900" i="1" dirty="0">
                <a:solidFill>
                  <a:schemeClr val="tx2">
                    <a:lumMod val="50000"/>
                  </a:schemeClr>
                </a:solidFill>
              </a:rPr>
              <a:t>admin_credential: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2362201" y="4466260"/>
            <a:ext cx="1051495" cy="530040"/>
            <a:chOff x="1524001" y="3356160"/>
            <a:chExt cx="1051495" cy="530040"/>
          </a:xfrm>
        </p:grpSpPr>
        <p:sp>
          <p:nvSpPr>
            <p:cNvPr id="34" name="Web Server Tier"/>
            <p:cNvSpPr>
              <a:spLocks noChangeArrowheads="1"/>
            </p:cNvSpPr>
            <p:nvPr/>
          </p:nvSpPr>
          <p:spPr bwMode="auto">
            <a:xfrm>
              <a:off x="1524001" y="3356160"/>
              <a:ext cx="1005905" cy="530040"/>
            </a:xfrm>
            <a:prstGeom prst="roundRect">
              <a:avLst>
                <a:gd name="adj" fmla="val 16667"/>
              </a:avLst>
            </a:prstGeom>
            <a:solidFill>
              <a:schemeClr val="tx2">
                <a:lumMod val="20000"/>
                <a:lumOff val="80000"/>
              </a:schemeClr>
            </a:solidFill>
            <a:ln w="6350">
              <a:solidFill>
                <a:schemeClr val="accent1"/>
              </a:solidFill>
              <a:round/>
              <a:headEnd/>
              <a:tailEnd/>
            </a:ln>
            <a:effectLst/>
          </p:spPr>
          <p:txBody>
            <a:bodyPr tIns="0" bIns="0"/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algn="ctr">
                <a:defRPr/>
              </a:pPr>
              <a:r>
                <a:rPr lang="en-US" altLang="en-US" sz="900" b="1" dirty="0">
                  <a:latin typeface="Arial" charset="0"/>
                </a:rPr>
                <a:t>Requirements</a:t>
              </a:r>
            </a:p>
          </p:txBody>
        </p:sp>
        <p:sp>
          <p:nvSpPr>
            <p:cNvPr id="43" name="Rectangle 14"/>
            <p:cNvSpPr>
              <a:spLocks noChangeArrowheads="1"/>
            </p:cNvSpPr>
            <p:nvPr/>
          </p:nvSpPr>
          <p:spPr bwMode="auto">
            <a:xfrm>
              <a:off x="1683324" y="3550160"/>
              <a:ext cx="892172" cy="219456"/>
            </a:xfrm>
            <a:prstGeom prst="rect">
              <a:avLst/>
            </a:prstGeom>
            <a:gradFill rotWithShape="1">
              <a:gsLst>
                <a:gs pos="0">
                  <a:srgbClr val="FFBE86"/>
                </a:gs>
                <a:gs pos="35001">
                  <a:srgbClr val="FFD0AA"/>
                </a:gs>
                <a:gs pos="100000">
                  <a:srgbClr val="FFEBDB"/>
                </a:gs>
              </a:gsLst>
              <a:lin ang="16200000" scaled="1"/>
            </a:gradFill>
            <a:ln w="9525">
              <a:solidFill>
                <a:srgbClr val="E46C0A"/>
              </a:solidFill>
              <a:miter lim="800000"/>
              <a:headEnd/>
              <a:tailEnd/>
            </a:ln>
            <a:effectLst>
              <a:outerShdw dist="20000" dir="5400000" rotWithShape="0">
                <a:srgbClr val="000000">
                  <a:alpha val="37999"/>
                </a:srgbClr>
              </a:outerShdw>
            </a:effectLst>
          </p:spPr>
          <p:txBody>
            <a:bodyPr wrap="none" lIns="0" rIns="0" anchor="ctr"/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000" dirty="0">
                  <a:latin typeface="Arial" charset="0"/>
                </a:rPr>
                <a:t>Container</a:t>
              </a:r>
            </a:p>
          </p:txBody>
        </p:sp>
      </p:grpSp>
      <p:cxnSp>
        <p:nvCxnSpPr>
          <p:cNvPr id="32" name="Straight Connector 12"/>
          <p:cNvCxnSpPr>
            <a:cxnSpLocks noChangeShapeType="1"/>
            <a:stCxn id="67" idx="3"/>
            <a:endCxn id="35" idx="3"/>
          </p:cNvCxnSpPr>
          <p:nvPr/>
        </p:nvCxnSpPr>
        <p:spPr bwMode="auto">
          <a:xfrm flipV="1">
            <a:off x="3429000" y="5603872"/>
            <a:ext cx="326709" cy="613155"/>
          </a:xfrm>
          <a:prstGeom prst="bentConnector2">
            <a:avLst/>
          </a:prstGeom>
          <a:noFill/>
          <a:ln w="31750" cap="sq" algn="ctr">
            <a:solidFill>
              <a:srgbClr val="FCD5B5"/>
            </a:solidFill>
            <a:miter lim="800000"/>
            <a:headEnd/>
            <a:tailEnd/>
          </a:ln>
          <a:effectLst>
            <a:outerShdw blurRad="25400" dist="25401" dir="2700000" algn="tl" rotWithShape="0">
              <a:srgbClr val="984807">
                <a:alpha val="60999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grpSp>
        <p:nvGrpSpPr>
          <p:cNvPr id="17" name="Group 16"/>
          <p:cNvGrpSpPr/>
          <p:nvPr/>
        </p:nvGrpSpPr>
        <p:grpSpPr>
          <a:xfrm>
            <a:off x="1830530" y="5261270"/>
            <a:ext cx="1463040" cy="1215730"/>
            <a:chOff x="916130" y="4904230"/>
            <a:chExt cx="1331868" cy="1156770"/>
          </a:xfrm>
        </p:grpSpPr>
        <p:sp>
          <p:nvSpPr>
            <p:cNvPr id="47" name="Web Server Tier"/>
            <p:cNvSpPr>
              <a:spLocks noChangeArrowheads="1"/>
            </p:cNvSpPr>
            <p:nvPr/>
          </p:nvSpPr>
          <p:spPr bwMode="auto">
            <a:xfrm>
              <a:off x="916130" y="4904230"/>
              <a:ext cx="1331867" cy="1156770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A3C4FF"/>
                </a:gs>
                <a:gs pos="35001">
                  <a:srgbClr val="BFD5FF"/>
                </a:gs>
                <a:gs pos="100000">
                  <a:srgbClr val="E5EEFF"/>
                </a:gs>
              </a:gsLst>
              <a:lin ang="16200000" scaled="1"/>
            </a:gradFill>
            <a:ln w="9525">
              <a:solidFill>
                <a:srgbClr val="4A7EBB"/>
              </a:solidFill>
              <a:round/>
              <a:headEnd/>
              <a:tailEnd/>
            </a:ln>
            <a:effectLst>
              <a:outerShdw dist="20000" dir="5400000" rotWithShape="0">
                <a:srgbClr val="000000">
                  <a:alpha val="37999"/>
                </a:srgbClr>
              </a:outerShdw>
            </a:effectLst>
          </p:spPr>
          <p:txBody>
            <a:bodyPr tIns="0"/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100" i="1" dirty="0">
                  <a:solidFill>
                    <a:srgbClr val="000000"/>
                  </a:solidFill>
                </a:rPr>
                <a:t>server</a:t>
              </a: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916130" y="5196434"/>
              <a:ext cx="1331868" cy="237726"/>
            </a:xfrm>
            <a:prstGeom prst="rect">
              <a:avLst/>
            </a:prstGeom>
            <a:solidFill>
              <a:schemeClr val="bg2">
                <a:alpha val="60000"/>
              </a:schemeClr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tIns="0" bIns="0"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1" kern="0" dirty="0">
                  <a:solidFill>
                    <a:schemeClr val="tx1"/>
                  </a:solidFill>
                  <a:latin typeface="Calibri"/>
                </a:rPr>
                <a:t>Compute</a:t>
              </a:r>
            </a:p>
          </p:txBody>
        </p:sp>
      </p:grpSp>
      <p:sp>
        <p:nvSpPr>
          <p:cNvPr id="66" name="Web Server Tier"/>
          <p:cNvSpPr>
            <a:spLocks noChangeArrowheads="1"/>
          </p:cNvSpPr>
          <p:nvPr/>
        </p:nvSpPr>
        <p:spPr bwMode="auto">
          <a:xfrm>
            <a:off x="2399668" y="5867400"/>
            <a:ext cx="968436" cy="550639"/>
          </a:xfrm>
          <a:prstGeom prst="roundRect">
            <a:avLst>
              <a:gd name="adj" fmla="val 16667"/>
            </a:avLst>
          </a:prstGeom>
          <a:solidFill>
            <a:schemeClr val="tx2">
              <a:lumMod val="20000"/>
              <a:lumOff val="80000"/>
            </a:schemeClr>
          </a:solidFill>
          <a:ln w="6350">
            <a:solidFill>
              <a:schemeClr val="accent1"/>
            </a:solidFill>
            <a:round/>
            <a:headEnd/>
            <a:tailEnd/>
          </a:ln>
          <a:effectLst/>
        </p:spPr>
        <p:txBody>
          <a:bodyPr tIns="0" bIns="0"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>
              <a:defRPr/>
            </a:pPr>
            <a:r>
              <a:rPr lang="en-US" altLang="en-US" sz="900" b="1" dirty="0">
                <a:latin typeface="Arial" charset="0"/>
              </a:rPr>
              <a:t>Capabilities</a:t>
            </a:r>
          </a:p>
        </p:txBody>
      </p:sp>
      <p:sp>
        <p:nvSpPr>
          <p:cNvPr id="67" name="Rectangle 14"/>
          <p:cNvSpPr>
            <a:spLocks noChangeArrowheads="1"/>
          </p:cNvSpPr>
          <p:nvPr/>
        </p:nvSpPr>
        <p:spPr bwMode="auto">
          <a:xfrm>
            <a:off x="2533930" y="6107299"/>
            <a:ext cx="895070" cy="219456"/>
          </a:xfrm>
          <a:prstGeom prst="rect">
            <a:avLst/>
          </a:prstGeom>
          <a:gradFill rotWithShape="1">
            <a:gsLst>
              <a:gs pos="0">
                <a:srgbClr val="FFBE86"/>
              </a:gs>
              <a:gs pos="35001">
                <a:srgbClr val="FFD0AA"/>
              </a:gs>
              <a:gs pos="100000">
                <a:srgbClr val="FFEBDB"/>
              </a:gs>
            </a:gsLst>
            <a:lin ang="16200000" scaled="1"/>
          </a:gradFill>
          <a:ln w="9525">
            <a:solidFill>
              <a:srgbClr val="E46C0A"/>
            </a:solidFill>
            <a:miter lim="800000"/>
            <a:headEnd/>
            <a:tailEnd/>
          </a:ln>
          <a:effectLst>
            <a:outerShdw dist="20000" dir="5400000" rotWithShape="0">
              <a:srgbClr val="000000">
                <a:alpha val="37999"/>
              </a:srgbClr>
            </a:outerShdw>
          </a:effectLst>
        </p:spPr>
        <p:txBody>
          <a:bodyPr wrap="none" lIns="0" rIns="0"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000" dirty="0">
                <a:latin typeface="Arial" charset="0"/>
              </a:rPr>
              <a:t>Container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3428999" y="5032669"/>
            <a:ext cx="685801" cy="647403"/>
            <a:chOff x="3124199" y="4457997"/>
            <a:chExt cx="685801" cy="647403"/>
          </a:xfrm>
        </p:grpSpPr>
        <p:sp>
          <p:nvSpPr>
            <p:cNvPr id="27" name="Web Server Tier"/>
            <p:cNvSpPr>
              <a:spLocks noChangeArrowheads="1"/>
            </p:cNvSpPr>
            <p:nvPr/>
          </p:nvSpPr>
          <p:spPr bwMode="auto">
            <a:xfrm>
              <a:off x="3124199" y="4457997"/>
              <a:ext cx="685801" cy="647403"/>
            </a:xfrm>
            <a:prstGeom prst="roundRect">
              <a:avLst>
                <a:gd name="adj" fmla="val 16667"/>
              </a:avLst>
            </a:prstGeom>
            <a:solidFill>
              <a:schemeClr val="accent6">
                <a:lumMod val="40000"/>
                <a:lumOff val="60000"/>
                <a:alpha val="7000"/>
              </a:schemeClr>
            </a:solidFill>
            <a:ln w="6350">
              <a:solidFill>
                <a:schemeClr val="accent6">
                  <a:lumMod val="75000"/>
                </a:schemeClr>
              </a:solidFill>
              <a:round/>
              <a:headEnd/>
              <a:tailEnd/>
            </a:ln>
            <a:effectLst>
              <a:outerShdw blurRad="38100" dir="2700000" algn="tl" rotWithShape="0">
                <a:schemeClr val="accent6">
                  <a:lumMod val="75000"/>
                  <a:alpha val="40000"/>
                </a:schemeClr>
              </a:outerShdw>
            </a:effectLst>
          </p:spPr>
          <p:txBody>
            <a:bodyPr wrap="none" lIns="0" tIns="18288" rIns="0" bIns="0"/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algn="ctr">
                <a:defRPr/>
              </a:pPr>
              <a:endParaRPr lang="en-US" altLang="en-US" sz="1000" i="1" dirty="0">
                <a:latin typeface="Arial" charset="0"/>
              </a:endParaRP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3124199" y="4586886"/>
              <a:ext cx="685801" cy="202127"/>
            </a:xfrm>
            <a:prstGeom prst="rect">
              <a:avLst/>
            </a:prstGeom>
            <a:solidFill>
              <a:schemeClr val="bg2">
                <a:alpha val="60000"/>
              </a:schemeClr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100" b="1" kern="0" dirty="0">
                  <a:solidFill>
                    <a:schemeClr val="tx1"/>
                  </a:solidFill>
                  <a:latin typeface="Calibri"/>
                </a:rPr>
                <a:t>HostedOn</a:t>
              </a:r>
            </a:p>
          </p:txBody>
        </p:sp>
        <p:grpSp>
          <p:nvGrpSpPr>
            <p:cNvPr id="30" name="Group 29"/>
            <p:cNvGrpSpPr/>
            <p:nvPr/>
          </p:nvGrpSpPr>
          <p:grpSpPr>
            <a:xfrm rot="5400000">
              <a:off x="3366739" y="4846922"/>
              <a:ext cx="168338" cy="196217"/>
              <a:chOff x="3217818" y="1219835"/>
              <a:chExt cx="168338" cy="196217"/>
            </a:xfrm>
          </p:grpSpPr>
          <p:sp>
            <p:nvSpPr>
              <p:cNvPr id="31" name="Pentagon 13"/>
              <p:cNvSpPr>
                <a:spLocks noChangeArrowheads="1"/>
              </p:cNvSpPr>
              <p:nvPr/>
            </p:nvSpPr>
            <p:spPr bwMode="auto">
              <a:xfrm>
                <a:off x="3217818" y="1219835"/>
                <a:ext cx="71094" cy="196217"/>
              </a:xfrm>
              <a:prstGeom prst="homePlate">
                <a:avLst>
                  <a:gd name="adj" fmla="val 37332"/>
                </a:avLst>
              </a:prstGeom>
              <a:gradFill rotWithShape="1">
                <a:gsLst>
                  <a:gs pos="0">
                    <a:srgbClr val="FFBE86"/>
                  </a:gs>
                  <a:gs pos="35001">
                    <a:srgbClr val="FFD0AA"/>
                  </a:gs>
                  <a:gs pos="100000">
                    <a:srgbClr val="FFEBDB"/>
                  </a:gs>
                </a:gsLst>
                <a:lin ang="16200000" scaled="1"/>
              </a:gradFill>
              <a:ln w="9525">
                <a:solidFill>
                  <a:srgbClr val="E46C0A"/>
                </a:solidFill>
                <a:miter lim="800000"/>
                <a:headEnd/>
                <a:tailEnd/>
              </a:ln>
              <a:effectLst>
                <a:outerShdw dist="20000" dir="5400000" rotWithShape="0">
                  <a:srgbClr val="000000">
                    <a:alpha val="37999"/>
                  </a:srgbClr>
                </a:outerShdw>
              </a:effectLst>
            </p:spPr>
            <p:txBody>
              <a:bodyPr anchor="ctr"/>
              <a:lstStyle>
                <a:lvl1pPr eaLnBrk="0" hangingPunct="0">
                  <a:spcBef>
                    <a:spcPct val="20000"/>
                  </a:spcBef>
                  <a:buFont typeface="Arial" charset="0"/>
                  <a:buChar char="•"/>
                  <a:defRPr sz="3200"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charset="0"/>
                  <a:buChar char="–"/>
                  <a:defRPr sz="28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charset="0"/>
                  <a:buChar char="•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charset="0"/>
                  <a:buChar char="–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>
                  <a:latin typeface="Arial" charset="0"/>
                </a:endParaRPr>
              </a:p>
            </p:txBody>
          </p:sp>
          <p:sp>
            <p:nvSpPr>
              <p:cNvPr id="35" name="Chevron 18"/>
              <p:cNvSpPr>
                <a:spLocks noChangeArrowheads="1"/>
              </p:cNvSpPr>
              <p:nvPr/>
            </p:nvSpPr>
            <p:spPr bwMode="auto">
              <a:xfrm>
                <a:off x="3264304" y="1219835"/>
                <a:ext cx="121852" cy="196215"/>
              </a:xfrm>
              <a:prstGeom prst="chevron">
                <a:avLst>
                  <a:gd name="adj" fmla="val 50000"/>
                </a:avLst>
              </a:prstGeom>
              <a:gradFill rotWithShape="1">
                <a:gsLst>
                  <a:gs pos="0">
                    <a:srgbClr val="FFBE86"/>
                  </a:gs>
                  <a:gs pos="35001">
                    <a:srgbClr val="FFD0AA"/>
                  </a:gs>
                  <a:gs pos="100000">
                    <a:srgbClr val="FFEBDB"/>
                  </a:gs>
                </a:gsLst>
                <a:lin ang="16200000" scaled="1"/>
              </a:gradFill>
              <a:ln w="9525">
                <a:solidFill>
                  <a:srgbClr val="E46C0A"/>
                </a:solidFill>
                <a:miter lim="800000"/>
                <a:headEnd/>
                <a:tailEnd/>
              </a:ln>
              <a:effectLst>
                <a:outerShdw dist="20000" dir="5400000" rotWithShape="0">
                  <a:srgbClr val="000000">
                    <a:alpha val="37999"/>
                  </a:srgbClr>
                </a:outerShdw>
              </a:effectLst>
            </p:spPr>
            <p:txBody>
              <a:bodyPr anchor="ctr"/>
              <a:lstStyle>
                <a:lvl1pPr eaLnBrk="0" hangingPunct="0">
                  <a:spcBef>
                    <a:spcPct val="20000"/>
                  </a:spcBef>
                  <a:buFont typeface="Arial" charset="0"/>
                  <a:buChar char="•"/>
                  <a:defRPr sz="3200"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charset="0"/>
                  <a:buChar char="–"/>
                  <a:defRPr sz="28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charset="0"/>
                  <a:buChar char="•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charset="0"/>
                  <a:buChar char="–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>
                  <a:latin typeface="Arial" charset="0"/>
                </a:endParaRPr>
              </a:p>
            </p:txBody>
          </p:sp>
        </p:grpSp>
      </p:grpSp>
      <p:sp>
        <p:nvSpPr>
          <p:cNvPr id="33" name="Web Server Tier"/>
          <p:cNvSpPr>
            <a:spLocks noChangeArrowheads="1"/>
          </p:cNvSpPr>
          <p:nvPr/>
        </p:nvSpPr>
        <p:spPr bwMode="auto">
          <a:xfrm>
            <a:off x="2362200" y="3882730"/>
            <a:ext cx="990599" cy="529638"/>
          </a:xfrm>
          <a:prstGeom prst="roundRect">
            <a:avLst>
              <a:gd name="adj" fmla="val 16667"/>
            </a:avLst>
          </a:prstGeom>
          <a:solidFill>
            <a:schemeClr val="tx2">
              <a:lumMod val="20000"/>
              <a:lumOff val="80000"/>
            </a:schemeClr>
          </a:solidFill>
          <a:ln w="6350">
            <a:solidFill>
              <a:schemeClr val="accent1"/>
            </a:solidFill>
            <a:round/>
            <a:headEnd/>
            <a:tailEnd/>
          </a:ln>
          <a:effectLst/>
        </p:spPr>
        <p:txBody>
          <a:bodyPr tIns="0" bIns="0"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>
              <a:defRPr/>
            </a:pPr>
            <a:r>
              <a:rPr lang="en-US" altLang="en-US" sz="900" b="1" dirty="0">
                <a:latin typeface="Arial" charset="0"/>
              </a:rPr>
              <a:t>Capabilities</a:t>
            </a:r>
          </a:p>
        </p:txBody>
      </p:sp>
      <p:sp>
        <p:nvSpPr>
          <p:cNvPr id="50" name="Rectangle 14"/>
          <p:cNvSpPr>
            <a:spLocks noChangeArrowheads="1"/>
          </p:cNvSpPr>
          <p:nvPr/>
        </p:nvSpPr>
        <p:spPr bwMode="auto">
          <a:xfrm>
            <a:off x="2521524" y="4118740"/>
            <a:ext cx="892171" cy="219456"/>
          </a:xfrm>
          <a:prstGeom prst="rect">
            <a:avLst/>
          </a:prstGeom>
          <a:gradFill rotWithShape="1">
            <a:gsLst>
              <a:gs pos="0">
                <a:srgbClr val="FFBE86"/>
              </a:gs>
              <a:gs pos="35001">
                <a:srgbClr val="FFD0AA"/>
              </a:gs>
              <a:gs pos="100000">
                <a:srgbClr val="FFEBDB"/>
              </a:gs>
            </a:gsLst>
            <a:lin ang="16200000" scaled="1"/>
          </a:gradFill>
          <a:ln w="9525">
            <a:solidFill>
              <a:srgbClr val="E46C0A"/>
            </a:solidFill>
            <a:miter lim="800000"/>
            <a:headEnd/>
            <a:tailEnd/>
          </a:ln>
          <a:effectLst>
            <a:outerShdw dist="20000" dir="5400000" rotWithShape="0">
              <a:srgbClr val="000000">
                <a:alpha val="37999"/>
              </a:srgbClr>
            </a:outerShdw>
          </a:effectLst>
        </p:spPr>
        <p:txBody>
          <a:bodyPr wrap="none" lIns="0" rIns="0"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000" dirty="0">
                <a:latin typeface="Arial" charset="0"/>
              </a:rPr>
              <a:t>Container</a:t>
            </a:r>
          </a:p>
        </p:txBody>
      </p:sp>
      <p:cxnSp>
        <p:nvCxnSpPr>
          <p:cNvPr id="78" name="Straight Connector 12"/>
          <p:cNvCxnSpPr>
            <a:cxnSpLocks noChangeShapeType="1"/>
            <a:stCxn id="91" idx="1"/>
            <a:endCxn id="85" idx="3"/>
          </p:cNvCxnSpPr>
          <p:nvPr/>
        </p:nvCxnSpPr>
        <p:spPr bwMode="auto">
          <a:xfrm rot="16200000" flipV="1">
            <a:off x="3233321" y="2576629"/>
            <a:ext cx="721254" cy="342012"/>
          </a:xfrm>
          <a:prstGeom prst="bentConnector2">
            <a:avLst/>
          </a:prstGeom>
          <a:noFill/>
          <a:ln w="31750" cap="sq" algn="ctr">
            <a:solidFill>
              <a:srgbClr val="FCD5B5"/>
            </a:solidFill>
            <a:miter lim="800000"/>
            <a:headEnd/>
            <a:tailEnd/>
          </a:ln>
          <a:effectLst>
            <a:outerShdw blurRad="25400" dist="25401" dir="2700000" algn="tl" rotWithShape="0">
              <a:srgbClr val="984807">
                <a:alpha val="60999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grpSp>
        <p:nvGrpSpPr>
          <p:cNvPr id="79" name="Group 78"/>
          <p:cNvGrpSpPr/>
          <p:nvPr/>
        </p:nvGrpSpPr>
        <p:grpSpPr>
          <a:xfrm>
            <a:off x="1838046" y="838200"/>
            <a:ext cx="1465028" cy="1882639"/>
            <a:chOff x="990600" y="1069126"/>
            <a:chExt cx="1465028" cy="2852766"/>
          </a:xfrm>
        </p:grpSpPr>
        <p:sp>
          <p:nvSpPr>
            <p:cNvPr id="80" name="Web Server Tier"/>
            <p:cNvSpPr>
              <a:spLocks noChangeArrowheads="1"/>
            </p:cNvSpPr>
            <p:nvPr/>
          </p:nvSpPr>
          <p:spPr bwMode="auto">
            <a:xfrm>
              <a:off x="990600" y="1069126"/>
              <a:ext cx="1465028" cy="2852766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A3C4FF"/>
                </a:gs>
                <a:gs pos="35001">
                  <a:srgbClr val="BFD5FF"/>
                </a:gs>
                <a:gs pos="100000">
                  <a:srgbClr val="E5EEFF"/>
                </a:gs>
              </a:gsLst>
              <a:lin ang="16200000" scaled="1"/>
            </a:gradFill>
            <a:ln w="9525">
              <a:solidFill>
                <a:srgbClr val="4A7EBB"/>
              </a:solidFill>
              <a:round/>
              <a:headEnd/>
              <a:tailEnd/>
            </a:ln>
            <a:effectLst>
              <a:outerShdw dist="20000" dir="5400000" rotWithShape="0">
                <a:srgbClr val="000000">
                  <a:alpha val="37999"/>
                </a:srgbClr>
              </a:outerShdw>
            </a:effectLst>
          </p:spPr>
          <p:txBody>
            <a:bodyPr tIns="0"/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100" i="1" dirty="0">
                  <a:solidFill>
                    <a:srgbClr val="000000"/>
                  </a:solidFill>
                </a:rPr>
                <a:t>wordpress</a:t>
              </a:r>
            </a:p>
          </p:txBody>
        </p:sp>
        <p:sp>
          <p:nvSpPr>
            <p:cNvPr id="81" name="Rectangle 80"/>
            <p:cNvSpPr/>
            <p:nvPr/>
          </p:nvSpPr>
          <p:spPr>
            <a:xfrm>
              <a:off x="990600" y="1497915"/>
              <a:ext cx="1465028" cy="379472"/>
            </a:xfrm>
            <a:prstGeom prst="rect">
              <a:avLst/>
            </a:prstGeom>
            <a:solidFill>
              <a:schemeClr val="bg2">
                <a:alpha val="60000"/>
              </a:schemeClr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tIns="0" bIns="0"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1" kern="0" dirty="0">
                  <a:solidFill>
                    <a:schemeClr val="tx1"/>
                  </a:solidFill>
                  <a:latin typeface="Calibri"/>
                </a:rPr>
                <a:t>WebApplication</a:t>
              </a:r>
            </a:p>
          </p:txBody>
        </p:sp>
      </p:grpSp>
      <p:sp>
        <p:nvSpPr>
          <p:cNvPr id="82" name="Rectangle 81"/>
          <p:cNvSpPr/>
          <p:nvPr/>
        </p:nvSpPr>
        <p:spPr>
          <a:xfrm>
            <a:off x="1838046" y="1366391"/>
            <a:ext cx="9351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900" b="1" dirty="0">
                <a:solidFill>
                  <a:schemeClr val="tx2">
                    <a:lumMod val="50000"/>
                  </a:schemeClr>
                </a:solidFill>
              </a:rPr>
              <a:t>Properties</a:t>
            </a:r>
          </a:p>
          <a:p>
            <a:pPr marL="115888" indent="-115888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900" i="1" dirty="0">
                <a:latin typeface="Calibri"/>
                <a:ea typeface="Times New Roman"/>
                <a:cs typeface="Calibri"/>
              </a:rPr>
              <a:t>context_root:</a:t>
            </a:r>
            <a:endParaRPr lang="en-US" sz="900" b="1" i="1" dirty="0">
              <a:solidFill>
                <a:srgbClr val="FF0000"/>
              </a:solidFill>
            </a:endParaRPr>
          </a:p>
        </p:txBody>
      </p:sp>
      <p:sp>
        <p:nvSpPr>
          <p:cNvPr id="84" name="Web Server Tier"/>
          <p:cNvSpPr>
            <a:spLocks noChangeArrowheads="1"/>
          </p:cNvSpPr>
          <p:nvPr/>
        </p:nvSpPr>
        <p:spPr bwMode="auto">
          <a:xfrm>
            <a:off x="2371447" y="1752759"/>
            <a:ext cx="1005905" cy="860561"/>
          </a:xfrm>
          <a:prstGeom prst="roundRect">
            <a:avLst>
              <a:gd name="adj" fmla="val 16667"/>
            </a:avLst>
          </a:prstGeom>
          <a:solidFill>
            <a:schemeClr val="tx2">
              <a:lumMod val="20000"/>
              <a:lumOff val="80000"/>
            </a:schemeClr>
          </a:solidFill>
          <a:ln w="6350">
            <a:solidFill>
              <a:schemeClr val="accent1"/>
            </a:solidFill>
            <a:round/>
            <a:headEnd/>
            <a:tailEnd/>
          </a:ln>
          <a:effectLst/>
        </p:spPr>
        <p:txBody>
          <a:bodyPr wrap="none" tIns="0" bIns="0"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>
              <a:defRPr/>
            </a:pPr>
            <a:r>
              <a:rPr lang="en-US" altLang="en-US" sz="900" b="1" dirty="0">
                <a:latin typeface="Arial" charset="0"/>
              </a:rPr>
              <a:t>Requirements</a:t>
            </a:r>
          </a:p>
        </p:txBody>
      </p:sp>
      <p:sp>
        <p:nvSpPr>
          <p:cNvPr id="85" name="Rectangle 14"/>
          <p:cNvSpPr>
            <a:spLocks noChangeArrowheads="1"/>
          </p:cNvSpPr>
          <p:nvPr/>
        </p:nvSpPr>
        <p:spPr bwMode="auto">
          <a:xfrm>
            <a:off x="2530770" y="2277280"/>
            <a:ext cx="892172" cy="219456"/>
          </a:xfrm>
          <a:prstGeom prst="rect">
            <a:avLst/>
          </a:prstGeom>
          <a:gradFill rotWithShape="1">
            <a:gsLst>
              <a:gs pos="0">
                <a:srgbClr val="FFBE86"/>
              </a:gs>
              <a:gs pos="35001">
                <a:srgbClr val="FFD0AA"/>
              </a:gs>
              <a:gs pos="100000">
                <a:srgbClr val="FFEBDB"/>
              </a:gs>
            </a:gsLst>
            <a:lin ang="16200000" scaled="1"/>
          </a:gradFill>
          <a:ln w="9525">
            <a:solidFill>
              <a:srgbClr val="E46C0A"/>
            </a:solidFill>
            <a:miter lim="800000"/>
            <a:headEnd/>
            <a:tailEnd/>
          </a:ln>
          <a:effectLst>
            <a:outerShdw dist="20000" dir="5400000" rotWithShape="0">
              <a:srgbClr val="000000">
                <a:alpha val="37999"/>
              </a:srgbClr>
            </a:outerShdw>
          </a:effectLst>
        </p:spPr>
        <p:txBody>
          <a:bodyPr wrap="none" lIns="0" rIns="0"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000" dirty="0">
                <a:latin typeface="Arial" charset="0"/>
              </a:rPr>
              <a:t>Container</a:t>
            </a:r>
          </a:p>
        </p:txBody>
      </p:sp>
      <p:cxnSp>
        <p:nvCxnSpPr>
          <p:cNvPr id="86" name="Straight Connector 12"/>
          <p:cNvCxnSpPr>
            <a:cxnSpLocks noChangeShapeType="1"/>
            <a:stCxn id="50" idx="3"/>
            <a:endCxn id="92" idx="3"/>
          </p:cNvCxnSpPr>
          <p:nvPr/>
        </p:nvCxnSpPr>
        <p:spPr bwMode="auto">
          <a:xfrm flipV="1">
            <a:off x="3413695" y="3276600"/>
            <a:ext cx="351260" cy="951868"/>
          </a:xfrm>
          <a:prstGeom prst="bentConnector2">
            <a:avLst/>
          </a:prstGeom>
          <a:noFill/>
          <a:ln w="31750" cap="sq" algn="ctr">
            <a:solidFill>
              <a:srgbClr val="FCD5B5"/>
            </a:solidFill>
            <a:miter lim="800000"/>
            <a:headEnd/>
            <a:tailEnd/>
          </a:ln>
          <a:effectLst>
            <a:outerShdw blurRad="25400" dist="25401" dir="2700000" algn="tl" rotWithShape="0">
              <a:srgbClr val="984807">
                <a:alpha val="60999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grpSp>
        <p:nvGrpSpPr>
          <p:cNvPr id="87" name="Group 86"/>
          <p:cNvGrpSpPr/>
          <p:nvPr/>
        </p:nvGrpSpPr>
        <p:grpSpPr>
          <a:xfrm>
            <a:off x="3438245" y="2705397"/>
            <a:ext cx="685801" cy="647403"/>
            <a:chOff x="3124199" y="4457997"/>
            <a:chExt cx="685801" cy="647403"/>
          </a:xfrm>
        </p:grpSpPr>
        <p:sp>
          <p:nvSpPr>
            <p:cNvPr id="88" name="Web Server Tier"/>
            <p:cNvSpPr>
              <a:spLocks noChangeArrowheads="1"/>
            </p:cNvSpPr>
            <p:nvPr/>
          </p:nvSpPr>
          <p:spPr bwMode="auto">
            <a:xfrm>
              <a:off x="3124199" y="4457997"/>
              <a:ext cx="685801" cy="647403"/>
            </a:xfrm>
            <a:prstGeom prst="roundRect">
              <a:avLst>
                <a:gd name="adj" fmla="val 16667"/>
              </a:avLst>
            </a:prstGeom>
            <a:solidFill>
              <a:schemeClr val="accent6">
                <a:lumMod val="40000"/>
                <a:lumOff val="60000"/>
                <a:alpha val="7000"/>
              </a:schemeClr>
            </a:solidFill>
            <a:ln w="6350">
              <a:solidFill>
                <a:schemeClr val="accent6">
                  <a:lumMod val="75000"/>
                </a:schemeClr>
              </a:solidFill>
              <a:round/>
              <a:headEnd/>
              <a:tailEnd/>
            </a:ln>
            <a:effectLst>
              <a:outerShdw blurRad="38100" dir="2700000" algn="tl" rotWithShape="0">
                <a:schemeClr val="accent6">
                  <a:lumMod val="75000"/>
                  <a:alpha val="40000"/>
                </a:schemeClr>
              </a:outerShdw>
            </a:effectLst>
          </p:spPr>
          <p:txBody>
            <a:bodyPr wrap="none" lIns="0" tIns="18288" rIns="0" bIns="0"/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algn="ctr">
                <a:defRPr/>
              </a:pPr>
              <a:endParaRPr lang="en-US" altLang="en-US" sz="1000" i="1" dirty="0">
                <a:latin typeface="Arial" charset="0"/>
              </a:endParaRPr>
            </a:p>
          </p:txBody>
        </p:sp>
        <p:sp>
          <p:nvSpPr>
            <p:cNvPr id="89" name="Rectangle 88"/>
            <p:cNvSpPr/>
            <p:nvPr/>
          </p:nvSpPr>
          <p:spPr>
            <a:xfrm>
              <a:off x="3124199" y="4586886"/>
              <a:ext cx="685801" cy="202127"/>
            </a:xfrm>
            <a:prstGeom prst="rect">
              <a:avLst/>
            </a:prstGeom>
            <a:solidFill>
              <a:schemeClr val="bg2">
                <a:alpha val="60000"/>
              </a:schemeClr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100" b="1" kern="0" dirty="0">
                  <a:solidFill>
                    <a:schemeClr val="tx1"/>
                  </a:solidFill>
                  <a:latin typeface="Calibri"/>
                </a:rPr>
                <a:t>HostedOn</a:t>
              </a:r>
            </a:p>
          </p:txBody>
        </p:sp>
        <p:grpSp>
          <p:nvGrpSpPr>
            <p:cNvPr id="90" name="Group 89"/>
            <p:cNvGrpSpPr/>
            <p:nvPr/>
          </p:nvGrpSpPr>
          <p:grpSpPr>
            <a:xfrm rot="5400000">
              <a:off x="3366739" y="4846922"/>
              <a:ext cx="168338" cy="196217"/>
              <a:chOff x="3217818" y="1219835"/>
              <a:chExt cx="168338" cy="196217"/>
            </a:xfrm>
          </p:grpSpPr>
          <p:sp>
            <p:nvSpPr>
              <p:cNvPr id="91" name="Pentagon 13"/>
              <p:cNvSpPr>
                <a:spLocks noChangeArrowheads="1"/>
              </p:cNvSpPr>
              <p:nvPr/>
            </p:nvSpPr>
            <p:spPr bwMode="auto">
              <a:xfrm>
                <a:off x="3217818" y="1219835"/>
                <a:ext cx="71094" cy="196217"/>
              </a:xfrm>
              <a:prstGeom prst="homePlate">
                <a:avLst>
                  <a:gd name="adj" fmla="val 37332"/>
                </a:avLst>
              </a:prstGeom>
              <a:gradFill rotWithShape="1">
                <a:gsLst>
                  <a:gs pos="0">
                    <a:srgbClr val="FFBE86"/>
                  </a:gs>
                  <a:gs pos="35001">
                    <a:srgbClr val="FFD0AA"/>
                  </a:gs>
                  <a:gs pos="100000">
                    <a:srgbClr val="FFEBDB"/>
                  </a:gs>
                </a:gsLst>
                <a:lin ang="16200000" scaled="1"/>
              </a:gradFill>
              <a:ln w="9525">
                <a:solidFill>
                  <a:srgbClr val="E46C0A"/>
                </a:solidFill>
                <a:miter lim="800000"/>
                <a:headEnd/>
                <a:tailEnd/>
              </a:ln>
              <a:effectLst>
                <a:outerShdw dist="20000" dir="5400000" rotWithShape="0">
                  <a:srgbClr val="000000">
                    <a:alpha val="37999"/>
                  </a:srgbClr>
                </a:outerShdw>
              </a:effectLst>
            </p:spPr>
            <p:txBody>
              <a:bodyPr anchor="ctr"/>
              <a:lstStyle>
                <a:lvl1pPr eaLnBrk="0" hangingPunct="0">
                  <a:spcBef>
                    <a:spcPct val="20000"/>
                  </a:spcBef>
                  <a:buFont typeface="Arial" charset="0"/>
                  <a:buChar char="•"/>
                  <a:defRPr sz="3200"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charset="0"/>
                  <a:buChar char="–"/>
                  <a:defRPr sz="28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charset="0"/>
                  <a:buChar char="•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charset="0"/>
                  <a:buChar char="–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>
                  <a:latin typeface="Arial" charset="0"/>
                </a:endParaRPr>
              </a:p>
            </p:txBody>
          </p:sp>
          <p:sp>
            <p:nvSpPr>
              <p:cNvPr id="92" name="Chevron 18"/>
              <p:cNvSpPr>
                <a:spLocks noChangeArrowheads="1"/>
              </p:cNvSpPr>
              <p:nvPr/>
            </p:nvSpPr>
            <p:spPr bwMode="auto">
              <a:xfrm>
                <a:off x="3264304" y="1219835"/>
                <a:ext cx="121852" cy="196215"/>
              </a:xfrm>
              <a:prstGeom prst="chevron">
                <a:avLst>
                  <a:gd name="adj" fmla="val 50000"/>
                </a:avLst>
              </a:prstGeom>
              <a:gradFill rotWithShape="1">
                <a:gsLst>
                  <a:gs pos="0">
                    <a:srgbClr val="FFBE86"/>
                  </a:gs>
                  <a:gs pos="35001">
                    <a:srgbClr val="FFD0AA"/>
                  </a:gs>
                  <a:gs pos="100000">
                    <a:srgbClr val="FFEBDB"/>
                  </a:gs>
                </a:gsLst>
                <a:lin ang="16200000" scaled="1"/>
              </a:gradFill>
              <a:ln w="9525">
                <a:solidFill>
                  <a:srgbClr val="E46C0A"/>
                </a:solidFill>
                <a:miter lim="800000"/>
                <a:headEnd/>
                <a:tailEnd/>
              </a:ln>
              <a:effectLst>
                <a:outerShdw dist="20000" dir="5400000" rotWithShape="0">
                  <a:srgbClr val="000000">
                    <a:alpha val="37999"/>
                  </a:srgbClr>
                </a:outerShdw>
              </a:effectLst>
            </p:spPr>
            <p:txBody>
              <a:bodyPr anchor="ctr"/>
              <a:lstStyle>
                <a:lvl1pPr eaLnBrk="0" hangingPunct="0">
                  <a:spcBef>
                    <a:spcPct val="20000"/>
                  </a:spcBef>
                  <a:buFont typeface="Arial" charset="0"/>
                  <a:buChar char="•"/>
                  <a:defRPr sz="3200"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charset="0"/>
                  <a:buChar char="–"/>
                  <a:defRPr sz="28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charset="0"/>
                  <a:buChar char="•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charset="0"/>
                  <a:buChar char="–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>
                  <a:latin typeface="Arial" charset="0"/>
                </a:endParaRPr>
              </a:p>
            </p:txBody>
          </p:sp>
        </p:grpSp>
      </p:grpSp>
      <p:cxnSp>
        <p:nvCxnSpPr>
          <p:cNvPr id="98" name="Straight Connector 12"/>
          <p:cNvCxnSpPr>
            <a:cxnSpLocks noChangeShapeType="1"/>
            <a:stCxn id="116" idx="1"/>
            <a:endCxn id="105" idx="3"/>
          </p:cNvCxnSpPr>
          <p:nvPr/>
        </p:nvCxnSpPr>
        <p:spPr bwMode="auto">
          <a:xfrm rot="16200000" flipV="1">
            <a:off x="6486091" y="5314491"/>
            <a:ext cx="731931" cy="342012"/>
          </a:xfrm>
          <a:prstGeom prst="bentConnector2">
            <a:avLst/>
          </a:prstGeom>
          <a:noFill/>
          <a:ln w="31750" cap="sq" algn="ctr">
            <a:solidFill>
              <a:srgbClr val="FCD5B5"/>
            </a:solidFill>
            <a:miter lim="800000"/>
            <a:headEnd/>
            <a:tailEnd/>
          </a:ln>
          <a:effectLst>
            <a:outerShdw blurRad="25400" dist="25401" dir="2700000" algn="tl" rotWithShape="0">
              <a:srgbClr val="984807">
                <a:alpha val="60999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grpSp>
        <p:nvGrpSpPr>
          <p:cNvPr id="99" name="Group 98"/>
          <p:cNvGrpSpPr/>
          <p:nvPr/>
        </p:nvGrpSpPr>
        <p:grpSpPr>
          <a:xfrm>
            <a:off x="5029200" y="3048000"/>
            <a:ext cx="1465028" cy="2368545"/>
            <a:chOff x="990600" y="1069127"/>
            <a:chExt cx="1465028" cy="2251546"/>
          </a:xfrm>
        </p:grpSpPr>
        <p:sp>
          <p:nvSpPr>
            <p:cNvPr id="100" name="Web Server Tier"/>
            <p:cNvSpPr>
              <a:spLocks noChangeArrowheads="1"/>
            </p:cNvSpPr>
            <p:nvPr/>
          </p:nvSpPr>
          <p:spPr bwMode="auto">
            <a:xfrm>
              <a:off x="990600" y="1069127"/>
              <a:ext cx="1465028" cy="2251546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A3C4FF"/>
                </a:gs>
                <a:gs pos="35001">
                  <a:srgbClr val="BFD5FF"/>
                </a:gs>
                <a:gs pos="100000">
                  <a:srgbClr val="E5EEFF"/>
                </a:gs>
              </a:gsLst>
              <a:lin ang="16200000" scaled="1"/>
            </a:gradFill>
            <a:ln w="9525">
              <a:solidFill>
                <a:srgbClr val="4A7EBB"/>
              </a:solidFill>
              <a:round/>
              <a:headEnd/>
              <a:tailEnd/>
            </a:ln>
            <a:effectLst>
              <a:outerShdw dist="20000" dir="5400000" rotWithShape="0">
                <a:srgbClr val="000000">
                  <a:alpha val="37999"/>
                </a:srgbClr>
              </a:outerShdw>
            </a:effectLst>
          </p:spPr>
          <p:txBody>
            <a:bodyPr tIns="0"/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100" i="1" dirty="0">
                  <a:solidFill>
                    <a:srgbClr val="000000"/>
                  </a:solidFill>
                </a:rPr>
                <a:t>mysql_dbms</a:t>
              </a:r>
            </a:p>
          </p:txBody>
        </p:sp>
        <p:sp>
          <p:nvSpPr>
            <p:cNvPr id="101" name="Rectangle 100"/>
            <p:cNvSpPr/>
            <p:nvPr/>
          </p:nvSpPr>
          <p:spPr>
            <a:xfrm>
              <a:off x="990600" y="1386813"/>
              <a:ext cx="1465028" cy="228600"/>
            </a:xfrm>
            <a:prstGeom prst="rect">
              <a:avLst/>
            </a:prstGeom>
            <a:solidFill>
              <a:schemeClr val="bg2">
                <a:alpha val="60000"/>
              </a:schemeClr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tIns="0" bIns="0"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1" kern="0" dirty="0">
                  <a:solidFill>
                    <a:schemeClr val="tx1"/>
                  </a:solidFill>
                  <a:latin typeface="Calibri"/>
                </a:rPr>
                <a:t>DBMS</a:t>
              </a:r>
            </a:p>
          </p:txBody>
        </p:sp>
      </p:grpSp>
      <p:sp>
        <p:nvSpPr>
          <p:cNvPr id="102" name="Rectangle 101"/>
          <p:cNvSpPr/>
          <p:nvPr/>
        </p:nvSpPr>
        <p:spPr>
          <a:xfrm>
            <a:off x="5029200" y="3599843"/>
            <a:ext cx="1225335" cy="7848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900" b="1" dirty="0">
                <a:solidFill>
                  <a:schemeClr val="tx2">
                    <a:lumMod val="50000"/>
                  </a:schemeClr>
                </a:solidFill>
              </a:rPr>
              <a:t>Properties</a:t>
            </a:r>
          </a:p>
          <a:p>
            <a:pPr marL="115888" indent="-115888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900" i="1" dirty="0">
                <a:latin typeface="Calibri"/>
                <a:ea typeface="Times New Roman"/>
                <a:cs typeface="Calibri"/>
              </a:rPr>
              <a:t>component_version</a:t>
            </a:r>
            <a:endParaRPr lang="en-US" sz="900" i="1" dirty="0">
              <a:latin typeface="Calibri"/>
              <a:ea typeface="Times New Roman"/>
              <a:cs typeface="Times New Roman"/>
            </a:endParaRPr>
          </a:p>
          <a:p>
            <a:pPr marL="115888" indent="-115888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900" i="1" dirty="0">
                <a:solidFill>
                  <a:schemeClr val="tx2">
                    <a:lumMod val="50000"/>
                  </a:schemeClr>
                </a:solidFill>
              </a:rPr>
              <a:t>admin_credential</a:t>
            </a:r>
          </a:p>
          <a:p>
            <a:pPr marL="115888" indent="-115888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900" i="1" dirty="0">
                <a:solidFill>
                  <a:schemeClr val="tx2">
                    <a:lumMod val="50000"/>
                  </a:schemeClr>
                </a:solidFill>
              </a:rPr>
              <a:t>root_password</a:t>
            </a:r>
          </a:p>
          <a:p>
            <a:pPr marL="115888" indent="-115888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900" i="1" dirty="0">
                <a:solidFill>
                  <a:schemeClr val="tx2">
                    <a:lumMod val="50000"/>
                  </a:schemeClr>
                </a:solidFill>
              </a:rPr>
              <a:t>port</a:t>
            </a:r>
          </a:p>
        </p:txBody>
      </p:sp>
      <p:grpSp>
        <p:nvGrpSpPr>
          <p:cNvPr id="103" name="Group 102"/>
          <p:cNvGrpSpPr/>
          <p:nvPr/>
        </p:nvGrpSpPr>
        <p:grpSpPr>
          <a:xfrm>
            <a:off x="5629555" y="4815803"/>
            <a:ext cx="1051495" cy="530040"/>
            <a:chOff x="1524001" y="3356160"/>
            <a:chExt cx="1051495" cy="530040"/>
          </a:xfrm>
        </p:grpSpPr>
        <p:sp>
          <p:nvSpPr>
            <p:cNvPr id="104" name="Web Server Tier"/>
            <p:cNvSpPr>
              <a:spLocks noChangeArrowheads="1"/>
            </p:cNvSpPr>
            <p:nvPr/>
          </p:nvSpPr>
          <p:spPr bwMode="auto">
            <a:xfrm>
              <a:off x="1524001" y="3356160"/>
              <a:ext cx="1005905" cy="530040"/>
            </a:xfrm>
            <a:prstGeom prst="roundRect">
              <a:avLst>
                <a:gd name="adj" fmla="val 16667"/>
              </a:avLst>
            </a:prstGeom>
            <a:solidFill>
              <a:schemeClr val="tx2">
                <a:lumMod val="20000"/>
                <a:lumOff val="80000"/>
              </a:schemeClr>
            </a:solidFill>
            <a:ln w="6350">
              <a:solidFill>
                <a:schemeClr val="accent1"/>
              </a:solidFill>
              <a:round/>
              <a:headEnd/>
              <a:tailEnd/>
            </a:ln>
            <a:effectLst/>
          </p:spPr>
          <p:txBody>
            <a:bodyPr tIns="0" bIns="0"/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algn="ctr">
                <a:defRPr/>
              </a:pPr>
              <a:r>
                <a:rPr lang="en-US" altLang="en-US" sz="900" b="1" dirty="0">
                  <a:latin typeface="Arial" charset="0"/>
                </a:rPr>
                <a:t>Requirements</a:t>
              </a:r>
            </a:p>
          </p:txBody>
        </p:sp>
        <p:sp>
          <p:nvSpPr>
            <p:cNvPr id="105" name="Rectangle 14"/>
            <p:cNvSpPr>
              <a:spLocks noChangeArrowheads="1"/>
            </p:cNvSpPr>
            <p:nvPr/>
          </p:nvSpPr>
          <p:spPr bwMode="auto">
            <a:xfrm>
              <a:off x="1683324" y="3550160"/>
              <a:ext cx="892172" cy="219456"/>
            </a:xfrm>
            <a:prstGeom prst="rect">
              <a:avLst/>
            </a:prstGeom>
            <a:gradFill rotWithShape="1">
              <a:gsLst>
                <a:gs pos="0">
                  <a:srgbClr val="FFBE86"/>
                </a:gs>
                <a:gs pos="35001">
                  <a:srgbClr val="FFD0AA"/>
                </a:gs>
                <a:gs pos="100000">
                  <a:srgbClr val="FFEBDB"/>
                </a:gs>
              </a:gsLst>
              <a:lin ang="16200000" scaled="1"/>
            </a:gradFill>
            <a:ln w="9525">
              <a:solidFill>
                <a:srgbClr val="E46C0A"/>
              </a:solidFill>
              <a:miter lim="800000"/>
              <a:headEnd/>
              <a:tailEnd/>
            </a:ln>
            <a:effectLst>
              <a:outerShdw dist="20000" dir="5400000" rotWithShape="0">
                <a:srgbClr val="000000">
                  <a:alpha val="37999"/>
                </a:srgbClr>
              </a:outerShdw>
            </a:effectLst>
          </p:spPr>
          <p:txBody>
            <a:bodyPr wrap="none" lIns="0" rIns="0" anchor="ctr"/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000" dirty="0">
                  <a:latin typeface="Arial" charset="0"/>
                </a:rPr>
                <a:t>Container</a:t>
              </a:r>
            </a:p>
          </p:txBody>
        </p:sp>
      </p:grpSp>
      <p:cxnSp>
        <p:nvCxnSpPr>
          <p:cNvPr id="106" name="Straight Connector 12"/>
          <p:cNvCxnSpPr>
            <a:cxnSpLocks noChangeShapeType="1"/>
            <a:stCxn id="67" idx="3"/>
            <a:endCxn id="117" idx="3"/>
          </p:cNvCxnSpPr>
          <p:nvPr/>
        </p:nvCxnSpPr>
        <p:spPr bwMode="auto">
          <a:xfrm flipV="1">
            <a:off x="3429000" y="6019800"/>
            <a:ext cx="3594063" cy="197227"/>
          </a:xfrm>
          <a:prstGeom prst="bentConnector2">
            <a:avLst/>
          </a:prstGeom>
          <a:noFill/>
          <a:ln w="31750" cap="sq" algn="ctr">
            <a:solidFill>
              <a:srgbClr val="FCD5B5"/>
            </a:solidFill>
            <a:miter lim="800000"/>
            <a:headEnd/>
            <a:tailEnd/>
          </a:ln>
          <a:effectLst>
            <a:outerShdw blurRad="25400" dist="25401" dir="2700000" algn="tl" rotWithShape="0">
              <a:srgbClr val="984807">
                <a:alpha val="60999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grpSp>
        <p:nvGrpSpPr>
          <p:cNvPr id="112" name="Group 111"/>
          <p:cNvGrpSpPr/>
          <p:nvPr/>
        </p:nvGrpSpPr>
        <p:grpSpPr>
          <a:xfrm>
            <a:off x="6696353" y="5448597"/>
            <a:ext cx="685801" cy="647403"/>
            <a:chOff x="3124199" y="4457997"/>
            <a:chExt cx="685801" cy="647403"/>
          </a:xfrm>
        </p:grpSpPr>
        <p:sp>
          <p:nvSpPr>
            <p:cNvPr id="113" name="Web Server Tier"/>
            <p:cNvSpPr>
              <a:spLocks noChangeArrowheads="1"/>
            </p:cNvSpPr>
            <p:nvPr/>
          </p:nvSpPr>
          <p:spPr bwMode="auto">
            <a:xfrm>
              <a:off x="3124199" y="4457997"/>
              <a:ext cx="685801" cy="647403"/>
            </a:xfrm>
            <a:prstGeom prst="roundRect">
              <a:avLst>
                <a:gd name="adj" fmla="val 16667"/>
              </a:avLst>
            </a:prstGeom>
            <a:solidFill>
              <a:schemeClr val="accent6">
                <a:lumMod val="40000"/>
                <a:lumOff val="60000"/>
                <a:alpha val="7000"/>
              </a:schemeClr>
            </a:solidFill>
            <a:ln w="6350">
              <a:solidFill>
                <a:schemeClr val="accent6">
                  <a:lumMod val="75000"/>
                </a:schemeClr>
              </a:solidFill>
              <a:round/>
              <a:headEnd/>
              <a:tailEnd/>
            </a:ln>
            <a:effectLst>
              <a:outerShdw blurRad="38100" dir="2700000" algn="tl" rotWithShape="0">
                <a:schemeClr val="accent6">
                  <a:lumMod val="75000"/>
                  <a:alpha val="40000"/>
                </a:schemeClr>
              </a:outerShdw>
            </a:effectLst>
          </p:spPr>
          <p:txBody>
            <a:bodyPr wrap="none" lIns="0" tIns="18288" rIns="0" bIns="0"/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algn="ctr">
                <a:defRPr/>
              </a:pPr>
              <a:endParaRPr lang="en-US" altLang="en-US" sz="1000" i="1" dirty="0">
                <a:latin typeface="Arial" charset="0"/>
              </a:endParaRPr>
            </a:p>
          </p:txBody>
        </p:sp>
        <p:sp>
          <p:nvSpPr>
            <p:cNvPr id="114" name="Rectangle 113"/>
            <p:cNvSpPr/>
            <p:nvPr/>
          </p:nvSpPr>
          <p:spPr>
            <a:xfrm>
              <a:off x="3124199" y="4586886"/>
              <a:ext cx="685801" cy="202127"/>
            </a:xfrm>
            <a:prstGeom prst="rect">
              <a:avLst/>
            </a:prstGeom>
            <a:solidFill>
              <a:schemeClr val="bg2">
                <a:alpha val="60000"/>
              </a:schemeClr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100" b="1" kern="0" dirty="0">
                  <a:solidFill>
                    <a:schemeClr val="tx1"/>
                  </a:solidFill>
                  <a:latin typeface="Calibri"/>
                </a:rPr>
                <a:t>HostedOn</a:t>
              </a:r>
            </a:p>
          </p:txBody>
        </p:sp>
        <p:grpSp>
          <p:nvGrpSpPr>
            <p:cNvPr id="115" name="Group 114"/>
            <p:cNvGrpSpPr/>
            <p:nvPr/>
          </p:nvGrpSpPr>
          <p:grpSpPr>
            <a:xfrm rot="5400000">
              <a:off x="3366739" y="4846922"/>
              <a:ext cx="168338" cy="196217"/>
              <a:chOff x="3217818" y="1219835"/>
              <a:chExt cx="168338" cy="196217"/>
            </a:xfrm>
          </p:grpSpPr>
          <p:sp>
            <p:nvSpPr>
              <p:cNvPr id="116" name="Pentagon 13"/>
              <p:cNvSpPr>
                <a:spLocks noChangeArrowheads="1"/>
              </p:cNvSpPr>
              <p:nvPr/>
            </p:nvSpPr>
            <p:spPr bwMode="auto">
              <a:xfrm>
                <a:off x="3217818" y="1219835"/>
                <a:ext cx="71094" cy="196217"/>
              </a:xfrm>
              <a:prstGeom prst="homePlate">
                <a:avLst>
                  <a:gd name="adj" fmla="val 37332"/>
                </a:avLst>
              </a:prstGeom>
              <a:gradFill rotWithShape="1">
                <a:gsLst>
                  <a:gs pos="0">
                    <a:srgbClr val="FFBE86"/>
                  </a:gs>
                  <a:gs pos="35001">
                    <a:srgbClr val="FFD0AA"/>
                  </a:gs>
                  <a:gs pos="100000">
                    <a:srgbClr val="FFEBDB"/>
                  </a:gs>
                </a:gsLst>
                <a:lin ang="16200000" scaled="1"/>
              </a:gradFill>
              <a:ln w="9525">
                <a:solidFill>
                  <a:srgbClr val="E46C0A"/>
                </a:solidFill>
                <a:miter lim="800000"/>
                <a:headEnd/>
                <a:tailEnd/>
              </a:ln>
              <a:effectLst>
                <a:outerShdw dist="20000" dir="5400000" rotWithShape="0">
                  <a:srgbClr val="000000">
                    <a:alpha val="37999"/>
                  </a:srgbClr>
                </a:outerShdw>
              </a:effectLst>
            </p:spPr>
            <p:txBody>
              <a:bodyPr anchor="ctr"/>
              <a:lstStyle>
                <a:lvl1pPr eaLnBrk="0" hangingPunct="0">
                  <a:spcBef>
                    <a:spcPct val="20000"/>
                  </a:spcBef>
                  <a:buFont typeface="Arial" charset="0"/>
                  <a:buChar char="•"/>
                  <a:defRPr sz="3200"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charset="0"/>
                  <a:buChar char="–"/>
                  <a:defRPr sz="28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charset="0"/>
                  <a:buChar char="•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charset="0"/>
                  <a:buChar char="–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>
                  <a:latin typeface="Arial" charset="0"/>
                </a:endParaRPr>
              </a:p>
            </p:txBody>
          </p:sp>
          <p:sp>
            <p:nvSpPr>
              <p:cNvPr id="117" name="Chevron 18"/>
              <p:cNvSpPr>
                <a:spLocks noChangeArrowheads="1"/>
              </p:cNvSpPr>
              <p:nvPr/>
            </p:nvSpPr>
            <p:spPr bwMode="auto">
              <a:xfrm>
                <a:off x="3264304" y="1219835"/>
                <a:ext cx="121852" cy="196215"/>
              </a:xfrm>
              <a:prstGeom prst="chevron">
                <a:avLst>
                  <a:gd name="adj" fmla="val 50000"/>
                </a:avLst>
              </a:prstGeom>
              <a:gradFill rotWithShape="1">
                <a:gsLst>
                  <a:gs pos="0">
                    <a:srgbClr val="FFBE86"/>
                  </a:gs>
                  <a:gs pos="35001">
                    <a:srgbClr val="FFD0AA"/>
                  </a:gs>
                  <a:gs pos="100000">
                    <a:srgbClr val="FFEBDB"/>
                  </a:gs>
                </a:gsLst>
                <a:lin ang="16200000" scaled="1"/>
              </a:gradFill>
              <a:ln w="9525">
                <a:solidFill>
                  <a:srgbClr val="E46C0A"/>
                </a:solidFill>
                <a:miter lim="800000"/>
                <a:headEnd/>
                <a:tailEnd/>
              </a:ln>
              <a:effectLst>
                <a:outerShdw dist="20000" dir="5400000" rotWithShape="0">
                  <a:srgbClr val="000000">
                    <a:alpha val="37999"/>
                  </a:srgbClr>
                </a:outerShdw>
              </a:effectLst>
            </p:spPr>
            <p:txBody>
              <a:bodyPr anchor="ctr"/>
              <a:lstStyle>
                <a:lvl1pPr eaLnBrk="0" hangingPunct="0">
                  <a:spcBef>
                    <a:spcPct val="20000"/>
                  </a:spcBef>
                  <a:buFont typeface="Arial" charset="0"/>
                  <a:buChar char="•"/>
                  <a:defRPr sz="3200"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charset="0"/>
                  <a:buChar char="–"/>
                  <a:defRPr sz="28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charset="0"/>
                  <a:buChar char="•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charset="0"/>
                  <a:buChar char="–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>
                  <a:latin typeface="Arial" charset="0"/>
                </a:endParaRPr>
              </a:p>
            </p:txBody>
          </p:sp>
        </p:grpSp>
      </p:grpSp>
      <p:sp>
        <p:nvSpPr>
          <p:cNvPr id="118" name="Web Server Tier"/>
          <p:cNvSpPr>
            <a:spLocks noChangeArrowheads="1"/>
          </p:cNvSpPr>
          <p:nvPr/>
        </p:nvSpPr>
        <p:spPr bwMode="auto">
          <a:xfrm>
            <a:off x="5629554" y="4232273"/>
            <a:ext cx="990599" cy="529638"/>
          </a:xfrm>
          <a:prstGeom prst="roundRect">
            <a:avLst>
              <a:gd name="adj" fmla="val 16667"/>
            </a:avLst>
          </a:prstGeom>
          <a:solidFill>
            <a:schemeClr val="tx2">
              <a:lumMod val="20000"/>
              <a:lumOff val="80000"/>
            </a:schemeClr>
          </a:solidFill>
          <a:ln w="6350">
            <a:solidFill>
              <a:schemeClr val="accent1"/>
            </a:solidFill>
            <a:round/>
            <a:headEnd/>
            <a:tailEnd/>
          </a:ln>
          <a:effectLst/>
        </p:spPr>
        <p:txBody>
          <a:bodyPr tIns="0" bIns="0"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>
              <a:defRPr/>
            </a:pPr>
            <a:r>
              <a:rPr lang="en-US" altLang="en-US" sz="900" b="1" dirty="0">
                <a:latin typeface="Arial" charset="0"/>
              </a:rPr>
              <a:t>Capabilities</a:t>
            </a:r>
          </a:p>
        </p:txBody>
      </p:sp>
      <p:sp>
        <p:nvSpPr>
          <p:cNvPr id="119" name="Rectangle 14"/>
          <p:cNvSpPr>
            <a:spLocks noChangeArrowheads="1"/>
          </p:cNvSpPr>
          <p:nvPr/>
        </p:nvSpPr>
        <p:spPr bwMode="auto">
          <a:xfrm>
            <a:off x="5788878" y="4468283"/>
            <a:ext cx="892171" cy="219456"/>
          </a:xfrm>
          <a:prstGeom prst="rect">
            <a:avLst/>
          </a:prstGeom>
          <a:gradFill rotWithShape="1">
            <a:gsLst>
              <a:gs pos="0">
                <a:srgbClr val="FFBE86"/>
              </a:gs>
              <a:gs pos="35001">
                <a:srgbClr val="FFD0AA"/>
              </a:gs>
              <a:gs pos="100000">
                <a:srgbClr val="FFEBDB"/>
              </a:gs>
            </a:gsLst>
            <a:lin ang="16200000" scaled="1"/>
          </a:gradFill>
          <a:ln w="9525">
            <a:solidFill>
              <a:srgbClr val="E46C0A"/>
            </a:solidFill>
            <a:miter lim="800000"/>
            <a:headEnd/>
            <a:tailEnd/>
          </a:ln>
          <a:effectLst>
            <a:outerShdw dist="20000" dir="5400000" rotWithShape="0">
              <a:srgbClr val="000000">
                <a:alpha val="37999"/>
              </a:srgbClr>
            </a:outerShdw>
          </a:effectLst>
        </p:spPr>
        <p:txBody>
          <a:bodyPr wrap="none" lIns="0" rIns="0"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000" dirty="0">
                <a:latin typeface="Arial" charset="0"/>
              </a:rPr>
              <a:t>Container</a:t>
            </a:r>
          </a:p>
        </p:txBody>
      </p:sp>
      <p:cxnSp>
        <p:nvCxnSpPr>
          <p:cNvPr id="120" name="Straight Connector 12"/>
          <p:cNvCxnSpPr>
            <a:cxnSpLocks noChangeShapeType="1"/>
            <a:stCxn id="132" idx="1"/>
            <a:endCxn id="126" idx="3"/>
          </p:cNvCxnSpPr>
          <p:nvPr/>
        </p:nvCxnSpPr>
        <p:spPr bwMode="auto">
          <a:xfrm rot="16200000" flipV="1">
            <a:off x="6179309" y="2671191"/>
            <a:ext cx="1509463" cy="196536"/>
          </a:xfrm>
          <a:prstGeom prst="bentConnector2">
            <a:avLst/>
          </a:prstGeom>
          <a:noFill/>
          <a:ln w="31750" cap="sq" algn="ctr">
            <a:solidFill>
              <a:srgbClr val="FCD5B5"/>
            </a:solidFill>
            <a:miter lim="800000"/>
            <a:headEnd/>
            <a:tailEnd/>
          </a:ln>
          <a:effectLst>
            <a:outerShdw blurRad="25400" dist="25401" dir="2700000" algn="tl" rotWithShape="0">
              <a:srgbClr val="984807">
                <a:alpha val="60999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grpSp>
        <p:nvGrpSpPr>
          <p:cNvPr id="121" name="Group 120"/>
          <p:cNvGrpSpPr/>
          <p:nvPr/>
        </p:nvGrpSpPr>
        <p:grpSpPr>
          <a:xfrm>
            <a:off x="5029200" y="862160"/>
            <a:ext cx="1465028" cy="2073189"/>
            <a:chOff x="990600" y="1069126"/>
            <a:chExt cx="1465028" cy="2729346"/>
          </a:xfrm>
        </p:grpSpPr>
        <p:sp>
          <p:nvSpPr>
            <p:cNvPr id="122" name="Web Server Tier"/>
            <p:cNvSpPr>
              <a:spLocks noChangeArrowheads="1"/>
            </p:cNvSpPr>
            <p:nvPr/>
          </p:nvSpPr>
          <p:spPr bwMode="auto">
            <a:xfrm>
              <a:off x="990600" y="1069126"/>
              <a:ext cx="1465028" cy="2729346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A3C4FF"/>
                </a:gs>
                <a:gs pos="35001">
                  <a:srgbClr val="BFD5FF"/>
                </a:gs>
                <a:gs pos="100000">
                  <a:srgbClr val="E5EEFF"/>
                </a:gs>
              </a:gsLst>
              <a:lin ang="16200000" scaled="1"/>
            </a:gradFill>
            <a:ln w="9525">
              <a:solidFill>
                <a:srgbClr val="4A7EBB"/>
              </a:solidFill>
              <a:round/>
              <a:headEnd/>
              <a:tailEnd/>
            </a:ln>
            <a:effectLst>
              <a:outerShdw dist="20000" dir="5400000" rotWithShape="0">
                <a:srgbClr val="000000">
                  <a:alpha val="37999"/>
                </a:srgbClr>
              </a:outerShdw>
            </a:effectLst>
          </p:spPr>
          <p:txBody>
            <a:bodyPr tIns="0"/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100" i="1" dirty="0" err="1">
                  <a:solidFill>
                    <a:srgbClr val="000000"/>
                  </a:solidFill>
                </a:rPr>
                <a:t>mysql_database</a:t>
              </a:r>
              <a:endParaRPr lang="en-US" altLang="en-US" sz="1100" i="1" dirty="0">
                <a:solidFill>
                  <a:srgbClr val="000000"/>
                </a:solidFill>
              </a:endParaRPr>
            </a:p>
          </p:txBody>
        </p:sp>
        <p:sp>
          <p:nvSpPr>
            <p:cNvPr id="123" name="Rectangle 122"/>
            <p:cNvSpPr/>
            <p:nvPr/>
          </p:nvSpPr>
          <p:spPr>
            <a:xfrm>
              <a:off x="990600" y="1494683"/>
              <a:ext cx="1465028" cy="343166"/>
            </a:xfrm>
            <a:prstGeom prst="rect">
              <a:avLst/>
            </a:prstGeom>
            <a:solidFill>
              <a:schemeClr val="bg2">
                <a:alpha val="60000"/>
              </a:schemeClr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tIns="0" bIns="0"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1" kern="0" dirty="0">
                  <a:solidFill>
                    <a:schemeClr val="tx1"/>
                  </a:solidFill>
                  <a:latin typeface="Calibri"/>
                </a:rPr>
                <a:t>Database</a:t>
              </a:r>
            </a:p>
          </p:txBody>
        </p:sp>
      </p:grpSp>
      <p:sp>
        <p:nvSpPr>
          <p:cNvPr id="124" name="Rectangle 123"/>
          <p:cNvSpPr/>
          <p:nvPr/>
        </p:nvSpPr>
        <p:spPr>
          <a:xfrm>
            <a:off x="5029200" y="1447800"/>
            <a:ext cx="750847" cy="7848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900" b="1" dirty="0">
                <a:solidFill>
                  <a:schemeClr val="tx2">
                    <a:lumMod val="50000"/>
                  </a:schemeClr>
                </a:solidFill>
              </a:rPr>
              <a:t>Properties</a:t>
            </a:r>
          </a:p>
          <a:p>
            <a:pPr marL="115888" indent="-115888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900" i="1" dirty="0">
                <a:latin typeface="Calibri"/>
              </a:rPr>
              <a:t>password</a:t>
            </a:r>
          </a:p>
          <a:p>
            <a:pPr marL="115888" indent="-115888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900" i="1" dirty="0">
                <a:latin typeface="Calibri"/>
              </a:rPr>
              <a:t>user</a:t>
            </a:r>
          </a:p>
          <a:p>
            <a:pPr marL="115888" indent="-115888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900" i="1" dirty="0">
                <a:latin typeface="Calibri"/>
              </a:rPr>
              <a:t>port</a:t>
            </a:r>
          </a:p>
          <a:p>
            <a:pPr marL="115888" indent="-115888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900" i="1" dirty="0">
                <a:latin typeface="Calibri"/>
              </a:rPr>
              <a:t>name</a:t>
            </a:r>
            <a:endParaRPr lang="en-US" sz="900" i="1" dirty="0"/>
          </a:p>
        </p:txBody>
      </p:sp>
      <p:sp>
        <p:nvSpPr>
          <p:cNvPr id="125" name="Web Server Tier"/>
          <p:cNvSpPr>
            <a:spLocks noChangeArrowheads="1"/>
          </p:cNvSpPr>
          <p:nvPr/>
        </p:nvSpPr>
        <p:spPr bwMode="auto">
          <a:xfrm>
            <a:off x="5775895" y="1676400"/>
            <a:ext cx="1005905" cy="524680"/>
          </a:xfrm>
          <a:prstGeom prst="roundRect">
            <a:avLst>
              <a:gd name="adj" fmla="val 16667"/>
            </a:avLst>
          </a:prstGeom>
          <a:solidFill>
            <a:schemeClr val="tx2">
              <a:lumMod val="20000"/>
              <a:lumOff val="80000"/>
            </a:schemeClr>
          </a:solidFill>
          <a:ln w="6350">
            <a:solidFill>
              <a:schemeClr val="accent1"/>
            </a:solidFill>
            <a:round/>
            <a:headEnd/>
            <a:tailEnd/>
          </a:ln>
          <a:effectLst/>
        </p:spPr>
        <p:txBody>
          <a:bodyPr wrap="none" tIns="0" bIns="0"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>
              <a:defRPr/>
            </a:pPr>
            <a:r>
              <a:rPr lang="en-US" altLang="en-US" sz="900" b="1" dirty="0">
                <a:latin typeface="Arial" charset="0"/>
              </a:rPr>
              <a:t>Requirements</a:t>
            </a:r>
          </a:p>
        </p:txBody>
      </p:sp>
      <p:sp>
        <p:nvSpPr>
          <p:cNvPr id="126" name="Rectangle 14"/>
          <p:cNvSpPr>
            <a:spLocks noChangeArrowheads="1"/>
          </p:cNvSpPr>
          <p:nvPr/>
        </p:nvSpPr>
        <p:spPr bwMode="auto">
          <a:xfrm>
            <a:off x="5943600" y="1904999"/>
            <a:ext cx="892172" cy="219456"/>
          </a:xfrm>
          <a:prstGeom prst="rect">
            <a:avLst/>
          </a:prstGeom>
          <a:gradFill rotWithShape="1">
            <a:gsLst>
              <a:gs pos="0">
                <a:srgbClr val="FFBE86"/>
              </a:gs>
              <a:gs pos="35001">
                <a:srgbClr val="FFD0AA"/>
              </a:gs>
              <a:gs pos="100000">
                <a:srgbClr val="FFEBDB"/>
              </a:gs>
            </a:gsLst>
            <a:lin ang="16200000" scaled="1"/>
          </a:gradFill>
          <a:ln w="9525">
            <a:solidFill>
              <a:srgbClr val="E46C0A"/>
            </a:solidFill>
            <a:miter lim="800000"/>
            <a:headEnd/>
            <a:tailEnd/>
          </a:ln>
          <a:effectLst>
            <a:outerShdw dist="20000" dir="5400000" rotWithShape="0">
              <a:srgbClr val="000000">
                <a:alpha val="37999"/>
              </a:srgbClr>
            </a:outerShdw>
          </a:effectLst>
        </p:spPr>
        <p:txBody>
          <a:bodyPr wrap="none" lIns="0" rIns="0"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000" dirty="0">
                <a:latin typeface="Arial" charset="0"/>
              </a:rPr>
              <a:t>Container</a:t>
            </a:r>
          </a:p>
        </p:txBody>
      </p:sp>
      <p:cxnSp>
        <p:nvCxnSpPr>
          <p:cNvPr id="127" name="Straight Connector 12"/>
          <p:cNvCxnSpPr>
            <a:cxnSpLocks noChangeShapeType="1"/>
            <a:stCxn id="119" idx="3"/>
            <a:endCxn id="133" idx="3"/>
          </p:cNvCxnSpPr>
          <p:nvPr/>
        </p:nvCxnSpPr>
        <p:spPr bwMode="auto">
          <a:xfrm flipV="1">
            <a:off x="6681049" y="3692528"/>
            <a:ext cx="351260" cy="885483"/>
          </a:xfrm>
          <a:prstGeom prst="bentConnector2">
            <a:avLst/>
          </a:prstGeom>
          <a:noFill/>
          <a:ln w="31750" cap="sq" algn="ctr">
            <a:solidFill>
              <a:srgbClr val="FCD5B5"/>
            </a:solidFill>
            <a:miter lim="800000"/>
            <a:headEnd/>
            <a:tailEnd/>
          </a:ln>
          <a:effectLst>
            <a:outerShdw blurRad="25400" dist="25401" dir="2700000" algn="tl" rotWithShape="0">
              <a:srgbClr val="984807">
                <a:alpha val="60999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grpSp>
        <p:nvGrpSpPr>
          <p:cNvPr id="128" name="Group 127"/>
          <p:cNvGrpSpPr/>
          <p:nvPr/>
        </p:nvGrpSpPr>
        <p:grpSpPr>
          <a:xfrm>
            <a:off x="6705599" y="3121325"/>
            <a:ext cx="685801" cy="647403"/>
            <a:chOff x="3124199" y="4457997"/>
            <a:chExt cx="685801" cy="647403"/>
          </a:xfrm>
        </p:grpSpPr>
        <p:sp>
          <p:nvSpPr>
            <p:cNvPr id="129" name="Web Server Tier"/>
            <p:cNvSpPr>
              <a:spLocks noChangeArrowheads="1"/>
            </p:cNvSpPr>
            <p:nvPr/>
          </p:nvSpPr>
          <p:spPr bwMode="auto">
            <a:xfrm>
              <a:off x="3124199" y="4457997"/>
              <a:ext cx="685801" cy="647403"/>
            </a:xfrm>
            <a:prstGeom prst="roundRect">
              <a:avLst>
                <a:gd name="adj" fmla="val 16667"/>
              </a:avLst>
            </a:prstGeom>
            <a:solidFill>
              <a:schemeClr val="accent6">
                <a:lumMod val="40000"/>
                <a:lumOff val="60000"/>
                <a:alpha val="7000"/>
              </a:schemeClr>
            </a:solidFill>
            <a:ln w="6350">
              <a:solidFill>
                <a:schemeClr val="accent6">
                  <a:lumMod val="75000"/>
                </a:schemeClr>
              </a:solidFill>
              <a:round/>
              <a:headEnd/>
              <a:tailEnd/>
            </a:ln>
            <a:effectLst>
              <a:outerShdw blurRad="38100" dir="2700000" algn="tl" rotWithShape="0">
                <a:schemeClr val="accent6">
                  <a:lumMod val="75000"/>
                  <a:alpha val="40000"/>
                </a:schemeClr>
              </a:outerShdw>
            </a:effectLst>
          </p:spPr>
          <p:txBody>
            <a:bodyPr wrap="none" lIns="0" tIns="18288" rIns="0" bIns="0"/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algn="ctr">
                <a:defRPr/>
              </a:pPr>
              <a:endParaRPr lang="en-US" altLang="en-US" sz="1000" i="1" dirty="0">
                <a:latin typeface="Arial" charset="0"/>
              </a:endParaRPr>
            </a:p>
          </p:txBody>
        </p:sp>
        <p:sp>
          <p:nvSpPr>
            <p:cNvPr id="130" name="Rectangle 129"/>
            <p:cNvSpPr/>
            <p:nvPr/>
          </p:nvSpPr>
          <p:spPr>
            <a:xfrm>
              <a:off x="3124199" y="4586886"/>
              <a:ext cx="685801" cy="202127"/>
            </a:xfrm>
            <a:prstGeom prst="rect">
              <a:avLst/>
            </a:prstGeom>
            <a:solidFill>
              <a:schemeClr val="bg2">
                <a:alpha val="60000"/>
              </a:schemeClr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100" b="1" kern="0" dirty="0">
                  <a:solidFill>
                    <a:schemeClr val="tx1"/>
                  </a:solidFill>
                  <a:latin typeface="Calibri"/>
                </a:rPr>
                <a:t>HostedOn</a:t>
              </a:r>
            </a:p>
          </p:txBody>
        </p:sp>
        <p:grpSp>
          <p:nvGrpSpPr>
            <p:cNvPr id="131" name="Group 130"/>
            <p:cNvGrpSpPr/>
            <p:nvPr/>
          </p:nvGrpSpPr>
          <p:grpSpPr>
            <a:xfrm rot="5400000">
              <a:off x="3366739" y="4846922"/>
              <a:ext cx="168338" cy="196217"/>
              <a:chOff x="3217818" y="1219835"/>
              <a:chExt cx="168338" cy="196217"/>
            </a:xfrm>
          </p:grpSpPr>
          <p:sp>
            <p:nvSpPr>
              <p:cNvPr id="132" name="Pentagon 13"/>
              <p:cNvSpPr>
                <a:spLocks noChangeArrowheads="1"/>
              </p:cNvSpPr>
              <p:nvPr/>
            </p:nvSpPr>
            <p:spPr bwMode="auto">
              <a:xfrm>
                <a:off x="3217818" y="1219835"/>
                <a:ext cx="71094" cy="196217"/>
              </a:xfrm>
              <a:prstGeom prst="homePlate">
                <a:avLst>
                  <a:gd name="adj" fmla="val 37332"/>
                </a:avLst>
              </a:prstGeom>
              <a:gradFill rotWithShape="1">
                <a:gsLst>
                  <a:gs pos="0">
                    <a:srgbClr val="FFBE86"/>
                  </a:gs>
                  <a:gs pos="35001">
                    <a:srgbClr val="FFD0AA"/>
                  </a:gs>
                  <a:gs pos="100000">
                    <a:srgbClr val="FFEBDB"/>
                  </a:gs>
                </a:gsLst>
                <a:lin ang="16200000" scaled="1"/>
              </a:gradFill>
              <a:ln w="9525">
                <a:solidFill>
                  <a:srgbClr val="E46C0A"/>
                </a:solidFill>
                <a:miter lim="800000"/>
                <a:headEnd/>
                <a:tailEnd/>
              </a:ln>
              <a:effectLst>
                <a:outerShdw dist="20000" dir="5400000" rotWithShape="0">
                  <a:srgbClr val="000000">
                    <a:alpha val="37999"/>
                  </a:srgbClr>
                </a:outerShdw>
              </a:effectLst>
            </p:spPr>
            <p:txBody>
              <a:bodyPr anchor="ctr"/>
              <a:lstStyle>
                <a:lvl1pPr eaLnBrk="0" hangingPunct="0">
                  <a:spcBef>
                    <a:spcPct val="20000"/>
                  </a:spcBef>
                  <a:buFont typeface="Arial" charset="0"/>
                  <a:buChar char="•"/>
                  <a:defRPr sz="3200"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charset="0"/>
                  <a:buChar char="–"/>
                  <a:defRPr sz="28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charset="0"/>
                  <a:buChar char="•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charset="0"/>
                  <a:buChar char="–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>
                  <a:latin typeface="Arial" charset="0"/>
                </a:endParaRPr>
              </a:p>
            </p:txBody>
          </p:sp>
          <p:sp>
            <p:nvSpPr>
              <p:cNvPr id="133" name="Chevron 18"/>
              <p:cNvSpPr>
                <a:spLocks noChangeArrowheads="1"/>
              </p:cNvSpPr>
              <p:nvPr/>
            </p:nvSpPr>
            <p:spPr bwMode="auto">
              <a:xfrm>
                <a:off x="3264304" y="1219835"/>
                <a:ext cx="121852" cy="196215"/>
              </a:xfrm>
              <a:prstGeom prst="chevron">
                <a:avLst>
                  <a:gd name="adj" fmla="val 50000"/>
                </a:avLst>
              </a:prstGeom>
              <a:gradFill rotWithShape="1">
                <a:gsLst>
                  <a:gs pos="0">
                    <a:srgbClr val="FFBE86"/>
                  </a:gs>
                  <a:gs pos="35001">
                    <a:srgbClr val="FFD0AA"/>
                  </a:gs>
                  <a:gs pos="100000">
                    <a:srgbClr val="FFEBDB"/>
                  </a:gs>
                </a:gsLst>
                <a:lin ang="16200000" scaled="1"/>
              </a:gradFill>
              <a:ln w="9525">
                <a:solidFill>
                  <a:srgbClr val="E46C0A"/>
                </a:solidFill>
                <a:miter lim="800000"/>
                <a:headEnd/>
                <a:tailEnd/>
              </a:ln>
              <a:effectLst>
                <a:outerShdw dist="20000" dir="5400000" rotWithShape="0">
                  <a:srgbClr val="000000">
                    <a:alpha val="37999"/>
                  </a:srgbClr>
                </a:outerShdw>
              </a:effectLst>
            </p:spPr>
            <p:txBody>
              <a:bodyPr anchor="ctr"/>
              <a:lstStyle>
                <a:lvl1pPr eaLnBrk="0" hangingPunct="0">
                  <a:spcBef>
                    <a:spcPct val="20000"/>
                  </a:spcBef>
                  <a:buFont typeface="Arial" charset="0"/>
                  <a:buChar char="•"/>
                  <a:defRPr sz="3200"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charset="0"/>
                  <a:buChar char="–"/>
                  <a:defRPr sz="28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charset="0"/>
                  <a:buChar char="•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charset="0"/>
                  <a:buChar char="–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>
                  <a:latin typeface="Arial" charset="0"/>
                </a:endParaRPr>
              </a:p>
            </p:txBody>
          </p:sp>
        </p:grpSp>
      </p:grpSp>
      <p:sp>
        <p:nvSpPr>
          <p:cNvPr id="135" name="Web Server Tier"/>
          <p:cNvSpPr>
            <a:spLocks noChangeArrowheads="1"/>
          </p:cNvSpPr>
          <p:nvPr/>
        </p:nvSpPr>
        <p:spPr bwMode="auto">
          <a:xfrm>
            <a:off x="4892105" y="2365962"/>
            <a:ext cx="990599" cy="529638"/>
          </a:xfrm>
          <a:prstGeom prst="roundRect">
            <a:avLst>
              <a:gd name="adj" fmla="val 16667"/>
            </a:avLst>
          </a:prstGeom>
          <a:solidFill>
            <a:schemeClr val="tx2">
              <a:lumMod val="20000"/>
              <a:lumOff val="80000"/>
            </a:schemeClr>
          </a:solidFill>
          <a:ln w="6350">
            <a:solidFill>
              <a:schemeClr val="accent1"/>
            </a:solidFill>
            <a:round/>
            <a:headEnd/>
            <a:tailEnd/>
          </a:ln>
          <a:effectLst/>
        </p:spPr>
        <p:txBody>
          <a:bodyPr tIns="0" bIns="0"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>
              <a:defRPr/>
            </a:pPr>
            <a:r>
              <a:rPr lang="en-US" altLang="en-US" sz="900" b="1" dirty="0">
                <a:latin typeface="Arial" charset="0"/>
              </a:rPr>
              <a:t>Capabilities</a:t>
            </a:r>
          </a:p>
        </p:txBody>
      </p:sp>
      <p:sp>
        <p:nvSpPr>
          <p:cNvPr id="137" name="Web Server Tier"/>
          <p:cNvSpPr>
            <a:spLocks noChangeArrowheads="1"/>
          </p:cNvSpPr>
          <p:nvPr/>
        </p:nvSpPr>
        <p:spPr bwMode="auto">
          <a:xfrm>
            <a:off x="3717402" y="1295400"/>
            <a:ext cx="838200" cy="829055"/>
          </a:xfrm>
          <a:prstGeom prst="roundRect">
            <a:avLst>
              <a:gd name="adj" fmla="val 16667"/>
            </a:avLst>
          </a:prstGeom>
          <a:solidFill>
            <a:schemeClr val="accent6">
              <a:lumMod val="40000"/>
              <a:lumOff val="60000"/>
              <a:alpha val="7000"/>
            </a:schemeClr>
          </a:solidFill>
          <a:ln w="6350">
            <a:solidFill>
              <a:schemeClr val="accent6">
                <a:lumMod val="75000"/>
              </a:schemeClr>
            </a:solidFill>
            <a:round/>
            <a:headEnd/>
            <a:tailEnd/>
          </a:ln>
          <a:effectLst>
            <a:outerShdw blurRad="38100" dir="2700000" algn="tl" rotWithShape="0">
              <a:schemeClr val="accent6">
                <a:lumMod val="75000"/>
                <a:alpha val="40000"/>
              </a:schemeClr>
            </a:outerShdw>
          </a:effectLst>
        </p:spPr>
        <p:txBody>
          <a:bodyPr wrap="none" lIns="0" tIns="18288" rIns="0" bIns="0"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>
              <a:defRPr/>
            </a:pPr>
            <a:endParaRPr lang="en-US" altLang="en-US" sz="1050" i="1" dirty="0">
              <a:latin typeface="Arial" charset="0"/>
            </a:endParaRPr>
          </a:p>
        </p:txBody>
      </p:sp>
      <p:sp>
        <p:nvSpPr>
          <p:cNvPr id="138" name="Rectangle 137"/>
          <p:cNvSpPr/>
          <p:nvPr/>
        </p:nvSpPr>
        <p:spPr>
          <a:xfrm>
            <a:off x="3717402" y="1491550"/>
            <a:ext cx="838200" cy="180069"/>
          </a:xfrm>
          <a:prstGeom prst="rect">
            <a:avLst/>
          </a:prstGeom>
          <a:solidFill>
            <a:schemeClr val="bg2">
              <a:alpha val="60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100" b="1" kern="0" dirty="0">
                <a:solidFill>
                  <a:schemeClr val="tx1"/>
                </a:solidFill>
                <a:latin typeface="Calibri"/>
              </a:rPr>
              <a:t>ConnectsTo</a:t>
            </a:r>
          </a:p>
        </p:txBody>
      </p:sp>
      <p:cxnSp>
        <p:nvCxnSpPr>
          <p:cNvPr id="139" name="Straight Connector 12"/>
          <p:cNvCxnSpPr>
            <a:cxnSpLocks noChangeShapeType="1"/>
            <a:stCxn id="142" idx="1"/>
            <a:endCxn id="97" idx="3"/>
          </p:cNvCxnSpPr>
          <p:nvPr/>
        </p:nvCxnSpPr>
        <p:spPr bwMode="auto">
          <a:xfrm rot="10800000" flipV="1">
            <a:off x="3422943" y="1931787"/>
            <a:ext cx="582973" cy="181820"/>
          </a:xfrm>
          <a:prstGeom prst="bentConnector3">
            <a:avLst>
              <a:gd name="adj1" fmla="val 50000"/>
            </a:avLst>
          </a:prstGeom>
          <a:noFill/>
          <a:ln w="31750" cap="sq" algn="ctr">
            <a:solidFill>
              <a:srgbClr val="FCD5B5"/>
            </a:solidFill>
            <a:miter lim="800000"/>
            <a:headEnd/>
            <a:tailEnd/>
          </a:ln>
          <a:effectLst>
            <a:outerShdw blurRad="25400" dist="25401" dir="2700000" algn="tl" rotWithShape="0">
              <a:srgbClr val="984807">
                <a:alpha val="60999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140" name="Straight Connector 12"/>
          <p:cNvCxnSpPr>
            <a:cxnSpLocks noChangeShapeType="1"/>
            <a:stCxn id="134" idx="1"/>
            <a:endCxn id="143" idx="3"/>
          </p:cNvCxnSpPr>
          <p:nvPr/>
        </p:nvCxnSpPr>
        <p:spPr bwMode="auto">
          <a:xfrm rot="10800000">
            <a:off x="4351435" y="1931788"/>
            <a:ext cx="447241" cy="772502"/>
          </a:xfrm>
          <a:prstGeom prst="bentConnector3">
            <a:avLst>
              <a:gd name="adj1" fmla="val 50000"/>
            </a:avLst>
          </a:prstGeom>
          <a:noFill/>
          <a:ln w="31750" cap="sq" algn="ctr">
            <a:solidFill>
              <a:srgbClr val="FCD5B5"/>
            </a:solidFill>
            <a:miter lim="800000"/>
            <a:headEnd/>
            <a:tailEnd/>
          </a:ln>
          <a:effectLst>
            <a:outerShdw blurRad="25400" dist="25401" dir="2700000" algn="tl" rotWithShape="0">
              <a:srgbClr val="984807">
                <a:alpha val="60999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grpSp>
        <p:nvGrpSpPr>
          <p:cNvPr id="141" name="Group 140"/>
          <p:cNvGrpSpPr/>
          <p:nvPr/>
        </p:nvGrpSpPr>
        <p:grpSpPr>
          <a:xfrm flipH="1">
            <a:off x="4005915" y="1833678"/>
            <a:ext cx="345519" cy="196217"/>
            <a:chOff x="4398651" y="4729278"/>
            <a:chExt cx="361230" cy="196217"/>
          </a:xfrm>
        </p:grpSpPr>
        <p:sp>
          <p:nvSpPr>
            <p:cNvPr id="142" name="Pentagon 13"/>
            <p:cNvSpPr>
              <a:spLocks noChangeArrowheads="1"/>
            </p:cNvSpPr>
            <p:nvPr/>
          </p:nvSpPr>
          <p:spPr bwMode="auto">
            <a:xfrm flipH="1">
              <a:off x="4498886" y="4729278"/>
              <a:ext cx="260995" cy="196217"/>
            </a:xfrm>
            <a:prstGeom prst="homePlate">
              <a:avLst>
                <a:gd name="adj" fmla="val 37332"/>
              </a:avLst>
            </a:prstGeom>
            <a:gradFill rotWithShape="1">
              <a:gsLst>
                <a:gs pos="0">
                  <a:srgbClr val="FFBE86"/>
                </a:gs>
                <a:gs pos="35001">
                  <a:srgbClr val="FFD0AA"/>
                </a:gs>
                <a:gs pos="100000">
                  <a:srgbClr val="FFEBDB"/>
                </a:gs>
              </a:gsLst>
              <a:lin ang="16200000" scaled="1"/>
            </a:gradFill>
            <a:ln w="9525">
              <a:solidFill>
                <a:srgbClr val="E46C0A"/>
              </a:solidFill>
              <a:miter lim="800000"/>
              <a:headEnd/>
              <a:tailEnd/>
            </a:ln>
            <a:effectLst>
              <a:outerShdw dist="20000" dir="5400000" rotWithShape="0">
                <a:srgbClr val="000000">
                  <a:alpha val="37999"/>
                </a:srgbClr>
              </a:outerShdw>
            </a:effec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>
                <a:latin typeface="Arial" charset="0"/>
              </a:endParaRPr>
            </a:p>
          </p:txBody>
        </p:sp>
        <p:sp>
          <p:nvSpPr>
            <p:cNvPr id="143" name="Chevron 18"/>
            <p:cNvSpPr>
              <a:spLocks noChangeArrowheads="1"/>
            </p:cNvSpPr>
            <p:nvPr/>
          </p:nvSpPr>
          <p:spPr bwMode="auto">
            <a:xfrm flipH="1">
              <a:off x="4398651" y="4729280"/>
              <a:ext cx="125599" cy="196215"/>
            </a:xfrm>
            <a:prstGeom prst="chevron">
              <a:avLst>
                <a:gd name="adj" fmla="val 50000"/>
              </a:avLst>
            </a:prstGeom>
            <a:gradFill rotWithShape="1">
              <a:gsLst>
                <a:gs pos="0">
                  <a:srgbClr val="FFBE86"/>
                </a:gs>
                <a:gs pos="35001">
                  <a:srgbClr val="FFD0AA"/>
                </a:gs>
                <a:gs pos="100000">
                  <a:srgbClr val="FFEBDB"/>
                </a:gs>
              </a:gsLst>
              <a:lin ang="16200000" scaled="1"/>
            </a:gradFill>
            <a:ln w="9525">
              <a:solidFill>
                <a:srgbClr val="E46C0A"/>
              </a:solidFill>
              <a:miter lim="800000"/>
              <a:headEnd/>
              <a:tailEnd/>
            </a:ln>
            <a:effectLst>
              <a:outerShdw dist="20000" dir="5400000" rotWithShape="0">
                <a:srgbClr val="000000">
                  <a:alpha val="37999"/>
                </a:srgbClr>
              </a:outerShdw>
            </a:effec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>
                <a:latin typeface="Arial" charset="0"/>
              </a:endParaRPr>
            </a:p>
          </p:txBody>
        </p:sp>
      </p:grpSp>
      <p:sp>
        <p:nvSpPr>
          <p:cNvPr id="134" name="Rectangle 14"/>
          <p:cNvSpPr>
            <a:spLocks noChangeArrowheads="1"/>
          </p:cNvSpPr>
          <p:nvPr/>
        </p:nvSpPr>
        <p:spPr bwMode="auto">
          <a:xfrm>
            <a:off x="4798675" y="2594562"/>
            <a:ext cx="892172" cy="219456"/>
          </a:xfrm>
          <a:prstGeom prst="rect">
            <a:avLst/>
          </a:prstGeom>
          <a:gradFill rotWithShape="1">
            <a:gsLst>
              <a:gs pos="0">
                <a:srgbClr val="FFBE86"/>
              </a:gs>
              <a:gs pos="35001">
                <a:srgbClr val="FFD0AA"/>
              </a:gs>
              <a:gs pos="100000">
                <a:srgbClr val="FFEBDB"/>
              </a:gs>
            </a:gsLst>
            <a:lin ang="16200000" scaled="1"/>
          </a:gradFill>
          <a:ln w="9525">
            <a:solidFill>
              <a:srgbClr val="E46C0A"/>
            </a:solidFill>
            <a:miter lim="800000"/>
            <a:headEnd/>
            <a:tailEnd/>
          </a:ln>
          <a:effectLst>
            <a:outerShdw dist="20000" dir="5400000" rotWithShape="0">
              <a:srgbClr val="000000">
                <a:alpha val="37999"/>
              </a:srgbClr>
            </a:outerShdw>
          </a:effectLst>
        </p:spPr>
        <p:txBody>
          <a:bodyPr wrap="none" lIns="0" rIns="0"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900" dirty="0" err="1">
                <a:latin typeface="Arial" charset="0"/>
              </a:rPr>
              <a:t>Endpoint.DB</a:t>
            </a:r>
            <a:endParaRPr lang="en-US" altLang="en-US" sz="900" dirty="0">
              <a:latin typeface="Arial" charset="0"/>
            </a:endParaRPr>
          </a:p>
        </p:txBody>
      </p:sp>
      <p:sp>
        <p:nvSpPr>
          <p:cNvPr id="97" name="Rectangle 14"/>
          <p:cNvSpPr>
            <a:spLocks noChangeArrowheads="1"/>
          </p:cNvSpPr>
          <p:nvPr/>
        </p:nvSpPr>
        <p:spPr bwMode="auto">
          <a:xfrm>
            <a:off x="2530770" y="2003879"/>
            <a:ext cx="892172" cy="219456"/>
          </a:xfrm>
          <a:prstGeom prst="rect">
            <a:avLst/>
          </a:prstGeom>
          <a:gradFill rotWithShape="1">
            <a:gsLst>
              <a:gs pos="0">
                <a:srgbClr val="FFBE86"/>
              </a:gs>
              <a:gs pos="35001">
                <a:srgbClr val="FFD0AA"/>
              </a:gs>
              <a:gs pos="100000">
                <a:srgbClr val="FFEBDB"/>
              </a:gs>
            </a:gsLst>
            <a:lin ang="16200000" scaled="1"/>
          </a:gradFill>
          <a:ln w="9525">
            <a:solidFill>
              <a:srgbClr val="E46C0A"/>
            </a:solidFill>
            <a:miter lim="800000"/>
            <a:headEnd/>
            <a:tailEnd/>
          </a:ln>
          <a:effectLst>
            <a:outerShdw dist="20000" dir="5400000" rotWithShape="0">
              <a:srgbClr val="000000">
                <a:alpha val="37999"/>
              </a:srgbClr>
            </a:outerShdw>
          </a:effectLst>
        </p:spPr>
        <p:txBody>
          <a:bodyPr wrap="none" lIns="0" rIns="0"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900" dirty="0" err="1">
                <a:latin typeface="Arial" charset="0"/>
              </a:rPr>
              <a:t>Endpoint.DB</a:t>
            </a:r>
            <a:endParaRPr lang="en-US" altLang="en-US" sz="900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0674188"/>
      </p:ext>
    </p:extLst>
  </p:cSld>
  <p:clrMapOvr>
    <a:masterClrMapping/>
  </p:clrMapOvr>
  <p:transition spd="med"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754857" y="0"/>
            <a:ext cx="17523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WebServer-DBMS-3: </a:t>
            </a:r>
          </a:p>
          <a:p>
            <a:pPr algn="ctr"/>
            <a:r>
              <a:rPr lang="en-US" sz="1400" b="1" dirty="0"/>
              <a:t>Nodejs - MongoDB</a:t>
            </a:r>
          </a:p>
        </p:txBody>
      </p:sp>
      <p:cxnSp>
        <p:nvCxnSpPr>
          <p:cNvPr id="29" name="Straight Connector 12"/>
          <p:cNvCxnSpPr>
            <a:cxnSpLocks noChangeShapeType="1"/>
            <a:stCxn id="31" idx="1"/>
            <a:endCxn id="43" idx="3"/>
          </p:cNvCxnSpPr>
          <p:nvPr/>
        </p:nvCxnSpPr>
        <p:spPr bwMode="auto">
          <a:xfrm rot="16200000" flipV="1">
            <a:off x="3785329" y="4931755"/>
            <a:ext cx="665546" cy="342012"/>
          </a:xfrm>
          <a:prstGeom prst="bentConnector2">
            <a:avLst/>
          </a:prstGeom>
          <a:noFill/>
          <a:ln w="31750" cap="sq" algn="ctr">
            <a:solidFill>
              <a:srgbClr val="FCD5B5"/>
            </a:solidFill>
            <a:miter lim="800000"/>
            <a:headEnd/>
            <a:tailEnd/>
          </a:ln>
          <a:effectLst>
            <a:outerShdw blurRad="25400" dist="25401" dir="2700000" algn="tl" rotWithShape="0">
              <a:srgbClr val="984807">
                <a:alpha val="60999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grpSp>
        <p:nvGrpSpPr>
          <p:cNvPr id="16" name="Group 15"/>
          <p:cNvGrpSpPr/>
          <p:nvPr/>
        </p:nvGrpSpPr>
        <p:grpSpPr>
          <a:xfrm>
            <a:off x="2362200" y="2819400"/>
            <a:ext cx="1465028" cy="2286000"/>
            <a:chOff x="990600" y="1069127"/>
            <a:chExt cx="1465028" cy="2322533"/>
          </a:xfrm>
        </p:grpSpPr>
        <p:sp>
          <p:nvSpPr>
            <p:cNvPr id="40" name="Web Server Tier"/>
            <p:cNvSpPr>
              <a:spLocks noChangeArrowheads="1"/>
            </p:cNvSpPr>
            <p:nvPr/>
          </p:nvSpPr>
          <p:spPr bwMode="auto">
            <a:xfrm>
              <a:off x="990600" y="1069127"/>
              <a:ext cx="1465028" cy="2322533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A3C4FF"/>
                </a:gs>
                <a:gs pos="35001">
                  <a:srgbClr val="BFD5FF"/>
                </a:gs>
                <a:gs pos="100000">
                  <a:srgbClr val="E5EEFF"/>
                </a:gs>
              </a:gsLst>
              <a:lin ang="16200000" scaled="1"/>
            </a:gradFill>
            <a:ln w="9525">
              <a:solidFill>
                <a:srgbClr val="4A7EBB"/>
              </a:solidFill>
              <a:round/>
              <a:headEnd/>
              <a:tailEnd/>
            </a:ln>
            <a:effectLst>
              <a:outerShdw dist="20000" dir="5400000" rotWithShape="0">
                <a:srgbClr val="000000">
                  <a:alpha val="37999"/>
                </a:srgbClr>
              </a:outerShdw>
            </a:effectLst>
          </p:spPr>
          <p:txBody>
            <a:bodyPr tIns="0"/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100" i="1" dirty="0" err="1">
                  <a:solidFill>
                    <a:srgbClr val="000000"/>
                  </a:solidFill>
                </a:rPr>
                <a:t>nodejs</a:t>
              </a:r>
              <a:endParaRPr lang="en-US" altLang="en-US" sz="1100" i="1" dirty="0">
                <a:solidFill>
                  <a:srgbClr val="000000"/>
                </a:solidFill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990600" y="1382452"/>
              <a:ext cx="1465028" cy="228600"/>
            </a:xfrm>
            <a:prstGeom prst="rect">
              <a:avLst/>
            </a:prstGeom>
            <a:solidFill>
              <a:schemeClr val="bg2">
                <a:alpha val="60000"/>
              </a:schemeClr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tIns="0" bIns="0"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1" kern="0" dirty="0">
                  <a:solidFill>
                    <a:schemeClr val="tx1"/>
                  </a:solidFill>
                  <a:latin typeface="Calibri"/>
                </a:rPr>
                <a:t>WebServer</a:t>
              </a:r>
            </a:p>
          </p:txBody>
        </p:sp>
      </p:grpSp>
      <p:sp>
        <p:nvSpPr>
          <p:cNvPr id="7" name="Rectangle 6"/>
          <p:cNvSpPr/>
          <p:nvPr/>
        </p:nvSpPr>
        <p:spPr>
          <a:xfrm>
            <a:off x="2362200" y="3347590"/>
            <a:ext cx="12923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900" b="1" dirty="0">
                <a:solidFill>
                  <a:schemeClr val="tx2">
                    <a:lumMod val="50000"/>
                  </a:schemeClr>
                </a:solidFill>
              </a:rPr>
              <a:t>Artifacts</a:t>
            </a:r>
          </a:p>
          <a:p>
            <a:pPr marL="171450" indent="-1714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900" i="1" dirty="0" err="1">
                <a:solidFill>
                  <a:schemeClr val="tx2">
                    <a:lumMod val="50000"/>
                  </a:schemeClr>
                </a:solidFill>
              </a:rPr>
              <a:t>nodejs_sample_app</a:t>
            </a:r>
            <a:endParaRPr lang="en-US" sz="900" i="1" dirty="0">
              <a:solidFill>
                <a:schemeClr val="tx2">
                  <a:lumMod val="50000"/>
                </a:schemeClr>
              </a:solidFill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2895601" y="4466260"/>
            <a:ext cx="1051495" cy="530040"/>
            <a:chOff x="1524001" y="3356160"/>
            <a:chExt cx="1051495" cy="530040"/>
          </a:xfrm>
        </p:grpSpPr>
        <p:sp>
          <p:nvSpPr>
            <p:cNvPr id="34" name="Web Server Tier"/>
            <p:cNvSpPr>
              <a:spLocks noChangeArrowheads="1"/>
            </p:cNvSpPr>
            <p:nvPr/>
          </p:nvSpPr>
          <p:spPr bwMode="auto">
            <a:xfrm>
              <a:off x="1524001" y="3356160"/>
              <a:ext cx="1005905" cy="530040"/>
            </a:xfrm>
            <a:prstGeom prst="roundRect">
              <a:avLst>
                <a:gd name="adj" fmla="val 16667"/>
              </a:avLst>
            </a:prstGeom>
            <a:solidFill>
              <a:schemeClr val="tx2">
                <a:lumMod val="20000"/>
                <a:lumOff val="80000"/>
              </a:schemeClr>
            </a:solidFill>
            <a:ln w="6350">
              <a:solidFill>
                <a:schemeClr val="accent1"/>
              </a:solidFill>
              <a:round/>
              <a:headEnd/>
              <a:tailEnd/>
            </a:ln>
            <a:effectLst/>
          </p:spPr>
          <p:txBody>
            <a:bodyPr tIns="0" bIns="0"/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algn="ctr">
                <a:defRPr/>
              </a:pPr>
              <a:r>
                <a:rPr lang="en-US" altLang="en-US" sz="900" b="1" dirty="0">
                  <a:latin typeface="Arial" charset="0"/>
                </a:rPr>
                <a:t>Requirements</a:t>
              </a:r>
            </a:p>
          </p:txBody>
        </p:sp>
        <p:sp>
          <p:nvSpPr>
            <p:cNvPr id="43" name="Rectangle 14"/>
            <p:cNvSpPr>
              <a:spLocks noChangeArrowheads="1"/>
            </p:cNvSpPr>
            <p:nvPr/>
          </p:nvSpPr>
          <p:spPr bwMode="auto">
            <a:xfrm>
              <a:off x="1683324" y="3550160"/>
              <a:ext cx="892172" cy="219456"/>
            </a:xfrm>
            <a:prstGeom prst="rect">
              <a:avLst/>
            </a:prstGeom>
            <a:gradFill rotWithShape="1">
              <a:gsLst>
                <a:gs pos="0">
                  <a:srgbClr val="FFBE86"/>
                </a:gs>
                <a:gs pos="35001">
                  <a:srgbClr val="FFD0AA"/>
                </a:gs>
                <a:gs pos="100000">
                  <a:srgbClr val="FFEBDB"/>
                </a:gs>
              </a:gsLst>
              <a:lin ang="16200000" scaled="1"/>
            </a:gradFill>
            <a:ln w="9525">
              <a:solidFill>
                <a:srgbClr val="E46C0A"/>
              </a:solidFill>
              <a:miter lim="800000"/>
              <a:headEnd/>
              <a:tailEnd/>
            </a:ln>
            <a:effectLst>
              <a:outerShdw dist="20000" dir="5400000" rotWithShape="0">
                <a:srgbClr val="000000">
                  <a:alpha val="37999"/>
                </a:srgbClr>
              </a:outerShdw>
            </a:effectLst>
          </p:spPr>
          <p:txBody>
            <a:bodyPr wrap="none" lIns="0" rIns="0" anchor="ctr"/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000" dirty="0">
                  <a:latin typeface="Arial" charset="0"/>
                </a:rPr>
                <a:t>Container</a:t>
              </a:r>
            </a:p>
          </p:txBody>
        </p:sp>
      </p:grpSp>
      <p:cxnSp>
        <p:nvCxnSpPr>
          <p:cNvPr id="32" name="Straight Connector 12"/>
          <p:cNvCxnSpPr>
            <a:cxnSpLocks noChangeShapeType="1"/>
            <a:stCxn id="67" idx="3"/>
            <a:endCxn id="35" idx="3"/>
          </p:cNvCxnSpPr>
          <p:nvPr/>
        </p:nvCxnSpPr>
        <p:spPr bwMode="auto">
          <a:xfrm flipV="1">
            <a:off x="3962400" y="5603872"/>
            <a:ext cx="326709" cy="613155"/>
          </a:xfrm>
          <a:prstGeom prst="bentConnector2">
            <a:avLst/>
          </a:prstGeom>
          <a:noFill/>
          <a:ln w="31750" cap="sq" algn="ctr">
            <a:solidFill>
              <a:srgbClr val="FCD5B5"/>
            </a:solidFill>
            <a:miter lim="800000"/>
            <a:headEnd/>
            <a:tailEnd/>
          </a:ln>
          <a:effectLst>
            <a:outerShdw blurRad="25400" dist="25401" dir="2700000" algn="tl" rotWithShape="0">
              <a:srgbClr val="984807">
                <a:alpha val="60999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grpSp>
        <p:nvGrpSpPr>
          <p:cNvPr id="17" name="Group 16"/>
          <p:cNvGrpSpPr/>
          <p:nvPr/>
        </p:nvGrpSpPr>
        <p:grpSpPr>
          <a:xfrm>
            <a:off x="2363930" y="5261270"/>
            <a:ext cx="1463040" cy="1215730"/>
            <a:chOff x="916130" y="4904230"/>
            <a:chExt cx="1331868" cy="1156770"/>
          </a:xfrm>
        </p:grpSpPr>
        <p:sp>
          <p:nvSpPr>
            <p:cNvPr id="47" name="Web Server Tier"/>
            <p:cNvSpPr>
              <a:spLocks noChangeArrowheads="1"/>
            </p:cNvSpPr>
            <p:nvPr/>
          </p:nvSpPr>
          <p:spPr bwMode="auto">
            <a:xfrm>
              <a:off x="916130" y="4904230"/>
              <a:ext cx="1331867" cy="1156770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A3C4FF"/>
                </a:gs>
                <a:gs pos="35001">
                  <a:srgbClr val="BFD5FF"/>
                </a:gs>
                <a:gs pos="100000">
                  <a:srgbClr val="E5EEFF"/>
                </a:gs>
              </a:gsLst>
              <a:lin ang="16200000" scaled="1"/>
            </a:gradFill>
            <a:ln w="9525">
              <a:solidFill>
                <a:srgbClr val="4A7EBB"/>
              </a:solidFill>
              <a:round/>
              <a:headEnd/>
              <a:tailEnd/>
            </a:ln>
            <a:effectLst>
              <a:outerShdw dist="20000" dir="5400000" rotWithShape="0">
                <a:srgbClr val="000000">
                  <a:alpha val="37999"/>
                </a:srgbClr>
              </a:outerShdw>
            </a:effectLst>
          </p:spPr>
          <p:txBody>
            <a:bodyPr tIns="0"/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100" i="1" dirty="0" err="1">
                  <a:solidFill>
                    <a:srgbClr val="000000"/>
                  </a:solidFill>
                </a:rPr>
                <a:t>app_server</a:t>
              </a:r>
              <a:endParaRPr lang="en-US" altLang="en-US" sz="1100" i="1" dirty="0">
                <a:solidFill>
                  <a:srgbClr val="000000"/>
                </a:solidFill>
              </a:endParaRP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916130" y="5196434"/>
              <a:ext cx="1331868" cy="237726"/>
            </a:xfrm>
            <a:prstGeom prst="rect">
              <a:avLst/>
            </a:prstGeom>
            <a:solidFill>
              <a:schemeClr val="bg2">
                <a:alpha val="60000"/>
              </a:schemeClr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tIns="0" bIns="0"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1" kern="0" dirty="0">
                  <a:solidFill>
                    <a:schemeClr val="tx1"/>
                  </a:solidFill>
                  <a:latin typeface="Calibri"/>
                </a:rPr>
                <a:t>Compute</a:t>
              </a:r>
            </a:p>
          </p:txBody>
        </p:sp>
      </p:grpSp>
      <p:sp>
        <p:nvSpPr>
          <p:cNvPr id="66" name="Web Server Tier"/>
          <p:cNvSpPr>
            <a:spLocks noChangeArrowheads="1"/>
          </p:cNvSpPr>
          <p:nvPr/>
        </p:nvSpPr>
        <p:spPr bwMode="auto">
          <a:xfrm>
            <a:off x="2933068" y="5867400"/>
            <a:ext cx="968436" cy="550639"/>
          </a:xfrm>
          <a:prstGeom prst="roundRect">
            <a:avLst>
              <a:gd name="adj" fmla="val 16667"/>
            </a:avLst>
          </a:prstGeom>
          <a:solidFill>
            <a:schemeClr val="tx2">
              <a:lumMod val="20000"/>
              <a:lumOff val="80000"/>
            </a:schemeClr>
          </a:solidFill>
          <a:ln w="6350">
            <a:solidFill>
              <a:schemeClr val="accent1"/>
            </a:solidFill>
            <a:round/>
            <a:headEnd/>
            <a:tailEnd/>
          </a:ln>
          <a:effectLst/>
        </p:spPr>
        <p:txBody>
          <a:bodyPr tIns="0" bIns="0"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>
              <a:defRPr/>
            </a:pPr>
            <a:r>
              <a:rPr lang="en-US" altLang="en-US" sz="900" b="1" dirty="0">
                <a:latin typeface="Arial" charset="0"/>
              </a:rPr>
              <a:t>Capabilities</a:t>
            </a:r>
          </a:p>
        </p:txBody>
      </p:sp>
      <p:sp>
        <p:nvSpPr>
          <p:cNvPr id="67" name="Rectangle 14"/>
          <p:cNvSpPr>
            <a:spLocks noChangeArrowheads="1"/>
          </p:cNvSpPr>
          <p:nvPr/>
        </p:nvSpPr>
        <p:spPr bwMode="auto">
          <a:xfrm>
            <a:off x="3067330" y="6107299"/>
            <a:ext cx="895070" cy="219456"/>
          </a:xfrm>
          <a:prstGeom prst="rect">
            <a:avLst/>
          </a:prstGeom>
          <a:gradFill rotWithShape="1">
            <a:gsLst>
              <a:gs pos="0">
                <a:srgbClr val="FFBE86"/>
              </a:gs>
              <a:gs pos="35001">
                <a:srgbClr val="FFD0AA"/>
              </a:gs>
              <a:gs pos="100000">
                <a:srgbClr val="FFEBDB"/>
              </a:gs>
            </a:gsLst>
            <a:lin ang="16200000" scaled="1"/>
          </a:gradFill>
          <a:ln w="9525">
            <a:solidFill>
              <a:srgbClr val="E46C0A"/>
            </a:solidFill>
            <a:miter lim="800000"/>
            <a:headEnd/>
            <a:tailEnd/>
          </a:ln>
          <a:effectLst>
            <a:outerShdw dist="20000" dir="5400000" rotWithShape="0">
              <a:srgbClr val="000000">
                <a:alpha val="37999"/>
              </a:srgbClr>
            </a:outerShdw>
          </a:effectLst>
        </p:spPr>
        <p:txBody>
          <a:bodyPr wrap="none" lIns="0" rIns="0"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000" dirty="0">
                <a:latin typeface="Arial" charset="0"/>
              </a:rPr>
              <a:t>Container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3962399" y="5032669"/>
            <a:ext cx="685801" cy="647403"/>
            <a:chOff x="3124199" y="4457997"/>
            <a:chExt cx="685801" cy="647403"/>
          </a:xfrm>
        </p:grpSpPr>
        <p:sp>
          <p:nvSpPr>
            <p:cNvPr id="27" name="Web Server Tier"/>
            <p:cNvSpPr>
              <a:spLocks noChangeArrowheads="1"/>
            </p:cNvSpPr>
            <p:nvPr/>
          </p:nvSpPr>
          <p:spPr bwMode="auto">
            <a:xfrm>
              <a:off x="3124199" y="4457997"/>
              <a:ext cx="685801" cy="647403"/>
            </a:xfrm>
            <a:prstGeom prst="roundRect">
              <a:avLst>
                <a:gd name="adj" fmla="val 16667"/>
              </a:avLst>
            </a:prstGeom>
            <a:solidFill>
              <a:schemeClr val="accent6">
                <a:lumMod val="40000"/>
                <a:lumOff val="60000"/>
                <a:alpha val="7000"/>
              </a:schemeClr>
            </a:solidFill>
            <a:ln w="6350">
              <a:solidFill>
                <a:schemeClr val="accent6">
                  <a:lumMod val="75000"/>
                </a:schemeClr>
              </a:solidFill>
              <a:round/>
              <a:headEnd/>
              <a:tailEnd/>
            </a:ln>
            <a:effectLst>
              <a:outerShdw blurRad="38100" dir="2700000" algn="tl" rotWithShape="0">
                <a:schemeClr val="accent6">
                  <a:lumMod val="75000"/>
                  <a:alpha val="40000"/>
                </a:schemeClr>
              </a:outerShdw>
            </a:effectLst>
          </p:spPr>
          <p:txBody>
            <a:bodyPr wrap="none" lIns="0" tIns="18288" rIns="0" bIns="0"/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algn="ctr">
                <a:defRPr/>
              </a:pPr>
              <a:endParaRPr lang="en-US" altLang="en-US" sz="1000" i="1" dirty="0">
                <a:latin typeface="Arial" charset="0"/>
              </a:endParaRP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3124199" y="4586886"/>
              <a:ext cx="685801" cy="202127"/>
            </a:xfrm>
            <a:prstGeom prst="rect">
              <a:avLst/>
            </a:prstGeom>
            <a:solidFill>
              <a:schemeClr val="bg2">
                <a:alpha val="60000"/>
              </a:schemeClr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100" b="1" kern="0" dirty="0">
                  <a:solidFill>
                    <a:schemeClr val="tx1"/>
                  </a:solidFill>
                  <a:latin typeface="Calibri"/>
                </a:rPr>
                <a:t>HostedOn</a:t>
              </a:r>
            </a:p>
          </p:txBody>
        </p:sp>
        <p:grpSp>
          <p:nvGrpSpPr>
            <p:cNvPr id="30" name="Group 29"/>
            <p:cNvGrpSpPr/>
            <p:nvPr/>
          </p:nvGrpSpPr>
          <p:grpSpPr>
            <a:xfrm rot="5400000">
              <a:off x="3366739" y="4846922"/>
              <a:ext cx="168338" cy="196217"/>
              <a:chOff x="3217818" y="1219835"/>
              <a:chExt cx="168338" cy="196217"/>
            </a:xfrm>
          </p:grpSpPr>
          <p:sp>
            <p:nvSpPr>
              <p:cNvPr id="31" name="Pentagon 13"/>
              <p:cNvSpPr>
                <a:spLocks noChangeArrowheads="1"/>
              </p:cNvSpPr>
              <p:nvPr/>
            </p:nvSpPr>
            <p:spPr bwMode="auto">
              <a:xfrm>
                <a:off x="3217818" y="1219835"/>
                <a:ext cx="71094" cy="196217"/>
              </a:xfrm>
              <a:prstGeom prst="homePlate">
                <a:avLst>
                  <a:gd name="adj" fmla="val 37332"/>
                </a:avLst>
              </a:prstGeom>
              <a:gradFill rotWithShape="1">
                <a:gsLst>
                  <a:gs pos="0">
                    <a:srgbClr val="FFBE86"/>
                  </a:gs>
                  <a:gs pos="35001">
                    <a:srgbClr val="FFD0AA"/>
                  </a:gs>
                  <a:gs pos="100000">
                    <a:srgbClr val="FFEBDB"/>
                  </a:gs>
                </a:gsLst>
                <a:lin ang="16200000" scaled="1"/>
              </a:gradFill>
              <a:ln w="9525">
                <a:solidFill>
                  <a:srgbClr val="E46C0A"/>
                </a:solidFill>
                <a:miter lim="800000"/>
                <a:headEnd/>
                <a:tailEnd/>
              </a:ln>
              <a:effectLst>
                <a:outerShdw dist="20000" dir="5400000" rotWithShape="0">
                  <a:srgbClr val="000000">
                    <a:alpha val="37999"/>
                  </a:srgbClr>
                </a:outerShdw>
              </a:effectLst>
            </p:spPr>
            <p:txBody>
              <a:bodyPr anchor="ctr"/>
              <a:lstStyle>
                <a:lvl1pPr eaLnBrk="0" hangingPunct="0">
                  <a:spcBef>
                    <a:spcPct val="20000"/>
                  </a:spcBef>
                  <a:buFont typeface="Arial" charset="0"/>
                  <a:buChar char="•"/>
                  <a:defRPr sz="3200"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charset="0"/>
                  <a:buChar char="–"/>
                  <a:defRPr sz="28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charset="0"/>
                  <a:buChar char="•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charset="0"/>
                  <a:buChar char="–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>
                  <a:latin typeface="Arial" charset="0"/>
                </a:endParaRPr>
              </a:p>
            </p:txBody>
          </p:sp>
          <p:sp>
            <p:nvSpPr>
              <p:cNvPr id="35" name="Chevron 18"/>
              <p:cNvSpPr>
                <a:spLocks noChangeArrowheads="1"/>
              </p:cNvSpPr>
              <p:nvPr/>
            </p:nvSpPr>
            <p:spPr bwMode="auto">
              <a:xfrm>
                <a:off x="3264304" y="1219835"/>
                <a:ext cx="121852" cy="196215"/>
              </a:xfrm>
              <a:prstGeom prst="chevron">
                <a:avLst>
                  <a:gd name="adj" fmla="val 50000"/>
                </a:avLst>
              </a:prstGeom>
              <a:gradFill rotWithShape="1">
                <a:gsLst>
                  <a:gs pos="0">
                    <a:srgbClr val="FFBE86"/>
                  </a:gs>
                  <a:gs pos="35001">
                    <a:srgbClr val="FFD0AA"/>
                  </a:gs>
                  <a:gs pos="100000">
                    <a:srgbClr val="FFEBDB"/>
                  </a:gs>
                </a:gsLst>
                <a:lin ang="16200000" scaled="1"/>
              </a:gradFill>
              <a:ln w="9525">
                <a:solidFill>
                  <a:srgbClr val="E46C0A"/>
                </a:solidFill>
                <a:miter lim="800000"/>
                <a:headEnd/>
                <a:tailEnd/>
              </a:ln>
              <a:effectLst>
                <a:outerShdw dist="20000" dir="5400000" rotWithShape="0">
                  <a:srgbClr val="000000">
                    <a:alpha val="37999"/>
                  </a:srgbClr>
                </a:outerShdw>
              </a:effectLst>
            </p:spPr>
            <p:txBody>
              <a:bodyPr anchor="ctr"/>
              <a:lstStyle>
                <a:lvl1pPr eaLnBrk="0" hangingPunct="0">
                  <a:spcBef>
                    <a:spcPct val="20000"/>
                  </a:spcBef>
                  <a:buFont typeface="Arial" charset="0"/>
                  <a:buChar char="•"/>
                  <a:defRPr sz="3200"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charset="0"/>
                  <a:buChar char="–"/>
                  <a:defRPr sz="28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charset="0"/>
                  <a:buChar char="•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charset="0"/>
                  <a:buChar char="–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>
                  <a:latin typeface="Arial" charset="0"/>
                </a:endParaRPr>
              </a:p>
            </p:txBody>
          </p:sp>
        </p:grpSp>
      </p:grpSp>
      <p:sp>
        <p:nvSpPr>
          <p:cNvPr id="33" name="Web Server Tier"/>
          <p:cNvSpPr>
            <a:spLocks noChangeArrowheads="1"/>
          </p:cNvSpPr>
          <p:nvPr/>
        </p:nvSpPr>
        <p:spPr bwMode="auto">
          <a:xfrm>
            <a:off x="2895600" y="3882730"/>
            <a:ext cx="990599" cy="529638"/>
          </a:xfrm>
          <a:prstGeom prst="roundRect">
            <a:avLst>
              <a:gd name="adj" fmla="val 16667"/>
            </a:avLst>
          </a:prstGeom>
          <a:solidFill>
            <a:schemeClr val="tx2">
              <a:lumMod val="20000"/>
              <a:lumOff val="80000"/>
            </a:schemeClr>
          </a:solidFill>
          <a:ln w="6350">
            <a:solidFill>
              <a:schemeClr val="accent1"/>
            </a:solidFill>
            <a:round/>
            <a:headEnd/>
            <a:tailEnd/>
          </a:ln>
          <a:effectLst/>
        </p:spPr>
        <p:txBody>
          <a:bodyPr tIns="0" bIns="0"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>
              <a:defRPr/>
            </a:pPr>
            <a:r>
              <a:rPr lang="en-US" altLang="en-US" sz="900" b="1" dirty="0">
                <a:latin typeface="Arial" charset="0"/>
              </a:rPr>
              <a:t>Capabilities</a:t>
            </a:r>
          </a:p>
        </p:txBody>
      </p:sp>
      <p:sp>
        <p:nvSpPr>
          <p:cNvPr id="50" name="Rectangle 14"/>
          <p:cNvSpPr>
            <a:spLocks noChangeArrowheads="1"/>
          </p:cNvSpPr>
          <p:nvPr/>
        </p:nvSpPr>
        <p:spPr bwMode="auto">
          <a:xfrm>
            <a:off x="3054924" y="4118740"/>
            <a:ext cx="892171" cy="219456"/>
          </a:xfrm>
          <a:prstGeom prst="rect">
            <a:avLst/>
          </a:prstGeom>
          <a:gradFill rotWithShape="1">
            <a:gsLst>
              <a:gs pos="0">
                <a:srgbClr val="FFBE86"/>
              </a:gs>
              <a:gs pos="35001">
                <a:srgbClr val="FFD0AA"/>
              </a:gs>
              <a:gs pos="100000">
                <a:srgbClr val="FFEBDB"/>
              </a:gs>
            </a:gsLst>
            <a:lin ang="16200000" scaled="1"/>
          </a:gradFill>
          <a:ln w="9525">
            <a:solidFill>
              <a:srgbClr val="E46C0A"/>
            </a:solidFill>
            <a:miter lim="800000"/>
            <a:headEnd/>
            <a:tailEnd/>
          </a:ln>
          <a:effectLst>
            <a:outerShdw dist="20000" dir="5400000" rotWithShape="0">
              <a:srgbClr val="000000">
                <a:alpha val="37999"/>
              </a:srgbClr>
            </a:outerShdw>
          </a:effectLst>
        </p:spPr>
        <p:txBody>
          <a:bodyPr wrap="none" lIns="0" rIns="0"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000" dirty="0">
                <a:latin typeface="Arial" charset="0"/>
              </a:rPr>
              <a:t>Container</a:t>
            </a:r>
          </a:p>
        </p:txBody>
      </p:sp>
      <p:cxnSp>
        <p:nvCxnSpPr>
          <p:cNvPr id="78" name="Straight Connector 12"/>
          <p:cNvCxnSpPr>
            <a:cxnSpLocks noChangeShapeType="1"/>
            <a:stCxn id="91" idx="1"/>
            <a:endCxn id="85" idx="3"/>
          </p:cNvCxnSpPr>
          <p:nvPr/>
        </p:nvCxnSpPr>
        <p:spPr bwMode="auto">
          <a:xfrm rot="16200000" flipV="1">
            <a:off x="3766721" y="2576629"/>
            <a:ext cx="721254" cy="342012"/>
          </a:xfrm>
          <a:prstGeom prst="bentConnector2">
            <a:avLst/>
          </a:prstGeom>
          <a:noFill/>
          <a:ln w="31750" cap="sq" algn="ctr">
            <a:solidFill>
              <a:srgbClr val="FCD5B5"/>
            </a:solidFill>
            <a:miter lim="800000"/>
            <a:headEnd/>
            <a:tailEnd/>
          </a:ln>
          <a:effectLst>
            <a:outerShdw blurRad="25400" dist="25401" dir="2700000" algn="tl" rotWithShape="0">
              <a:srgbClr val="984807">
                <a:alpha val="60999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grpSp>
        <p:nvGrpSpPr>
          <p:cNvPr id="79" name="Group 78"/>
          <p:cNvGrpSpPr/>
          <p:nvPr/>
        </p:nvGrpSpPr>
        <p:grpSpPr>
          <a:xfrm>
            <a:off x="2371446" y="838200"/>
            <a:ext cx="1465028" cy="1882639"/>
            <a:chOff x="990600" y="1069126"/>
            <a:chExt cx="1465028" cy="2852766"/>
          </a:xfrm>
        </p:grpSpPr>
        <p:sp>
          <p:nvSpPr>
            <p:cNvPr id="80" name="Web Server Tier"/>
            <p:cNvSpPr>
              <a:spLocks noChangeArrowheads="1"/>
            </p:cNvSpPr>
            <p:nvPr/>
          </p:nvSpPr>
          <p:spPr bwMode="auto">
            <a:xfrm>
              <a:off x="990600" y="1069126"/>
              <a:ext cx="1465028" cy="2852766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A3C4FF"/>
                </a:gs>
                <a:gs pos="35001">
                  <a:srgbClr val="BFD5FF"/>
                </a:gs>
                <a:gs pos="100000">
                  <a:srgbClr val="E5EEFF"/>
                </a:gs>
              </a:gsLst>
              <a:lin ang="16200000" scaled="1"/>
            </a:gradFill>
            <a:ln w="9525">
              <a:solidFill>
                <a:srgbClr val="4A7EBB"/>
              </a:solidFill>
              <a:round/>
              <a:headEnd/>
              <a:tailEnd/>
            </a:ln>
            <a:effectLst>
              <a:outerShdw dist="20000" dir="5400000" rotWithShape="0">
                <a:srgbClr val="000000">
                  <a:alpha val="37999"/>
                </a:srgbClr>
              </a:outerShdw>
            </a:effectLst>
          </p:spPr>
          <p:txBody>
            <a:bodyPr tIns="0"/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100" i="1" dirty="0" err="1">
                  <a:solidFill>
                    <a:srgbClr val="000000"/>
                  </a:solidFill>
                </a:rPr>
                <a:t>paypal_sample</a:t>
              </a:r>
              <a:endParaRPr lang="en-US" altLang="en-US" sz="1100" i="1" dirty="0">
                <a:solidFill>
                  <a:srgbClr val="000000"/>
                </a:solidFill>
              </a:endParaRPr>
            </a:p>
          </p:txBody>
        </p:sp>
        <p:sp>
          <p:nvSpPr>
            <p:cNvPr id="81" name="Rectangle 80"/>
            <p:cNvSpPr/>
            <p:nvPr/>
          </p:nvSpPr>
          <p:spPr>
            <a:xfrm>
              <a:off x="990600" y="1497915"/>
              <a:ext cx="1465028" cy="379472"/>
            </a:xfrm>
            <a:prstGeom prst="rect">
              <a:avLst/>
            </a:prstGeom>
            <a:solidFill>
              <a:schemeClr val="bg2">
                <a:alpha val="60000"/>
              </a:schemeClr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tIns="0" bIns="0"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1" kern="0" dirty="0">
                  <a:solidFill>
                    <a:schemeClr val="tx1"/>
                  </a:solidFill>
                  <a:latin typeface="Calibri"/>
                </a:rPr>
                <a:t>WebApplication</a:t>
              </a:r>
            </a:p>
          </p:txBody>
        </p:sp>
      </p:grpSp>
      <p:sp>
        <p:nvSpPr>
          <p:cNvPr id="82" name="Rectangle 81"/>
          <p:cNvSpPr/>
          <p:nvPr/>
        </p:nvSpPr>
        <p:spPr>
          <a:xfrm>
            <a:off x="2371446" y="1366391"/>
            <a:ext cx="9351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900" b="1" dirty="0">
                <a:solidFill>
                  <a:schemeClr val="tx2">
                    <a:lumMod val="50000"/>
                  </a:schemeClr>
                </a:solidFill>
              </a:rPr>
              <a:t>Properties</a:t>
            </a:r>
          </a:p>
          <a:p>
            <a:pPr marL="115888" indent="-115888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900" i="1" dirty="0">
                <a:latin typeface="Calibri"/>
                <a:ea typeface="Times New Roman"/>
                <a:cs typeface="Calibri"/>
              </a:rPr>
              <a:t>context_root:</a:t>
            </a:r>
            <a:endParaRPr lang="en-US" sz="900" b="1" i="1" dirty="0">
              <a:solidFill>
                <a:srgbClr val="FF0000"/>
              </a:solidFill>
            </a:endParaRPr>
          </a:p>
        </p:txBody>
      </p:sp>
      <p:sp>
        <p:nvSpPr>
          <p:cNvPr id="84" name="Web Server Tier"/>
          <p:cNvSpPr>
            <a:spLocks noChangeArrowheads="1"/>
          </p:cNvSpPr>
          <p:nvPr/>
        </p:nvSpPr>
        <p:spPr bwMode="auto">
          <a:xfrm>
            <a:off x="2904847" y="1752759"/>
            <a:ext cx="1005905" cy="860561"/>
          </a:xfrm>
          <a:prstGeom prst="roundRect">
            <a:avLst>
              <a:gd name="adj" fmla="val 16667"/>
            </a:avLst>
          </a:prstGeom>
          <a:solidFill>
            <a:schemeClr val="tx2">
              <a:lumMod val="20000"/>
              <a:lumOff val="80000"/>
            </a:schemeClr>
          </a:solidFill>
          <a:ln w="6350">
            <a:solidFill>
              <a:schemeClr val="accent1"/>
            </a:solidFill>
            <a:round/>
            <a:headEnd/>
            <a:tailEnd/>
          </a:ln>
          <a:effectLst/>
        </p:spPr>
        <p:txBody>
          <a:bodyPr wrap="none" tIns="0" bIns="0"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>
              <a:defRPr/>
            </a:pPr>
            <a:r>
              <a:rPr lang="en-US" altLang="en-US" sz="900" b="1" dirty="0">
                <a:latin typeface="Arial" charset="0"/>
              </a:rPr>
              <a:t>Requirements</a:t>
            </a:r>
          </a:p>
        </p:txBody>
      </p:sp>
      <p:sp>
        <p:nvSpPr>
          <p:cNvPr id="85" name="Rectangle 14"/>
          <p:cNvSpPr>
            <a:spLocks noChangeArrowheads="1"/>
          </p:cNvSpPr>
          <p:nvPr/>
        </p:nvSpPr>
        <p:spPr bwMode="auto">
          <a:xfrm>
            <a:off x="3064170" y="2277280"/>
            <a:ext cx="892172" cy="219456"/>
          </a:xfrm>
          <a:prstGeom prst="rect">
            <a:avLst/>
          </a:prstGeom>
          <a:gradFill rotWithShape="1">
            <a:gsLst>
              <a:gs pos="0">
                <a:srgbClr val="FFBE86"/>
              </a:gs>
              <a:gs pos="35001">
                <a:srgbClr val="FFD0AA"/>
              </a:gs>
              <a:gs pos="100000">
                <a:srgbClr val="FFEBDB"/>
              </a:gs>
            </a:gsLst>
            <a:lin ang="16200000" scaled="1"/>
          </a:gradFill>
          <a:ln w="9525">
            <a:solidFill>
              <a:srgbClr val="E46C0A"/>
            </a:solidFill>
            <a:miter lim="800000"/>
            <a:headEnd/>
            <a:tailEnd/>
          </a:ln>
          <a:effectLst>
            <a:outerShdw dist="20000" dir="5400000" rotWithShape="0">
              <a:srgbClr val="000000">
                <a:alpha val="37999"/>
              </a:srgbClr>
            </a:outerShdw>
          </a:effectLst>
        </p:spPr>
        <p:txBody>
          <a:bodyPr wrap="none" lIns="0" rIns="0"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000" dirty="0">
                <a:latin typeface="Arial" charset="0"/>
              </a:rPr>
              <a:t>Container</a:t>
            </a:r>
          </a:p>
        </p:txBody>
      </p:sp>
      <p:cxnSp>
        <p:nvCxnSpPr>
          <p:cNvPr id="86" name="Straight Connector 12"/>
          <p:cNvCxnSpPr>
            <a:cxnSpLocks noChangeShapeType="1"/>
            <a:stCxn id="50" idx="3"/>
            <a:endCxn id="92" idx="3"/>
          </p:cNvCxnSpPr>
          <p:nvPr/>
        </p:nvCxnSpPr>
        <p:spPr bwMode="auto">
          <a:xfrm flipV="1">
            <a:off x="3947095" y="3276600"/>
            <a:ext cx="351260" cy="951868"/>
          </a:xfrm>
          <a:prstGeom prst="bentConnector2">
            <a:avLst/>
          </a:prstGeom>
          <a:noFill/>
          <a:ln w="31750" cap="sq" algn="ctr">
            <a:solidFill>
              <a:srgbClr val="FCD5B5"/>
            </a:solidFill>
            <a:miter lim="800000"/>
            <a:headEnd/>
            <a:tailEnd/>
          </a:ln>
          <a:effectLst>
            <a:outerShdw blurRad="25400" dist="25401" dir="2700000" algn="tl" rotWithShape="0">
              <a:srgbClr val="984807">
                <a:alpha val="60999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grpSp>
        <p:nvGrpSpPr>
          <p:cNvPr id="87" name="Group 86"/>
          <p:cNvGrpSpPr/>
          <p:nvPr/>
        </p:nvGrpSpPr>
        <p:grpSpPr>
          <a:xfrm>
            <a:off x="3971645" y="2705397"/>
            <a:ext cx="685801" cy="647403"/>
            <a:chOff x="3124199" y="4457997"/>
            <a:chExt cx="685801" cy="647403"/>
          </a:xfrm>
        </p:grpSpPr>
        <p:sp>
          <p:nvSpPr>
            <p:cNvPr id="88" name="Web Server Tier"/>
            <p:cNvSpPr>
              <a:spLocks noChangeArrowheads="1"/>
            </p:cNvSpPr>
            <p:nvPr/>
          </p:nvSpPr>
          <p:spPr bwMode="auto">
            <a:xfrm>
              <a:off x="3124199" y="4457997"/>
              <a:ext cx="685801" cy="647403"/>
            </a:xfrm>
            <a:prstGeom prst="roundRect">
              <a:avLst>
                <a:gd name="adj" fmla="val 16667"/>
              </a:avLst>
            </a:prstGeom>
            <a:solidFill>
              <a:schemeClr val="accent6">
                <a:lumMod val="40000"/>
                <a:lumOff val="60000"/>
                <a:alpha val="7000"/>
              </a:schemeClr>
            </a:solidFill>
            <a:ln w="6350">
              <a:solidFill>
                <a:schemeClr val="accent6">
                  <a:lumMod val="75000"/>
                </a:schemeClr>
              </a:solidFill>
              <a:round/>
              <a:headEnd/>
              <a:tailEnd/>
            </a:ln>
            <a:effectLst>
              <a:outerShdw blurRad="38100" dir="2700000" algn="tl" rotWithShape="0">
                <a:schemeClr val="accent6">
                  <a:lumMod val="75000"/>
                  <a:alpha val="40000"/>
                </a:schemeClr>
              </a:outerShdw>
            </a:effectLst>
          </p:spPr>
          <p:txBody>
            <a:bodyPr wrap="none" lIns="0" tIns="18288" rIns="0" bIns="0"/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algn="ctr">
                <a:defRPr/>
              </a:pPr>
              <a:endParaRPr lang="en-US" altLang="en-US" sz="1000" i="1" dirty="0">
                <a:latin typeface="Arial" charset="0"/>
              </a:endParaRPr>
            </a:p>
          </p:txBody>
        </p:sp>
        <p:sp>
          <p:nvSpPr>
            <p:cNvPr id="89" name="Rectangle 88"/>
            <p:cNvSpPr/>
            <p:nvPr/>
          </p:nvSpPr>
          <p:spPr>
            <a:xfrm>
              <a:off x="3124199" y="4586886"/>
              <a:ext cx="685801" cy="202127"/>
            </a:xfrm>
            <a:prstGeom prst="rect">
              <a:avLst/>
            </a:prstGeom>
            <a:solidFill>
              <a:schemeClr val="bg2">
                <a:alpha val="60000"/>
              </a:schemeClr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100" b="1" kern="0" dirty="0">
                  <a:solidFill>
                    <a:schemeClr val="tx1"/>
                  </a:solidFill>
                  <a:latin typeface="Calibri"/>
                </a:rPr>
                <a:t>HostedOn</a:t>
              </a:r>
            </a:p>
          </p:txBody>
        </p:sp>
        <p:grpSp>
          <p:nvGrpSpPr>
            <p:cNvPr id="90" name="Group 89"/>
            <p:cNvGrpSpPr/>
            <p:nvPr/>
          </p:nvGrpSpPr>
          <p:grpSpPr>
            <a:xfrm rot="5400000">
              <a:off x="3366739" y="4846922"/>
              <a:ext cx="168338" cy="196217"/>
              <a:chOff x="3217818" y="1219835"/>
              <a:chExt cx="168338" cy="196217"/>
            </a:xfrm>
          </p:grpSpPr>
          <p:sp>
            <p:nvSpPr>
              <p:cNvPr id="91" name="Pentagon 13"/>
              <p:cNvSpPr>
                <a:spLocks noChangeArrowheads="1"/>
              </p:cNvSpPr>
              <p:nvPr/>
            </p:nvSpPr>
            <p:spPr bwMode="auto">
              <a:xfrm>
                <a:off x="3217818" y="1219835"/>
                <a:ext cx="71094" cy="196217"/>
              </a:xfrm>
              <a:prstGeom prst="homePlate">
                <a:avLst>
                  <a:gd name="adj" fmla="val 37332"/>
                </a:avLst>
              </a:prstGeom>
              <a:gradFill rotWithShape="1">
                <a:gsLst>
                  <a:gs pos="0">
                    <a:srgbClr val="FFBE86"/>
                  </a:gs>
                  <a:gs pos="35001">
                    <a:srgbClr val="FFD0AA"/>
                  </a:gs>
                  <a:gs pos="100000">
                    <a:srgbClr val="FFEBDB"/>
                  </a:gs>
                </a:gsLst>
                <a:lin ang="16200000" scaled="1"/>
              </a:gradFill>
              <a:ln w="9525">
                <a:solidFill>
                  <a:srgbClr val="E46C0A"/>
                </a:solidFill>
                <a:miter lim="800000"/>
                <a:headEnd/>
                <a:tailEnd/>
              </a:ln>
              <a:effectLst>
                <a:outerShdw dist="20000" dir="5400000" rotWithShape="0">
                  <a:srgbClr val="000000">
                    <a:alpha val="37999"/>
                  </a:srgbClr>
                </a:outerShdw>
              </a:effectLst>
            </p:spPr>
            <p:txBody>
              <a:bodyPr anchor="ctr"/>
              <a:lstStyle>
                <a:lvl1pPr eaLnBrk="0" hangingPunct="0">
                  <a:spcBef>
                    <a:spcPct val="20000"/>
                  </a:spcBef>
                  <a:buFont typeface="Arial" charset="0"/>
                  <a:buChar char="•"/>
                  <a:defRPr sz="3200"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charset="0"/>
                  <a:buChar char="–"/>
                  <a:defRPr sz="28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charset="0"/>
                  <a:buChar char="•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charset="0"/>
                  <a:buChar char="–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>
                  <a:latin typeface="Arial" charset="0"/>
                </a:endParaRPr>
              </a:p>
            </p:txBody>
          </p:sp>
          <p:sp>
            <p:nvSpPr>
              <p:cNvPr id="92" name="Chevron 18"/>
              <p:cNvSpPr>
                <a:spLocks noChangeArrowheads="1"/>
              </p:cNvSpPr>
              <p:nvPr/>
            </p:nvSpPr>
            <p:spPr bwMode="auto">
              <a:xfrm>
                <a:off x="3264304" y="1219835"/>
                <a:ext cx="121852" cy="196215"/>
              </a:xfrm>
              <a:prstGeom prst="chevron">
                <a:avLst>
                  <a:gd name="adj" fmla="val 50000"/>
                </a:avLst>
              </a:prstGeom>
              <a:gradFill rotWithShape="1">
                <a:gsLst>
                  <a:gs pos="0">
                    <a:srgbClr val="FFBE86"/>
                  </a:gs>
                  <a:gs pos="35001">
                    <a:srgbClr val="FFD0AA"/>
                  </a:gs>
                  <a:gs pos="100000">
                    <a:srgbClr val="FFEBDB"/>
                  </a:gs>
                </a:gsLst>
                <a:lin ang="16200000" scaled="1"/>
              </a:gradFill>
              <a:ln w="9525">
                <a:solidFill>
                  <a:srgbClr val="E46C0A"/>
                </a:solidFill>
                <a:miter lim="800000"/>
                <a:headEnd/>
                <a:tailEnd/>
              </a:ln>
              <a:effectLst>
                <a:outerShdw dist="20000" dir="5400000" rotWithShape="0">
                  <a:srgbClr val="000000">
                    <a:alpha val="37999"/>
                  </a:srgbClr>
                </a:outerShdw>
              </a:effectLst>
            </p:spPr>
            <p:txBody>
              <a:bodyPr anchor="ctr"/>
              <a:lstStyle>
                <a:lvl1pPr eaLnBrk="0" hangingPunct="0">
                  <a:spcBef>
                    <a:spcPct val="20000"/>
                  </a:spcBef>
                  <a:buFont typeface="Arial" charset="0"/>
                  <a:buChar char="•"/>
                  <a:defRPr sz="3200"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charset="0"/>
                  <a:buChar char="–"/>
                  <a:defRPr sz="28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charset="0"/>
                  <a:buChar char="•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charset="0"/>
                  <a:buChar char="–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>
                  <a:latin typeface="Arial" charset="0"/>
                </a:endParaRPr>
              </a:p>
            </p:txBody>
          </p:sp>
        </p:grpSp>
      </p:grpSp>
      <p:cxnSp>
        <p:nvCxnSpPr>
          <p:cNvPr id="98" name="Straight Connector 12"/>
          <p:cNvCxnSpPr>
            <a:cxnSpLocks noChangeShapeType="1"/>
            <a:stCxn id="116" idx="1"/>
            <a:endCxn id="105" idx="3"/>
          </p:cNvCxnSpPr>
          <p:nvPr/>
        </p:nvCxnSpPr>
        <p:spPr bwMode="auto">
          <a:xfrm rot="16200000" flipV="1">
            <a:off x="6941853" y="4969856"/>
            <a:ext cx="887207" cy="342012"/>
          </a:xfrm>
          <a:prstGeom prst="bentConnector2">
            <a:avLst/>
          </a:prstGeom>
          <a:noFill/>
          <a:ln w="31750" cap="sq" algn="ctr">
            <a:solidFill>
              <a:srgbClr val="FCD5B5"/>
            </a:solidFill>
            <a:miter lim="800000"/>
            <a:headEnd/>
            <a:tailEnd/>
          </a:ln>
          <a:effectLst>
            <a:outerShdw blurRad="25400" dist="25401" dir="2700000" algn="tl" rotWithShape="0">
              <a:srgbClr val="984807">
                <a:alpha val="60999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grpSp>
        <p:nvGrpSpPr>
          <p:cNvPr id="99" name="Group 98"/>
          <p:cNvGrpSpPr/>
          <p:nvPr/>
        </p:nvGrpSpPr>
        <p:grpSpPr>
          <a:xfrm>
            <a:off x="5562600" y="3048001"/>
            <a:ext cx="1465028" cy="2113558"/>
            <a:chOff x="990600" y="1069128"/>
            <a:chExt cx="1465028" cy="2148798"/>
          </a:xfrm>
        </p:grpSpPr>
        <p:sp>
          <p:nvSpPr>
            <p:cNvPr id="100" name="Web Server Tier"/>
            <p:cNvSpPr>
              <a:spLocks noChangeArrowheads="1"/>
            </p:cNvSpPr>
            <p:nvPr/>
          </p:nvSpPr>
          <p:spPr bwMode="auto">
            <a:xfrm>
              <a:off x="990600" y="1069128"/>
              <a:ext cx="1465028" cy="2148798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A3C4FF"/>
                </a:gs>
                <a:gs pos="35001">
                  <a:srgbClr val="BFD5FF"/>
                </a:gs>
                <a:gs pos="100000">
                  <a:srgbClr val="E5EEFF"/>
                </a:gs>
              </a:gsLst>
              <a:lin ang="16200000" scaled="1"/>
            </a:gradFill>
            <a:ln w="9525">
              <a:solidFill>
                <a:srgbClr val="4A7EBB"/>
              </a:solidFill>
              <a:round/>
              <a:headEnd/>
              <a:tailEnd/>
            </a:ln>
            <a:effectLst>
              <a:outerShdw dist="20000" dir="5400000" rotWithShape="0">
                <a:srgbClr val="000000">
                  <a:alpha val="37999"/>
                </a:srgbClr>
              </a:outerShdw>
            </a:effectLst>
          </p:spPr>
          <p:txBody>
            <a:bodyPr tIns="0"/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100" i="1" dirty="0" err="1">
                  <a:solidFill>
                    <a:srgbClr val="000000"/>
                  </a:solidFill>
                </a:rPr>
                <a:t>mongo_dbms</a:t>
              </a:r>
              <a:endParaRPr lang="en-US" altLang="en-US" sz="1100" i="1" dirty="0">
                <a:solidFill>
                  <a:srgbClr val="000000"/>
                </a:solidFill>
              </a:endParaRPr>
            </a:p>
          </p:txBody>
        </p:sp>
        <p:sp>
          <p:nvSpPr>
            <p:cNvPr id="101" name="Rectangle 100"/>
            <p:cNvSpPr/>
            <p:nvPr/>
          </p:nvSpPr>
          <p:spPr>
            <a:xfrm>
              <a:off x="990600" y="1386813"/>
              <a:ext cx="1465028" cy="228600"/>
            </a:xfrm>
            <a:prstGeom prst="rect">
              <a:avLst/>
            </a:prstGeom>
            <a:solidFill>
              <a:schemeClr val="bg2">
                <a:alpha val="60000"/>
              </a:schemeClr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tIns="0" bIns="0"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1" kern="0" dirty="0">
                  <a:solidFill>
                    <a:schemeClr val="tx1"/>
                  </a:solidFill>
                  <a:latin typeface="Calibri"/>
                </a:rPr>
                <a:t>DBMS</a:t>
              </a:r>
            </a:p>
          </p:txBody>
        </p:sp>
      </p:grpSp>
      <p:sp>
        <p:nvSpPr>
          <p:cNvPr id="102" name="Rectangle 101"/>
          <p:cNvSpPr/>
          <p:nvPr/>
        </p:nvSpPr>
        <p:spPr>
          <a:xfrm>
            <a:off x="5562600" y="3599843"/>
            <a:ext cx="6848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900" b="1" dirty="0">
                <a:solidFill>
                  <a:schemeClr val="tx2">
                    <a:lumMod val="50000"/>
                  </a:schemeClr>
                </a:solidFill>
              </a:rPr>
              <a:t>Properties</a:t>
            </a:r>
          </a:p>
          <a:p>
            <a:pPr marL="115888" indent="-115888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900" i="1" dirty="0">
                <a:solidFill>
                  <a:schemeClr val="tx2">
                    <a:lumMod val="50000"/>
                  </a:schemeClr>
                </a:solidFill>
              </a:rPr>
              <a:t>port</a:t>
            </a:r>
          </a:p>
        </p:txBody>
      </p:sp>
      <p:sp>
        <p:nvSpPr>
          <p:cNvPr id="104" name="Web Server Tier"/>
          <p:cNvSpPr>
            <a:spLocks noChangeArrowheads="1"/>
          </p:cNvSpPr>
          <p:nvPr/>
        </p:nvSpPr>
        <p:spPr bwMode="auto">
          <a:xfrm>
            <a:off x="6162955" y="4393530"/>
            <a:ext cx="1005905" cy="493776"/>
          </a:xfrm>
          <a:prstGeom prst="roundRect">
            <a:avLst>
              <a:gd name="adj" fmla="val 16667"/>
            </a:avLst>
          </a:prstGeom>
          <a:solidFill>
            <a:schemeClr val="tx2">
              <a:lumMod val="20000"/>
              <a:lumOff val="80000"/>
            </a:schemeClr>
          </a:solidFill>
          <a:ln w="6350">
            <a:solidFill>
              <a:schemeClr val="accent1"/>
            </a:solidFill>
            <a:round/>
            <a:headEnd/>
            <a:tailEnd/>
          </a:ln>
          <a:effectLst/>
        </p:spPr>
        <p:txBody>
          <a:bodyPr tIns="0" bIns="0"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>
              <a:defRPr/>
            </a:pPr>
            <a:r>
              <a:rPr lang="en-US" altLang="en-US" sz="900" b="1" dirty="0">
                <a:latin typeface="Arial" charset="0"/>
              </a:rPr>
              <a:t>Requirements</a:t>
            </a:r>
          </a:p>
        </p:txBody>
      </p:sp>
      <p:sp>
        <p:nvSpPr>
          <p:cNvPr id="105" name="Rectangle 14"/>
          <p:cNvSpPr>
            <a:spLocks noChangeArrowheads="1"/>
          </p:cNvSpPr>
          <p:nvPr/>
        </p:nvSpPr>
        <p:spPr bwMode="auto">
          <a:xfrm>
            <a:off x="6322278" y="4587530"/>
            <a:ext cx="892172" cy="219456"/>
          </a:xfrm>
          <a:prstGeom prst="rect">
            <a:avLst/>
          </a:prstGeom>
          <a:gradFill rotWithShape="1">
            <a:gsLst>
              <a:gs pos="0">
                <a:srgbClr val="FFBE86"/>
              </a:gs>
              <a:gs pos="35001">
                <a:srgbClr val="FFD0AA"/>
              </a:gs>
              <a:gs pos="100000">
                <a:srgbClr val="FFEBDB"/>
              </a:gs>
            </a:gsLst>
            <a:lin ang="16200000" scaled="1"/>
          </a:gradFill>
          <a:ln w="9525">
            <a:solidFill>
              <a:srgbClr val="E46C0A"/>
            </a:solidFill>
            <a:miter lim="800000"/>
            <a:headEnd/>
            <a:tailEnd/>
          </a:ln>
          <a:effectLst>
            <a:outerShdw dist="20000" dir="5400000" rotWithShape="0">
              <a:srgbClr val="000000">
                <a:alpha val="37999"/>
              </a:srgbClr>
            </a:outerShdw>
          </a:effectLst>
        </p:spPr>
        <p:txBody>
          <a:bodyPr wrap="none" lIns="0" rIns="0"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000" dirty="0">
                <a:latin typeface="Arial" charset="0"/>
              </a:rPr>
              <a:t>Container</a:t>
            </a:r>
          </a:p>
        </p:txBody>
      </p:sp>
      <p:cxnSp>
        <p:nvCxnSpPr>
          <p:cNvPr id="106" name="Straight Connector 12"/>
          <p:cNvCxnSpPr>
            <a:cxnSpLocks noChangeShapeType="1"/>
            <a:stCxn id="110" idx="3"/>
            <a:endCxn id="117" idx="3"/>
          </p:cNvCxnSpPr>
          <p:nvPr/>
        </p:nvCxnSpPr>
        <p:spPr bwMode="auto">
          <a:xfrm flipV="1">
            <a:off x="7162800" y="5752803"/>
            <a:ext cx="393663" cy="502027"/>
          </a:xfrm>
          <a:prstGeom prst="bentConnector2">
            <a:avLst/>
          </a:prstGeom>
          <a:noFill/>
          <a:ln w="31750" cap="sq" algn="ctr">
            <a:solidFill>
              <a:srgbClr val="FCD5B5"/>
            </a:solidFill>
            <a:miter lim="800000"/>
            <a:headEnd/>
            <a:tailEnd/>
          </a:ln>
          <a:effectLst>
            <a:outerShdw blurRad="25400" dist="25401" dir="2700000" algn="tl" rotWithShape="0">
              <a:srgbClr val="984807">
                <a:alpha val="60999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grpSp>
        <p:nvGrpSpPr>
          <p:cNvPr id="112" name="Group 111"/>
          <p:cNvGrpSpPr/>
          <p:nvPr/>
        </p:nvGrpSpPr>
        <p:grpSpPr>
          <a:xfrm>
            <a:off x="7229753" y="5181600"/>
            <a:ext cx="685801" cy="647403"/>
            <a:chOff x="3124199" y="4457997"/>
            <a:chExt cx="685801" cy="647403"/>
          </a:xfrm>
        </p:grpSpPr>
        <p:sp>
          <p:nvSpPr>
            <p:cNvPr id="113" name="Web Server Tier"/>
            <p:cNvSpPr>
              <a:spLocks noChangeArrowheads="1"/>
            </p:cNvSpPr>
            <p:nvPr/>
          </p:nvSpPr>
          <p:spPr bwMode="auto">
            <a:xfrm>
              <a:off x="3124199" y="4457997"/>
              <a:ext cx="685801" cy="647403"/>
            </a:xfrm>
            <a:prstGeom prst="roundRect">
              <a:avLst>
                <a:gd name="adj" fmla="val 16667"/>
              </a:avLst>
            </a:prstGeom>
            <a:solidFill>
              <a:schemeClr val="accent6">
                <a:lumMod val="40000"/>
                <a:lumOff val="60000"/>
                <a:alpha val="7000"/>
              </a:schemeClr>
            </a:solidFill>
            <a:ln w="6350">
              <a:solidFill>
                <a:schemeClr val="accent6">
                  <a:lumMod val="75000"/>
                </a:schemeClr>
              </a:solidFill>
              <a:round/>
              <a:headEnd/>
              <a:tailEnd/>
            </a:ln>
            <a:effectLst>
              <a:outerShdw blurRad="38100" dir="2700000" algn="tl" rotWithShape="0">
                <a:schemeClr val="accent6">
                  <a:lumMod val="75000"/>
                  <a:alpha val="40000"/>
                </a:schemeClr>
              </a:outerShdw>
            </a:effectLst>
          </p:spPr>
          <p:txBody>
            <a:bodyPr wrap="none" lIns="0" tIns="18288" rIns="0" bIns="0"/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algn="ctr">
                <a:defRPr/>
              </a:pPr>
              <a:endParaRPr lang="en-US" altLang="en-US" sz="1000" i="1" dirty="0">
                <a:latin typeface="Arial" charset="0"/>
              </a:endParaRPr>
            </a:p>
          </p:txBody>
        </p:sp>
        <p:sp>
          <p:nvSpPr>
            <p:cNvPr id="114" name="Rectangle 113"/>
            <p:cNvSpPr/>
            <p:nvPr/>
          </p:nvSpPr>
          <p:spPr>
            <a:xfrm>
              <a:off x="3124199" y="4586886"/>
              <a:ext cx="685801" cy="202127"/>
            </a:xfrm>
            <a:prstGeom prst="rect">
              <a:avLst/>
            </a:prstGeom>
            <a:solidFill>
              <a:schemeClr val="bg2">
                <a:alpha val="60000"/>
              </a:schemeClr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100" b="1" kern="0" dirty="0">
                  <a:solidFill>
                    <a:schemeClr val="tx1"/>
                  </a:solidFill>
                  <a:latin typeface="Calibri"/>
                </a:rPr>
                <a:t>HostedOn</a:t>
              </a:r>
            </a:p>
          </p:txBody>
        </p:sp>
        <p:grpSp>
          <p:nvGrpSpPr>
            <p:cNvPr id="115" name="Group 114"/>
            <p:cNvGrpSpPr/>
            <p:nvPr/>
          </p:nvGrpSpPr>
          <p:grpSpPr>
            <a:xfrm rot="5400000">
              <a:off x="3366739" y="4846922"/>
              <a:ext cx="168338" cy="196217"/>
              <a:chOff x="3217818" y="1219835"/>
              <a:chExt cx="168338" cy="196217"/>
            </a:xfrm>
          </p:grpSpPr>
          <p:sp>
            <p:nvSpPr>
              <p:cNvPr id="116" name="Pentagon 13"/>
              <p:cNvSpPr>
                <a:spLocks noChangeArrowheads="1"/>
              </p:cNvSpPr>
              <p:nvPr/>
            </p:nvSpPr>
            <p:spPr bwMode="auto">
              <a:xfrm>
                <a:off x="3217818" y="1219835"/>
                <a:ext cx="71094" cy="196217"/>
              </a:xfrm>
              <a:prstGeom prst="homePlate">
                <a:avLst>
                  <a:gd name="adj" fmla="val 37332"/>
                </a:avLst>
              </a:prstGeom>
              <a:gradFill rotWithShape="1">
                <a:gsLst>
                  <a:gs pos="0">
                    <a:srgbClr val="FFBE86"/>
                  </a:gs>
                  <a:gs pos="35001">
                    <a:srgbClr val="FFD0AA"/>
                  </a:gs>
                  <a:gs pos="100000">
                    <a:srgbClr val="FFEBDB"/>
                  </a:gs>
                </a:gsLst>
                <a:lin ang="16200000" scaled="1"/>
              </a:gradFill>
              <a:ln w="9525">
                <a:solidFill>
                  <a:srgbClr val="E46C0A"/>
                </a:solidFill>
                <a:miter lim="800000"/>
                <a:headEnd/>
                <a:tailEnd/>
              </a:ln>
              <a:effectLst>
                <a:outerShdw dist="20000" dir="5400000" rotWithShape="0">
                  <a:srgbClr val="000000">
                    <a:alpha val="37999"/>
                  </a:srgbClr>
                </a:outerShdw>
              </a:effectLst>
            </p:spPr>
            <p:txBody>
              <a:bodyPr anchor="ctr"/>
              <a:lstStyle>
                <a:lvl1pPr eaLnBrk="0" hangingPunct="0">
                  <a:spcBef>
                    <a:spcPct val="20000"/>
                  </a:spcBef>
                  <a:buFont typeface="Arial" charset="0"/>
                  <a:buChar char="•"/>
                  <a:defRPr sz="3200"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charset="0"/>
                  <a:buChar char="–"/>
                  <a:defRPr sz="28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charset="0"/>
                  <a:buChar char="•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charset="0"/>
                  <a:buChar char="–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>
                  <a:latin typeface="Arial" charset="0"/>
                </a:endParaRPr>
              </a:p>
            </p:txBody>
          </p:sp>
          <p:sp>
            <p:nvSpPr>
              <p:cNvPr id="117" name="Chevron 18"/>
              <p:cNvSpPr>
                <a:spLocks noChangeArrowheads="1"/>
              </p:cNvSpPr>
              <p:nvPr/>
            </p:nvSpPr>
            <p:spPr bwMode="auto">
              <a:xfrm>
                <a:off x="3264304" y="1219835"/>
                <a:ext cx="121852" cy="196215"/>
              </a:xfrm>
              <a:prstGeom prst="chevron">
                <a:avLst>
                  <a:gd name="adj" fmla="val 50000"/>
                </a:avLst>
              </a:prstGeom>
              <a:gradFill rotWithShape="1">
                <a:gsLst>
                  <a:gs pos="0">
                    <a:srgbClr val="FFBE86"/>
                  </a:gs>
                  <a:gs pos="35001">
                    <a:srgbClr val="FFD0AA"/>
                  </a:gs>
                  <a:gs pos="100000">
                    <a:srgbClr val="FFEBDB"/>
                  </a:gs>
                </a:gsLst>
                <a:lin ang="16200000" scaled="1"/>
              </a:gradFill>
              <a:ln w="9525">
                <a:solidFill>
                  <a:srgbClr val="E46C0A"/>
                </a:solidFill>
                <a:miter lim="800000"/>
                <a:headEnd/>
                <a:tailEnd/>
              </a:ln>
              <a:effectLst>
                <a:outerShdw dist="20000" dir="5400000" rotWithShape="0">
                  <a:srgbClr val="000000">
                    <a:alpha val="37999"/>
                  </a:srgbClr>
                </a:outerShdw>
              </a:effectLst>
            </p:spPr>
            <p:txBody>
              <a:bodyPr anchor="ctr"/>
              <a:lstStyle>
                <a:lvl1pPr eaLnBrk="0" hangingPunct="0">
                  <a:spcBef>
                    <a:spcPct val="20000"/>
                  </a:spcBef>
                  <a:buFont typeface="Arial" charset="0"/>
                  <a:buChar char="•"/>
                  <a:defRPr sz="3200"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charset="0"/>
                  <a:buChar char="–"/>
                  <a:defRPr sz="28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charset="0"/>
                  <a:buChar char="•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charset="0"/>
                  <a:buChar char="–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>
                  <a:latin typeface="Arial" charset="0"/>
                </a:endParaRPr>
              </a:p>
            </p:txBody>
          </p:sp>
        </p:grpSp>
      </p:grpSp>
      <p:sp>
        <p:nvSpPr>
          <p:cNvPr id="118" name="Web Server Tier"/>
          <p:cNvSpPr>
            <a:spLocks noChangeArrowheads="1"/>
          </p:cNvSpPr>
          <p:nvPr/>
        </p:nvSpPr>
        <p:spPr bwMode="auto">
          <a:xfrm>
            <a:off x="6162954" y="3810000"/>
            <a:ext cx="990599" cy="529638"/>
          </a:xfrm>
          <a:prstGeom prst="roundRect">
            <a:avLst>
              <a:gd name="adj" fmla="val 16667"/>
            </a:avLst>
          </a:prstGeom>
          <a:solidFill>
            <a:schemeClr val="tx2">
              <a:lumMod val="20000"/>
              <a:lumOff val="80000"/>
            </a:schemeClr>
          </a:solidFill>
          <a:ln w="6350">
            <a:solidFill>
              <a:schemeClr val="accent1"/>
            </a:solidFill>
            <a:round/>
            <a:headEnd/>
            <a:tailEnd/>
          </a:ln>
          <a:effectLst/>
        </p:spPr>
        <p:txBody>
          <a:bodyPr tIns="0" bIns="0"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>
              <a:defRPr/>
            </a:pPr>
            <a:r>
              <a:rPr lang="en-US" altLang="en-US" sz="900" b="1" dirty="0">
                <a:latin typeface="Arial" charset="0"/>
              </a:rPr>
              <a:t>Capabilities</a:t>
            </a:r>
          </a:p>
        </p:txBody>
      </p:sp>
      <p:sp>
        <p:nvSpPr>
          <p:cNvPr id="119" name="Rectangle 14"/>
          <p:cNvSpPr>
            <a:spLocks noChangeArrowheads="1"/>
          </p:cNvSpPr>
          <p:nvPr/>
        </p:nvSpPr>
        <p:spPr bwMode="auto">
          <a:xfrm>
            <a:off x="6322278" y="4046010"/>
            <a:ext cx="892171" cy="219456"/>
          </a:xfrm>
          <a:prstGeom prst="rect">
            <a:avLst/>
          </a:prstGeom>
          <a:gradFill rotWithShape="1">
            <a:gsLst>
              <a:gs pos="0">
                <a:srgbClr val="FFBE86"/>
              </a:gs>
              <a:gs pos="35001">
                <a:srgbClr val="FFD0AA"/>
              </a:gs>
              <a:gs pos="100000">
                <a:srgbClr val="FFEBDB"/>
              </a:gs>
            </a:gsLst>
            <a:lin ang="16200000" scaled="1"/>
          </a:gradFill>
          <a:ln w="9525">
            <a:solidFill>
              <a:srgbClr val="E46C0A"/>
            </a:solidFill>
            <a:miter lim="800000"/>
            <a:headEnd/>
            <a:tailEnd/>
          </a:ln>
          <a:effectLst>
            <a:outerShdw dist="20000" dir="5400000" rotWithShape="0">
              <a:srgbClr val="000000">
                <a:alpha val="37999"/>
              </a:srgbClr>
            </a:outerShdw>
          </a:effectLst>
        </p:spPr>
        <p:txBody>
          <a:bodyPr wrap="none" lIns="0" rIns="0"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000" dirty="0">
                <a:latin typeface="Arial" charset="0"/>
              </a:rPr>
              <a:t>Container</a:t>
            </a:r>
          </a:p>
        </p:txBody>
      </p:sp>
      <p:cxnSp>
        <p:nvCxnSpPr>
          <p:cNvPr id="120" name="Straight Connector 12"/>
          <p:cNvCxnSpPr>
            <a:cxnSpLocks noChangeShapeType="1"/>
            <a:stCxn id="132" idx="1"/>
            <a:endCxn id="126" idx="3"/>
          </p:cNvCxnSpPr>
          <p:nvPr/>
        </p:nvCxnSpPr>
        <p:spPr bwMode="auto">
          <a:xfrm rot="16200000" flipV="1">
            <a:off x="6712709" y="2671191"/>
            <a:ext cx="1509463" cy="196536"/>
          </a:xfrm>
          <a:prstGeom prst="bentConnector2">
            <a:avLst/>
          </a:prstGeom>
          <a:noFill/>
          <a:ln w="31750" cap="sq" algn="ctr">
            <a:solidFill>
              <a:srgbClr val="FCD5B5"/>
            </a:solidFill>
            <a:miter lim="800000"/>
            <a:headEnd/>
            <a:tailEnd/>
          </a:ln>
          <a:effectLst>
            <a:outerShdw blurRad="25400" dist="25401" dir="2700000" algn="tl" rotWithShape="0">
              <a:srgbClr val="984807">
                <a:alpha val="60999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grpSp>
        <p:nvGrpSpPr>
          <p:cNvPr id="121" name="Group 120"/>
          <p:cNvGrpSpPr/>
          <p:nvPr/>
        </p:nvGrpSpPr>
        <p:grpSpPr>
          <a:xfrm>
            <a:off x="5562600" y="862160"/>
            <a:ext cx="1465028" cy="2073189"/>
            <a:chOff x="990600" y="1069126"/>
            <a:chExt cx="1465028" cy="2729346"/>
          </a:xfrm>
        </p:grpSpPr>
        <p:sp>
          <p:nvSpPr>
            <p:cNvPr id="122" name="Web Server Tier"/>
            <p:cNvSpPr>
              <a:spLocks noChangeArrowheads="1"/>
            </p:cNvSpPr>
            <p:nvPr/>
          </p:nvSpPr>
          <p:spPr bwMode="auto">
            <a:xfrm>
              <a:off x="990600" y="1069126"/>
              <a:ext cx="1465028" cy="2729346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A3C4FF"/>
                </a:gs>
                <a:gs pos="35001">
                  <a:srgbClr val="BFD5FF"/>
                </a:gs>
                <a:gs pos="100000">
                  <a:srgbClr val="E5EEFF"/>
                </a:gs>
              </a:gsLst>
              <a:lin ang="16200000" scaled="1"/>
            </a:gradFill>
            <a:ln w="9525">
              <a:solidFill>
                <a:srgbClr val="4A7EBB"/>
              </a:solidFill>
              <a:round/>
              <a:headEnd/>
              <a:tailEnd/>
            </a:ln>
            <a:effectLst>
              <a:outerShdw dist="20000" dir="5400000" rotWithShape="0">
                <a:srgbClr val="000000">
                  <a:alpha val="37999"/>
                </a:srgbClr>
              </a:outerShdw>
            </a:effectLst>
          </p:spPr>
          <p:txBody>
            <a:bodyPr tIns="0"/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100" i="1" dirty="0" err="1">
                  <a:solidFill>
                    <a:srgbClr val="000000"/>
                  </a:solidFill>
                </a:rPr>
                <a:t>mongo_database</a:t>
              </a:r>
              <a:endParaRPr lang="en-US" altLang="en-US" sz="1100" i="1" dirty="0">
                <a:solidFill>
                  <a:srgbClr val="000000"/>
                </a:solidFill>
              </a:endParaRPr>
            </a:p>
          </p:txBody>
        </p:sp>
        <p:sp>
          <p:nvSpPr>
            <p:cNvPr id="123" name="Rectangle 122"/>
            <p:cNvSpPr/>
            <p:nvPr/>
          </p:nvSpPr>
          <p:spPr>
            <a:xfrm>
              <a:off x="990600" y="1494683"/>
              <a:ext cx="1465028" cy="343166"/>
            </a:xfrm>
            <a:prstGeom prst="rect">
              <a:avLst/>
            </a:prstGeom>
            <a:solidFill>
              <a:schemeClr val="bg2">
                <a:alpha val="60000"/>
              </a:schemeClr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tIns="0" bIns="0"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1" kern="0" dirty="0">
                  <a:solidFill>
                    <a:schemeClr val="tx1"/>
                  </a:solidFill>
                  <a:latin typeface="Calibri"/>
                </a:rPr>
                <a:t>Database</a:t>
              </a:r>
            </a:p>
          </p:txBody>
        </p:sp>
      </p:grpSp>
      <p:sp>
        <p:nvSpPr>
          <p:cNvPr id="124" name="Rectangle 123"/>
          <p:cNvSpPr/>
          <p:nvPr/>
        </p:nvSpPr>
        <p:spPr>
          <a:xfrm>
            <a:off x="5562600" y="1447800"/>
            <a:ext cx="750847" cy="7848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900" b="1" dirty="0">
                <a:solidFill>
                  <a:schemeClr val="tx2">
                    <a:lumMod val="50000"/>
                  </a:schemeClr>
                </a:solidFill>
              </a:rPr>
              <a:t>Properties</a:t>
            </a:r>
          </a:p>
          <a:p>
            <a:pPr marL="115888" indent="-115888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900" i="1" dirty="0">
                <a:latin typeface="Calibri"/>
              </a:rPr>
              <a:t>password</a:t>
            </a:r>
          </a:p>
          <a:p>
            <a:pPr marL="115888" indent="-115888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900" i="1" dirty="0">
                <a:latin typeface="Calibri"/>
              </a:rPr>
              <a:t>user</a:t>
            </a:r>
          </a:p>
          <a:p>
            <a:pPr marL="115888" indent="-115888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900" i="1" dirty="0">
                <a:latin typeface="Calibri"/>
              </a:rPr>
              <a:t>port</a:t>
            </a:r>
          </a:p>
          <a:p>
            <a:pPr marL="115888" indent="-115888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900" i="1" dirty="0">
                <a:latin typeface="Calibri"/>
              </a:rPr>
              <a:t>name</a:t>
            </a:r>
            <a:endParaRPr lang="en-US" sz="900" i="1" dirty="0"/>
          </a:p>
        </p:txBody>
      </p:sp>
      <p:sp>
        <p:nvSpPr>
          <p:cNvPr id="125" name="Web Server Tier"/>
          <p:cNvSpPr>
            <a:spLocks noChangeArrowheads="1"/>
          </p:cNvSpPr>
          <p:nvPr/>
        </p:nvSpPr>
        <p:spPr bwMode="auto">
          <a:xfrm>
            <a:off x="6309295" y="1676400"/>
            <a:ext cx="1005905" cy="524680"/>
          </a:xfrm>
          <a:prstGeom prst="roundRect">
            <a:avLst>
              <a:gd name="adj" fmla="val 16667"/>
            </a:avLst>
          </a:prstGeom>
          <a:solidFill>
            <a:schemeClr val="tx2">
              <a:lumMod val="20000"/>
              <a:lumOff val="80000"/>
            </a:schemeClr>
          </a:solidFill>
          <a:ln w="6350">
            <a:solidFill>
              <a:schemeClr val="accent1"/>
            </a:solidFill>
            <a:round/>
            <a:headEnd/>
            <a:tailEnd/>
          </a:ln>
          <a:effectLst/>
        </p:spPr>
        <p:txBody>
          <a:bodyPr wrap="none" tIns="0" bIns="0"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>
              <a:defRPr/>
            </a:pPr>
            <a:r>
              <a:rPr lang="en-US" altLang="en-US" sz="900" b="1" dirty="0">
                <a:latin typeface="Arial" charset="0"/>
              </a:rPr>
              <a:t>Requirements</a:t>
            </a:r>
          </a:p>
        </p:txBody>
      </p:sp>
      <p:sp>
        <p:nvSpPr>
          <p:cNvPr id="126" name="Rectangle 14"/>
          <p:cNvSpPr>
            <a:spLocks noChangeArrowheads="1"/>
          </p:cNvSpPr>
          <p:nvPr/>
        </p:nvSpPr>
        <p:spPr bwMode="auto">
          <a:xfrm>
            <a:off x="6477000" y="1904999"/>
            <a:ext cx="892172" cy="219456"/>
          </a:xfrm>
          <a:prstGeom prst="rect">
            <a:avLst/>
          </a:prstGeom>
          <a:gradFill rotWithShape="1">
            <a:gsLst>
              <a:gs pos="0">
                <a:srgbClr val="FFBE86"/>
              </a:gs>
              <a:gs pos="35001">
                <a:srgbClr val="FFD0AA"/>
              </a:gs>
              <a:gs pos="100000">
                <a:srgbClr val="FFEBDB"/>
              </a:gs>
            </a:gsLst>
            <a:lin ang="16200000" scaled="1"/>
          </a:gradFill>
          <a:ln w="9525">
            <a:solidFill>
              <a:srgbClr val="E46C0A"/>
            </a:solidFill>
            <a:miter lim="800000"/>
            <a:headEnd/>
            <a:tailEnd/>
          </a:ln>
          <a:effectLst>
            <a:outerShdw dist="20000" dir="5400000" rotWithShape="0">
              <a:srgbClr val="000000">
                <a:alpha val="37999"/>
              </a:srgbClr>
            </a:outerShdw>
          </a:effectLst>
        </p:spPr>
        <p:txBody>
          <a:bodyPr wrap="none" lIns="0" rIns="0"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000" dirty="0">
                <a:latin typeface="Arial" charset="0"/>
              </a:rPr>
              <a:t>Container</a:t>
            </a:r>
          </a:p>
        </p:txBody>
      </p:sp>
      <p:cxnSp>
        <p:nvCxnSpPr>
          <p:cNvPr id="127" name="Straight Connector 12"/>
          <p:cNvCxnSpPr>
            <a:cxnSpLocks noChangeShapeType="1"/>
            <a:stCxn id="119" idx="3"/>
            <a:endCxn id="133" idx="3"/>
          </p:cNvCxnSpPr>
          <p:nvPr/>
        </p:nvCxnSpPr>
        <p:spPr bwMode="auto">
          <a:xfrm flipV="1">
            <a:off x="7214449" y="3692528"/>
            <a:ext cx="351260" cy="463210"/>
          </a:xfrm>
          <a:prstGeom prst="bentConnector2">
            <a:avLst/>
          </a:prstGeom>
          <a:noFill/>
          <a:ln w="31750" cap="sq" algn="ctr">
            <a:solidFill>
              <a:srgbClr val="FCD5B5"/>
            </a:solidFill>
            <a:miter lim="800000"/>
            <a:headEnd/>
            <a:tailEnd/>
          </a:ln>
          <a:effectLst>
            <a:outerShdw blurRad="25400" dist="25401" dir="2700000" algn="tl" rotWithShape="0">
              <a:srgbClr val="984807">
                <a:alpha val="60999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grpSp>
        <p:nvGrpSpPr>
          <p:cNvPr id="128" name="Group 127"/>
          <p:cNvGrpSpPr/>
          <p:nvPr/>
        </p:nvGrpSpPr>
        <p:grpSpPr>
          <a:xfrm>
            <a:off x="7238999" y="3121325"/>
            <a:ext cx="685801" cy="647403"/>
            <a:chOff x="3124199" y="4457997"/>
            <a:chExt cx="685801" cy="647403"/>
          </a:xfrm>
        </p:grpSpPr>
        <p:sp>
          <p:nvSpPr>
            <p:cNvPr id="129" name="Web Server Tier"/>
            <p:cNvSpPr>
              <a:spLocks noChangeArrowheads="1"/>
            </p:cNvSpPr>
            <p:nvPr/>
          </p:nvSpPr>
          <p:spPr bwMode="auto">
            <a:xfrm>
              <a:off x="3124199" y="4457997"/>
              <a:ext cx="685801" cy="647403"/>
            </a:xfrm>
            <a:prstGeom prst="roundRect">
              <a:avLst>
                <a:gd name="adj" fmla="val 16667"/>
              </a:avLst>
            </a:prstGeom>
            <a:solidFill>
              <a:schemeClr val="accent6">
                <a:lumMod val="40000"/>
                <a:lumOff val="60000"/>
                <a:alpha val="7000"/>
              </a:schemeClr>
            </a:solidFill>
            <a:ln w="6350">
              <a:solidFill>
                <a:schemeClr val="accent6">
                  <a:lumMod val="75000"/>
                </a:schemeClr>
              </a:solidFill>
              <a:round/>
              <a:headEnd/>
              <a:tailEnd/>
            </a:ln>
            <a:effectLst>
              <a:outerShdw blurRad="38100" dir="2700000" algn="tl" rotWithShape="0">
                <a:schemeClr val="accent6">
                  <a:lumMod val="75000"/>
                  <a:alpha val="40000"/>
                </a:schemeClr>
              </a:outerShdw>
            </a:effectLst>
          </p:spPr>
          <p:txBody>
            <a:bodyPr wrap="none" lIns="0" tIns="18288" rIns="0" bIns="0"/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algn="ctr">
                <a:defRPr/>
              </a:pPr>
              <a:endParaRPr lang="en-US" altLang="en-US" sz="1000" i="1" dirty="0">
                <a:latin typeface="Arial" charset="0"/>
              </a:endParaRPr>
            </a:p>
          </p:txBody>
        </p:sp>
        <p:sp>
          <p:nvSpPr>
            <p:cNvPr id="130" name="Rectangle 129"/>
            <p:cNvSpPr/>
            <p:nvPr/>
          </p:nvSpPr>
          <p:spPr>
            <a:xfrm>
              <a:off x="3124199" y="4586886"/>
              <a:ext cx="685801" cy="202127"/>
            </a:xfrm>
            <a:prstGeom prst="rect">
              <a:avLst/>
            </a:prstGeom>
            <a:solidFill>
              <a:schemeClr val="bg2">
                <a:alpha val="60000"/>
              </a:schemeClr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100" b="1" kern="0" dirty="0">
                  <a:solidFill>
                    <a:schemeClr val="tx1"/>
                  </a:solidFill>
                  <a:latin typeface="Calibri"/>
                </a:rPr>
                <a:t>HostedOn</a:t>
              </a:r>
            </a:p>
          </p:txBody>
        </p:sp>
        <p:grpSp>
          <p:nvGrpSpPr>
            <p:cNvPr id="131" name="Group 130"/>
            <p:cNvGrpSpPr/>
            <p:nvPr/>
          </p:nvGrpSpPr>
          <p:grpSpPr>
            <a:xfrm rot="5400000">
              <a:off x="3366739" y="4846922"/>
              <a:ext cx="168338" cy="196217"/>
              <a:chOff x="3217818" y="1219835"/>
              <a:chExt cx="168338" cy="196217"/>
            </a:xfrm>
          </p:grpSpPr>
          <p:sp>
            <p:nvSpPr>
              <p:cNvPr id="132" name="Pentagon 13"/>
              <p:cNvSpPr>
                <a:spLocks noChangeArrowheads="1"/>
              </p:cNvSpPr>
              <p:nvPr/>
            </p:nvSpPr>
            <p:spPr bwMode="auto">
              <a:xfrm>
                <a:off x="3217818" y="1219835"/>
                <a:ext cx="71094" cy="196217"/>
              </a:xfrm>
              <a:prstGeom prst="homePlate">
                <a:avLst>
                  <a:gd name="adj" fmla="val 37332"/>
                </a:avLst>
              </a:prstGeom>
              <a:gradFill rotWithShape="1">
                <a:gsLst>
                  <a:gs pos="0">
                    <a:srgbClr val="FFBE86"/>
                  </a:gs>
                  <a:gs pos="35001">
                    <a:srgbClr val="FFD0AA"/>
                  </a:gs>
                  <a:gs pos="100000">
                    <a:srgbClr val="FFEBDB"/>
                  </a:gs>
                </a:gsLst>
                <a:lin ang="16200000" scaled="1"/>
              </a:gradFill>
              <a:ln w="9525">
                <a:solidFill>
                  <a:srgbClr val="E46C0A"/>
                </a:solidFill>
                <a:miter lim="800000"/>
                <a:headEnd/>
                <a:tailEnd/>
              </a:ln>
              <a:effectLst>
                <a:outerShdw dist="20000" dir="5400000" rotWithShape="0">
                  <a:srgbClr val="000000">
                    <a:alpha val="37999"/>
                  </a:srgbClr>
                </a:outerShdw>
              </a:effectLst>
            </p:spPr>
            <p:txBody>
              <a:bodyPr anchor="ctr"/>
              <a:lstStyle>
                <a:lvl1pPr eaLnBrk="0" hangingPunct="0">
                  <a:spcBef>
                    <a:spcPct val="20000"/>
                  </a:spcBef>
                  <a:buFont typeface="Arial" charset="0"/>
                  <a:buChar char="•"/>
                  <a:defRPr sz="3200"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charset="0"/>
                  <a:buChar char="–"/>
                  <a:defRPr sz="28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charset="0"/>
                  <a:buChar char="•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charset="0"/>
                  <a:buChar char="–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>
                  <a:latin typeface="Arial" charset="0"/>
                </a:endParaRPr>
              </a:p>
            </p:txBody>
          </p:sp>
          <p:sp>
            <p:nvSpPr>
              <p:cNvPr id="133" name="Chevron 18"/>
              <p:cNvSpPr>
                <a:spLocks noChangeArrowheads="1"/>
              </p:cNvSpPr>
              <p:nvPr/>
            </p:nvSpPr>
            <p:spPr bwMode="auto">
              <a:xfrm>
                <a:off x="3264304" y="1219835"/>
                <a:ext cx="121852" cy="196215"/>
              </a:xfrm>
              <a:prstGeom prst="chevron">
                <a:avLst>
                  <a:gd name="adj" fmla="val 50000"/>
                </a:avLst>
              </a:prstGeom>
              <a:gradFill rotWithShape="1">
                <a:gsLst>
                  <a:gs pos="0">
                    <a:srgbClr val="FFBE86"/>
                  </a:gs>
                  <a:gs pos="35001">
                    <a:srgbClr val="FFD0AA"/>
                  </a:gs>
                  <a:gs pos="100000">
                    <a:srgbClr val="FFEBDB"/>
                  </a:gs>
                </a:gsLst>
                <a:lin ang="16200000" scaled="1"/>
              </a:gradFill>
              <a:ln w="9525">
                <a:solidFill>
                  <a:srgbClr val="E46C0A"/>
                </a:solidFill>
                <a:miter lim="800000"/>
                <a:headEnd/>
                <a:tailEnd/>
              </a:ln>
              <a:effectLst>
                <a:outerShdw dist="20000" dir="5400000" rotWithShape="0">
                  <a:srgbClr val="000000">
                    <a:alpha val="37999"/>
                  </a:srgbClr>
                </a:outerShdw>
              </a:effectLst>
            </p:spPr>
            <p:txBody>
              <a:bodyPr anchor="ctr"/>
              <a:lstStyle>
                <a:lvl1pPr eaLnBrk="0" hangingPunct="0">
                  <a:spcBef>
                    <a:spcPct val="20000"/>
                  </a:spcBef>
                  <a:buFont typeface="Arial" charset="0"/>
                  <a:buChar char="•"/>
                  <a:defRPr sz="3200"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charset="0"/>
                  <a:buChar char="–"/>
                  <a:defRPr sz="28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charset="0"/>
                  <a:buChar char="•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charset="0"/>
                  <a:buChar char="–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>
                  <a:latin typeface="Arial" charset="0"/>
                </a:endParaRPr>
              </a:p>
            </p:txBody>
          </p:sp>
        </p:grpSp>
      </p:grpSp>
      <p:sp>
        <p:nvSpPr>
          <p:cNvPr id="135" name="Web Server Tier"/>
          <p:cNvSpPr>
            <a:spLocks noChangeArrowheads="1"/>
          </p:cNvSpPr>
          <p:nvPr/>
        </p:nvSpPr>
        <p:spPr bwMode="auto">
          <a:xfrm>
            <a:off x="5425505" y="2365962"/>
            <a:ext cx="990599" cy="529638"/>
          </a:xfrm>
          <a:prstGeom prst="roundRect">
            <a:avLst>
              <a:gd name="adj" fmla="val 16667"/>
            </a:avLst>
          </a:prstGeom>
          <a:solidFill>
            <a:schemeClr val="tx2">
              <a:lumMod val="20000"/>
              <a:lumOff val="80000"/>
            </a:schemeClr>
          </a:solidFill>
          <a:ln w="6350">
            <a:solidFill>
              <a:schemeClr val="accent1"/>
            </a:solidFill>
            <a:round/>
            <a:headEnd/>
            <a:tailEnd/>
          </a:ln>
          <a:effectLst/>
        </p:spPr>
        <p:txBody>
          <a:bodyPr tIns="0" bIns="0"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>
              <a:defRPr/>
            </a:pPr>
            <a:r>
              <a:rPr lang="en-US" altLang="en-US" sz="900" b="1" dirty="0">
                <a:latin typeface="Arial" charset="0"/>
              </a:rPr>
              <a:t>Capabilities</a:t>
            </a:r>
          </a:p>
        </p:txBody>
      </p:sp>
      <p:sp>
        <p:nvSpPr>
          <p:cNvPr id="137" name="Web Server Tier"/>
          <p:cNvSpPr>
            <a:spLocks noChangeArrowheads="1"/>
          </p:cNvSpPr>
          <p:nvPr/>
        </p:nvSpPr>
        <p:spPr bwMode="auto">
          <a:xfrm>
            <a:off x="4250802" y="1295400"/>
            <a:ext cx="838200" cy="829055"/>
          </a:xfrm>
          <a:prstGeom prst="roundRect">
            <a:avLst>
              <a:gd name="adj" fmla="val 16667"/>
            </a:avLst>
          </a:prstGeom>
          <a:solidFill>
            <a:schemeClr val="accent6">
              <a:lumMod val="40000"/>
              <a:lumOff val="60000"/>
              <a:alpha val="7000"/>
            </a:schemeClr>
          </a:solidFill>
          <a:ln w="6350">
            <a:solidFill>
              <a:schemeClr val="accent6">
                <a:lumMod val="75000"/>
              </a:schemeClr>
            </a:solidFill>
            <a:round/>
            <a:headEnd/>
            <a:tailEnd/>
          </a:ln>
          <a:effectLst>
            <a:outerShdw blurRad="38100" dir="2700000" algn="tl" rotWithShape="0">
              <a:schemeClr val="accent6">
                <a:lumMod val="75000"/>
                <a:alpha val="40000"/>
              </a:schemeClr>
            </a:outerShdw>
          </a:effectLst>
        </p:spPr>
        <p:txBody>
          <a:bodyPr wrap="none" lIns="0" tIns="18288" rIns="0" bIns="0"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>
              <a:defRPr/>
            </a:pPr>
            <a:endParaRPr lang="en-US" altLang="en-US" sz="1050" i="1" dirty="0">
              <a:latin typeface="Arial" charset="0"/>
            </a:endParaRPr>
          </a:p>
        </p:txBody>
      </p:sp>
      <p:sp>
        <p:nvSpPr>
          <p:cNvPr id="138" name="Rectangle 137"/>
          <p:cNvSpPr/>
          <p:nvPr/>
        </p:nvSpPr>
        <p:spPr>
          <a:xfrm>
            <a:off x="4250802" y="1491550"/>
            <a:ext cx="838200" cy="180069"/>
          </a:xfrm>
          <a:prstGeom prst="rect">
            <a:avLst/>
          </a:prstGeom>
          <a:solidFill>
            <a:schemeClr val="bg2">
              <a:alpha val="60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100" b="1" kern="0" dirty="0">
                <a:solidFill>
                  <a:schemeClr val="tx1"/>
                </a:solidFill>
                <a:latin typeface="Calibri"/>
              </a:rPr>
              <a:t>ConnectsTo</a:t>
            </a:r>
          </a:p>
        </p:txBody>
      </p:sp>
      <p:cxnSp>
        <p:nvCxnSpPr>
          <p:cNvPr id="139" name="Straight Connector 12"/>
          <p:cNvCxnSpPr>
            <a:cxnSpLocks noChangeShapeType="1"/>
            <a:stCxn id="142" idx="1"/>
            <a:endCxn id="97" idx="3"/>
          </p:cNvCxnSpPr>
          <p:nvPr/>
        </p:nvCxnSpPr>
        <p:spPr bwMode="auto">
          <a:xfrm rot="10800000" flipV="1">
            <a:off x="3956343" y="1931787"/>
            <a:ext cx="582973" cy="181820"/>
          </a:xfrm>
          <a:prstGeom prst="bentConnector3">
            <a:avLst>
              <a:gd name="adj1" fmla="val 50000"/>
            </a:avLst>
          </a:prstGeom>
          <a:noFill/>
          <a:ln w="31750" cap="sq" algn="ctr">
            <a:solidFill>
              <a:srgbClr val="FCD5B5"/>
            </a:solidFill>
            <a:miter lim="800000"/>
            <a:headEnd/>
            <a:tailEnd/>
          </a:ln>
          <a:effectLst>
            <a:outerShdw blurRad="25400" dist="25401" dir="2700000" algn="tl" rotWithShape="0">
              <a:srgbClr val="984807">
                <a:alpha val="60999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140" name="Straight Connector 12"/>
          <p:cNvCxnSpPr>
            <a:cxnSpLocks noChangeShapeType="1"/>
            <a:stCxn id="134" idx="1"/>
            <a:endCxn id="143" idx="3"/>
          </p:cNvCxnSpPr>
          <p:nvPr/>
        </p:nvCxnSpPr>
        <p:spPr bwMode="auto">
          <a:xfrm rot="10800000">
            <a:off x="4884835" y="1931788"/>
            <a:ext cx="447241" cy="772502"/>
          </a:xfrm>
          <a:prstGeom prst="bentConnector3">
            <a:avLst>
              <a:gd name="adj1" fmla="val 50000"/>
            </a:avLst>
          </a:prstGeom>
          <a:noFill/>
          <a:ln w="31750" cap="sq" algn="ctr">
            <a:solidFill>
              <a:srgbClr val="FCD5B5"/>
            </a:solidFill>
            <a:miter lim="800000"/>
            <a:headEnd/>
            <a:tailEnd/>
          </a:ln>
          <a:effectLst>
            <a:outerShdw blurRad="25400" dist="25401" dir="2700000" algn="tl" rotWithShape="0">
              <a:srgbClr val="984807">
                <a:alpha val="60999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grpSp>
        <p:nvGrpSpPr>
          <p:cNvPr id="141" name="Group 140"/>
          <p:cNvGrpSpPr/>
          <p:nvPr/>
        </p:nvGrpSpPr>
        <p:grpSpPr>
          <a:xfrm flipH="1">
            <a:off x="4539315" y="1833678"/>
            <a:ext cx="345519" cy="196217"/>
            <a:chOff x="4398651" y="4729278"/>
            <a:chExt cx="361230" cy="196217"/>
          </a:xfrm>
        </p:grpSpPr>
        <p:sp>
          <p:nvSpPr>
            <p:cNvPr id="142" name="Pentagon 13"/>
            <p:cNvSpPr>
              <a:spLocks noChangeArrowheads="1"/>
            </p:cNvSpPr>
            <p:nvPr/>
          </p:nvSpPr>
          <p:spPr bwMode="auto">
            <a:xfrm flipH="1">
              <a:off x="4498886" y="4729278"/>
              <a:ext cx="260995" cy="196217"/>
            </a:xfrm>
            <a:prstGeom prst="homePlate">
              <a:avLst>
                <a:gd name="adj" fmla="val 37332"/>
              </a:avLst>
            </a:prstGeom>
            <a:gradFill rotWithShape="1">
              <a:gsLst>
                <a:gs pos="0">
                  <a:srgbClr val="FFBE86"/>
                </a:gs>
                <a:gs pos="35001">
                  <a:srgbClr val="FFD0AA"/>
                </a:gs>
                <a:gs pos="100000">
                  <a:srgbClr val="FFEBDB"/>
                </a:gs>
              </a:gsLst>
              <a:lin ang="16200000" scaled="1"/>
            </a:gradFill>
            <a:ln w="9525">
              <a:solidFill>
                <a:srgbClr val="E46C0A"/>
              </a:solidFill>
              <a:miter lim="800000"/>
              <a:headEnd/>
              <a:tailEnd/>
            </a:ln>
            <a:effectLst>
              <a:outerShdw dist="20000" dir="5400000" rotWithShape="0">
                <a:srgbClr val="000000">
                  <a:alpha val="37999"/>
                </a:srgbClr>
              </a:outerShdw>
            </a:effec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>
                <a:latin typeface="Arial" charset="0"/>
              </a:endParaRPr>
            </a:p>
          </p:txBody>
        </p:sp>
        <p:sp>
          <p:nvSpPr>
            <p:cNvPr id="143" name="Chevron 18"/>
            <p:cNvSpPr>
              <a:spLocks noChangeArrowheads="1"/>
            </p:cNvSpPr>
            <p:nvPr/>
          </p:nvSpPr>
          <p:spPr bwMode="auto">
            <a:xfrm flipH="1">
              <a:off x="4398651" y="4729280"/>
              <a:ext cx="125599" cy="196215"/>
            </a:xfrm>
            <a:prstGeom prst="chevron">
              <a:avLst>
                <a:gd name="adj" fmla="val 50000"/>
              </a:avLst>
            </a:prstGeom>
            <a:gradFill rotWithShape="1">
              <a:gsLst>
                <a:gs pos="0">
                  <a:srgbClr val="FFBE86"/>
                </a:gs>
                <a:gs pos="35001">
                  <a:srgbClr val="FFD0AA"/>
                </a:gs>
                <a:gs pos="100000">
                  <a:srgbClr val="FFEBDB"/>
                </a:gs>
              </a:gsLst>
              <a:lin ang="16200000" scaled="1"/>
            </a:gradFill>
            <a:ln w="9525">
              <a:solidFill>
                <a:srgbClr val="E46C0A"/>
              </a:solidFill>
              <a:miter lim="800000"/>
              <a:headEnd/>
              <a:tailEnd/>
            </a:ln>
            <a:effectLst>
              <a:outerShdw dist="20000" dir="5400000" rotWithShape="0">
                <a:srgbClr val="000000">
                  <a:alpha val="37999"/>
                </a:srgbClr>
              </a:outerShdw>
            </a:effec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>
                <a:latin typeface="Arial" charset="0"/>
              </a:endParaRPr>
            </a:p>
          </p:txBody>
        </p:sp>
      </p:grpSp>
      <p:sp>
        <p:nvSpPr>
          <p:cNvPr id="134" name="Rectangle 14"/>
          <p:cNvSpPr>
            <a:spLocks noChangeArrowheads="1"/>
          </p:cNvSpPr>
          <p:nvPr/>
        </p:nvSpPr>
        <p:spPr bwMode="auto">
          <a:xfrm>
            <a:off x="5332075" y="2594562"/>
            <a:ext cx="892172" cy="219456"/>
          </a:xfrm>
          <a:prstGeom prst="rect">
            <a:avLst/>
          </a:prstGeom>
          <a:gradFill rotWithShape="1">
            <a:gsLst>
              <a:gs pos="0">
                <a:srgbClr val="FFBE86"/>
              </a:gs>
              <a:gs pos="35001">
                <a:srgbClr val="FFD0AA"/>
              </a:gs>
              <a:gs pos="100000">
                <a:srgbClr val="FFEBDB"/>
              </a:gs>
            </a:gsLst>
            <a:lin ang="16200000" scaled="1"/>
          </a:gradFill>
          <a:ln w="9525">
            <a:solidFill>
              <a:srgbClr val="E46C0A"/>
            </a:solidFill>
            <a:miter lim="800000"/>
            <a:headEnd/>
            <a:tailEnd/>
          </a:ln>
          <a:effectLst>
            <a:outerShdw dist="20000" dir="5400000" rotWithShape="0">
              <a:srgbClr val="000000">
                <a:alpha val="37999"/>
              </a:srgbClr>
            </a:outerShdw>
          </a:effectLst>
        </p:spPr>
        <p:txBody>
          <a:bodyPr wrap="none" lIns="0" rIns="0"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900" dirty="0" err="1">
                <a:latin typeface="Arial" charset="0"/>
              </a:rPr>
              <a:t>Endpoint.DB</a:t>
            </a:r>
            <a:endParaRPr lang="en-US" altLang="en-US" sz="900" dirty="0">
              <a:latin typeface="Arial" charset="0"/>
            </a:endParaRPr>
          </a:p>
        </p:txBody>
      </p:sp>
      <p:sp>
        <p:nvSpPr>
          <p:cNvPr id="97" name="Rectangle 14"/>
          <p:cNvSpPr>
            <a:spLocks noChangeArrowheads="1"/>
          </p:cNvSpPr>
          <p:nvPr/>
        </p:nvSpPr>
        <p:spPr bwMode="auto">
          <a:xfrm>
            <a:off x="3064170" y="2003879"/>
            <a:ext cx="892172" cy="219456"/>
          </a:xfrm>
          <a:prstGeom prst="rect">
            <a:avLst/>
          </a:prstGeom>
          <a:gradFill rotWithShape="1">
            <a:gsLst>
              <a:gs pos="0">
                <a:srgbClr val="FFBE86"/>
              </a:gs>
              <a:gs pos="35001">
                <a:srgbClr val="FFD0AA"/>
              </a:gs>
              <a:gs pos="100000">
                <a:srgbClr val="FFEBDB"/>
              </a:gs>
            </a:gsLst>
            <a:lin ang="16200000" scaled="1"/>
          </a:gradFill>
          <a:ln w="9525">
            <a:solidFill>
              <a:srgbClr val="E46C0A"/>
            </a:solidFill>
            <a:miter lim="800000"/>
            <a:headEnd/>
            <a:tailEnd/>
          </a:ln>
          <a:effectLst>
            <a:outerShdw dist="20000" dir="5400000" rotWithShape="0">
              <a:srgbClr val="000000">
                <a:alpha val="37999"/>
              </a:srgbClr>
            </a:outerShdw>
          </a:effectLst>
        </p:spPr>
        <p:txBody>
          <a:bodyPr wrap="none" lIns="0" rIns="0"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900" dirty="0" err="1">
                <a:latin typeface="Arial" charset="0"/>
              </a:rPr>
              <a:t>Endpoint.DB</a:t>
            </a:r>
            <a:endParaRPr lang="en-US" altLang="en-US" sz="900" dirty="0">
              <a:latin typeface="Arial" charset="0"/>
            </a:endParaRPr>
          </a:p>
        </p:txBody>
      </p:sp>
      <p:sp>
        <p:nvSpPr>
          <p:cNvPr id="83" name="Flowchart: Magnetic Disk 82"/>
          <p:cNvSpPr/>
          <p:nvPr/>
        </p:nvSpPr>
        <p:spPr>
          <a:xfrm>
            <a:off x="832616" y="787835"/>
            <a:ext cx="615184" cy="780810"/>
          </a:xfrm>
          <a:prstGeom prst="flowChartMagneticDisk">
            <a:avLst/>
          </a:prstGeom>
          <a:solidFill>
            <a:schemeClr val="accent5">
              <a:lumMod val="40000"/>
              <a:lumOff val="60000"/>
              <a:alpha val="6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tIns="0" bIns="0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100" b="1" kern="0" dirty="0">
                <a:solidFill>
                  <a:schemeClr val="accent5">
                    <a:lumMod val="50000"/>
                  </a:schemeClr>
                </a:solidFill>
                <a:latin typeface="Calibri"/>
              </a:rPr>
              <a:t>GitHub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100" b="1" kern="0" dirty="0">
                <a:solidFill>
                  <a:schemeClr val="accent5">
                    <a:lumMod val="50000"/>
                  </a:schemeClr>
                </a:solidFill>
                <a:latin typeface="Calibri"/>
              </a:rPr>
              <a:t>Repo.</a:t>
            </a:r>
          </a:p>
        </p:txBody>
      </p:sp>
      <p:cxnSp>
        <p:nvCxnSpPr>
          <p:cNvPr id="94" name="Straight Arrow Connector 93"/>
          <p:cNvCxnSpPr>
            <a:stCxn id="40" idx="1"/>
            <a:endCxn id="83" idx="3"/>
          </p:cNvCxnSpPr>
          <p:nvPr/>
        </p:nvCxnSpPr>
        <p:spPr>
          <a:xfrm flipH="1" flipV="1">
            <a:off x="1140208" y="1568645"/>
            <a:ext cx="1221992" cy="2393755"/>
          </a:xfrm>
          <a:prstGeom prst="straightConnector1">
            <a:avLst/>
          </a:prstGeom>
          <a:ln w="19050">
            <a:solidFill>
              <a:schemeClr val="accent3">
                <a:lumMod val="50000"/>
              </a:schemeClr>
            </a:solidFill>
            <a:prstDash val="sysDot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lowchart: Document 2"/>
          <p:cNvSpPr/>
          <p:nvPr/>
        </p:nvSpPr>
        <p:spPr>
          <a:xfrm>
            <a:off x="762000" y="2117334"/>
            <a:ext cx="1371600" cy="623179"/>
          </a:xfrm>
          <a:prstGeom prst="flowChartDocument">
            <a:avLst/>
          </a:prstGeom>
          <a:solidFill>
            <a:schemeClr val="accent3">
              <a:lumMod val="20000"/>
              <a:lumOff val="80000"/>
              <a:alpha val="60000"/>
            </a:schemeClr>
          </a:solidFill>
          <a:ln w="9525">
            <a:solidFill>
              <a:srgbClr val="0066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tIns="0" bIns="0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100" b="1" kern="0" dirty="0">
                <a:solidFill>
                  <a:srgbClr val="006600"/>
                </a:solidFill>
                <a:latin typeface="Calibri"/>
              </a:rPr>
              <a:t>Artifacts</a:t>
            </a:r>
            <a:r>
              <a:rPr lang="en-US" sz="1100" kern="0" dirty="0">
                <a:solidFill>
                  <a:srgbClr val="006600"/>
                </a:solidFill>
                <a:latin typeface="Calibri"/>
              </a:rPr>
              <a:t>:</a:t>
            </a:r>
            <a:endParaRPr lang="en-US" sz="1100" kern="0" dirty="0">
              <a:solidFill>
                <a:srgbClr val="006600"/>
              </a:solidFill>
              <a:latin typeface="Calibri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100" kern="0" dirty="0" err="1">
                <a:solidFill>
                  <a:srgbClr val="006600"/>
                </a:solidFill>
                <a:latin typeface="Calibri"/>
              </a:rPr>
              <a:t>nodejs_sample_app</a:t>
            </a:r>
            <a:endParaRPr lang="en-US" sz="1100" kern="0" dirty="0">
              <a:solidFill>
                <a:srgbClr val="006600"/>
              </a:solidFill>
              <a:latin typeface="Calibri"/>
              <a:cs typeface="+mn-cs"/>
            </a:endParaRPr>
          </a:p>
        </p:txBody>
      </p:sp>
      <p:grpSp>
        <p:nvGrpSpPr>
          <p:cNvPr id="96" name="Group 95"/>
          <p:cNvGrpSpPr/>
          <p:nvPr/>
        </p:nvGrpSpPr>
        <p:grpSpPr>
          <a:xfrm>
            <a:off x="5564330" y="5299073"/>
            <a:ext cx="1463040" cy="1215730"/>
            <a:chOff x="916130" y="4904230"/>
            <a:chExt cx="1331868" cy="1156770"/>
          </a:xfrm>
        </p:grpSpPr>
        <p:sp>
          <p:nvSpPr>
            <p:cNvPr id="107" name="Web Server Tier"/>
            <p:cNvSpPr>
              <a:spLocks noChangeArrowheads="1"/>
            </p:cNvSpPr>
            <p:nvPr/>
          </p:nvSpPr>
          <p:spPr bwMode="auto">
            <a:xfrm>
              <a:off x="916130" y="4904230"/>
              <a:ext cx="1331867" cy="1156770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A3C4FF"/>
                </a:gs>
                <a:gs pos="35001">
                  <a:srgbClr val="BFD5FF"/>
                </a:gs>
                <a:gs pos="100000">
                  <a:srgbClr val="E5EEFF"/>
                </a:gs>
              </a:gsLst>
              <a:lin ang="16200000" scaled="1"/>
            </a:gradFill>
            <a:ln w="9525">
              <a:solidFill>
                <a:srgbClr val="4A7EBB"/>
              </a:solidFill>
              <a:round/>
              <a:headEnd/>
              <a:tailEnd/>
            </a:ln>
            <a:effectLst>
              <a:outerShdw dist="20000" dir="5400000" rotWithShape="0">
                <a:srgbClr val="000000">
                  <a:alpha val="37999"/>
                </a:srgbClr>
              </a:outerShdw>
            </a:effectLst>
          </p:spPr>
          <p:txBody>
            <a:bodyPr tIns="0"/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100" i="1" dirty="0" err="1">
                  <a:solidFill>
                    <a:srgbClr val="000000"/>
                  </a:solidFill>
                </a:rPr>
                <a:t>mongo_server</a:t>
              </a:r>
              <a:endParaRPr lang="en-US" altLang="en-US" sz="1100" i="1" dirty="0">
                <a:solidFill>
                  <a:srgbClr val="000000"/>
                </a:solidFill>
              </a:endParaRPr>
            </a:p>
          </p:txBody>
        </p:sp>
        <p:sp>
          <p:nvSpPr>
            <p:cNvPr id="108" name="Rectangle 107"/>
            <p:cNvSpPr/>
            <p:nvPr/>
          </p:nvSpPr>
          <p:spPr>
            <a:xfrm>
              <a:off x="916130" y="5196434"/>
              <a:ext cx="1331868" cy="237726"/>
            </a:xfrm>
            <a:prstGeom prst="rect">
              <a:avLst/>
            </a:prstGeom>
            <a:solidFill>
              <a:schemeClr val="bg2">
                <a:alpha val="60000"/>
              </a:schemeClr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tIns="0" bIns="0"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1" kern="0" dirty="0">
                  <a:solidFill>
                    <a:schemeClr val="tx1"/>
                  </a:solidFill>
                  <a:latin typeface="Calibri"/>
                </a:rPr>
                <a:t>Compute</a:t>
              </a:r>
            </a:p>
          </p:txBody>
        </p:sp>
      </p:grpSp>
      <p:sp>
        <p:nvSpPr>
          <p:cNvPr id="109" name="Web Server Tier"/>
          <p:cNvSpPr>
            <a:spLocks noChangeArrowheads="1"/>
          </p:cNvSpPr>
          <p:nvPr/>
        </p:nvSpPr>
        <p:spPr bwMode="auto">
          <a:xfrm>
            <a:off x="6133468" y="5905203"/>
            <a:ext cx="968436" cy="550639"/>
          </a:xfrm>
          <a:prstGeom prst="roundRect">
            <a:avLst>
              <a:gd name="adj" fmla="val 16667"/>
            </a:avLst>
          </a:prstGeom>
          <a:solidFill>
            <a:schemeClr val="tx2">
              <a:lumMod val="20000"/>
              <a:lumOff val="80000"/>
            </a:schemeClr>
          </a:solidFill>
          <a:ln w="6350">
            <a:solidFill>
              <a:schemeClr val="accent1"/>
            </a:solidFill>
            <a:round/>
            <a:headEnd/>
            <a:tailEnd/>
          </a:ln>
          <a:effectLst/>
        </p:spPr>
        <p:txBody>
          <a:bodyPr tIns="0" bIns="0"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>
              <a:defRPr/>
            </a:pPr>
            <a:r>
              <a:rPr lang="en-US" altLang="en-US" sz="900" b="1" dirty="0">
                <a:latin typeface="Arial" charset="0"/>
              </a:rPr>
              <a:t>Capabilities</a:t>
            </a:r>
          </a:p>
        </p:txBody>
      </p:sp>
      <p:sp>
        <p:nvSpPr>
          <p:cNvPr id="110" name="Rectangle 14"/>
          <p:cNvSpPr>
            <a:spLocks noChangeArrowheads="1"/>
          </p:cNvSpPr>
          <p:nvPr/>
        </p:nvSpPr>
        <p:spPr bwMode="auto">
          <a:xfrm>
            <a:off x="6267730" y="6145102"/>
            <a:ext cx="895070" cy="219456"/>
          </a:xfrm>
          <a:prstGeom prst="rect">
            <a:avLst/>
          </a:prstGeom>
          <a:gradFill rotWithShape="1">
            <a:gsLst>
              <a:gs pos="0">
                <a:srgbClr val="FFBE86"/>
              </a:gs>
              <a:gs pos="35001">
                <a:srgbClr val="FFD0AA"/>
              </a:gs>
              <a:gs pos="100000">
                <a:srgbClr val="FFEBDB"/>
              </a:gs>
            </a:gsLst>
            <a:lin ang="16200000" scaled="1"/>
          </a:gradFill>
          <a:ln w="9525">
            <a:solidFill>
              <a:srgbClr val="E46C0A"/>
            </a:solidFill>
            <a:miter lim="800000"/>
            <a:headEnd/>
            <a:tailEnd/>
          </a:ln>
          <a:effectLst>
            <a:outerShdw dist="20000" dir="5400000" rotWithShape="0">
              <a:srgbClr val="000000">
                <a:alpha val="37999"/>
              </a:srgbClr>
            </a:outerShdw>
          </a:effectLst>
        </p:spPr>
        <p:txBody>
          <a:bodyPr wrap="none" lIns="0" rIns="0"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000" dirty="0">
                <a:latin typeface="Arial" charset="0"/>
              </a:rPr>
              <a:t>Container</a:t>
            </a:r>
          </a:p>
        </p:txBody>
      </p:sp>
    </p:spTree>
    <p:extLst>
      <p:ext uri="{BB962C8B-B14F-4D97-AF65-F5344CB8AC3E}">
        <p14:creationId xmlns:p14="http://schemas.microsoft.com/office/powerpoint/2010/main" val="1096491036"/>
      </p:ext>
    </p:extLst>
  </p:cSld>
  <p:clrMapOvr>
    <a:masterClrMapping/>
  </p:clrMapOvr>
  <p:transition spd="med"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09033" y="249010"/>
            <a:ext cx="51434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Block Storage 1: Using the normative AttachesTo Relationship Type</a:t>
            </a:r>
          </a:p>
        </p:txBody>
      </p:sp>
      <p:cxnSp>
        <p:nvCxnSpPr>
          <p:cNvPr id="29" name="Straight Connector 12"/>
          <p:cNvCxnSpPr>
            <a:cxnSpLocks noChangeShapeType="1"/>
            <a:stCxn id="5155" idx="1"/>
            <a:endCxn id="43" idx="3"/>
          </p:cNvCxnSpPr>
          <p:nvPr/>
        </p:nvCxnSpPr>
        <p:spPr bwMode="auto">
          <a:xfrm rot="10800000" flipV="1">
            <a:off x="3749666" y="4321666"/>
            <a:ext cx="822335" cy="612263"/>
          </a:xfrm>
          <a:prstGeom prst="bentConnector3">
            <a:avLst>
              <a:gd name="adj1" fmla="val 50000"/>
            </a:avLst>
          </a:prstGeom>
          <a:noFill/>
          <a:ln w="31750" cap="sq" algn="ctr">
            <a:solidFill>
              <a:srgbClr val="FCD5B5"/>
            </a:solidFill>
            <a:miter lim="800000"/>
            <a:headEnd/>
            <a:tailEnd/>
          </a:ln>
          <a:effectLst>
            <a:outerShdw blurRad="25400" dist="25401" dir="2700000" algn="tl" rotWithShape="0">
              <a:srgbClr val="984807">
                <a:alpha val="60999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48" name="Web Server Tier"/>
          <p:cNvSpPr>
            <a:spLocks noChangeArrowheads="1"/>
          </p:cNvSpPr>
          <p:nvPr/>
        </p:nvSpPr>
        <p:spPr bwMode="auto">
          <a:xfrm>
            <a:off x="4267824" y="3720163"/>
            <a:ext cx="913775" cy="914401"/>
          </a:xfrm>
          <a:prstGeom prst="roundRect">
            <a:avLst>
              <a:gd name="adj" fmla="val 16667"/>
            </a:avLst>
          </a:prstGeom>
          <a:solidFill>
            <a:schemeClr val="accent6">
              <a:lumMod val="40000"/>
              <a:lumOff val="60000"/>
              <a:alpha val="7000"/>
            </a:schemeClr>
          </a:solidFill>
          <a:ln w="6350">
            <a:solidFill>
              <a:schemeClr val="accent6">
                <a:lumMod val="75000"/>
              </a:schemeClr>
            </a:solidFill>
            <a:round/>
            <a:headEnd/>
            <a:tailEnd/>
          </a:ln>
          <a:effectLst>
            <a:outerShdw blurRad="38100" dir="2700000" algn="tl" rotWithShape="0">
              <a:schemeClr val="accent6">
                <a:lumMod val="75000"/>
                <a:alpha val="40000"/>
              </a:schemeClr>
            </a:outerShdw>
          </a:effec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>
              <a:defRPr/>
            </a:pPr>
            <a:endParaRPr lang="en-US" altLang="en-US" sz="1000" i="1" dirty="0">
              <a:latin typeface="Arial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4572000" y="4223558"/>
            <a:ext cx="350454" cy="196217"/>
            <a:chOff x="3035702" y="1219833"/>
            <a:chExt cx="350454" cy="196217"/>
          </a:xfrm>
        </p:grpSpPr>
        <p:sp>
          <p:nvSpPr>
            <p:cNvPr id="5155" name="Pentagon 13"/>
            <p:cNvSpPr>
              <a:spLocks noChangeArrowheads="1"/>
            </p:cNvSpPr>
            <p:nvPr/>
          </p:nvSpPr>
          <p:spPr bwMode="auto">
            <a:xfrm>
              <a:off x="3035702" y="1219833"/>
              <a:ext cx="253209" cy="196217"/>
            </a:xfrm>
            <a:prstGeom prst="homePlate">
              <a:avLst>
                <a:gd name="adj" fmla="val 37332"/>
              </a:avLst>
            </a:prstGeom>
            <a:gradFill rotWithShape="1">
              <a:gsLst>
                <a:gs pos="0">
                  <a:srgbClr val="FFBE86"/>
                </a:gs>
                <a:gs pos="35001">
                  <a:srgbClr val="FFD0AA"/>
                </a:gs>
                <a:gs pos="100000">
                  <a:srgbClr val="FFEBDB"/>
                </a:gs>
              </a:gsLst>
              <a:lin ang="16200000" scaled="1"/>
            </a:gradFill>
            <a:ln w="9525">
              <a:solidFill>
                <a:srgbClr val="E46C0A"/>
              </a:solidFill>
              <a:miter lim="800000"/>
              <a:headEnd/>
              <a:tailEnd/>
            </a:ln>
            <a:effectLst>
              <a:outerShdw dist="20000" dir="5400000" rotWithShape="0">
                <a:srgbClr val="000000">
                  <a:alpha val="37999"/>
                </a:srgbClr>
              </a:outerShdw>
            </a:effec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>
                <a:latin typeface="Arial" charset="0"/>
              </a:endParaRPr>
            </a:p>
          </p:txBody>
        </p:sp>
        <p:sp>
          <p:nvSpPr>
            <p:cNvPr id="5152" name="Chevron 18"/>
            <p:cNvSpPr>
              <a:spLocks noChangeArrowheads="1"/>
            </p:cNvSpPr>
            <p:nvPr/>
          </p:nvSpPr>
          <p:spPr bwMode="auto">
            <a:xfrm>
              <a:off x="3264304" y="1219835"/>
              <a:ext cx="121852" cy="196215"/>
            </a:xfrm>
            <a:prstGeom prst="chevron">
              <a:avLst>
                <a:gd name="adj" fmla="val 50000"/>
              </a:avLst>
            </a:prstGeom>
            <a:gradFill rotWithShape="1">
              <a:gsLst>
                <a:gs pos="0">
                  <a:srgbClr val="FFBE86"/>
                </a:gs>
                <a:gs pos="35001">
                  <a:srgbClr val="FFD0AA"/>
                </a:gs>
                <a:gs pos="100000">
                  <a:srgbClr val="FFEBDB"/>
                </a:gs>
              </a:gsLst>
              <a:lin ang="16200000" scaled="1"/>
            </a:gradFill>
            <a:ln w="9525">
              <a:solidFill>
                <a:srgbClr val="E46C0A"/>
              </a:solidFill>
              <a:miter lim="800000"/>
              <a:headEnd/>
              <a:tailEnd/>
            </a:ln>
            <a:effectLst>
              <a:outerShdw dist="20000" dir="5400000" rotWithShape="0">
                <a:srgbClr val="000000">
                  <a:alpha val="37999"/>
                </a:srgbClr>
              </a:outerShdw>
            </a:effec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>
                <a:latin typeface="Arial" charset="0"/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1409033" y="1807970"/>
            <a:ext cx="2340632" cy="3553297"/>
            <a:chOff x="646408" y="983407"/>
            <a:chExt cx="2340632" cy="3553297"/>
          </a:xfrm>
        </p:grpSpPr>
        <p:sp>
          <p:nvSpPr>
            <p:cNvPr id="40" name="Web Server Tier"/>
            <p:cNvSpPr>
              <a:spLocks noChangeArrowheads="1"/>
            </p:cNvSpPr>
            <p:nvPr/>
          </p:nvSpPr>
          <p:spPr bwMode="auto">
            <a:xfrm>
              <a:off x="646408" y="983407"/>
              <a:ext cx="1715792" cy="3553297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A3C4FF"/>
                </a:gs>
                <a:gs pos="35001">
                  <a:srgbClr val="BFD5FF"/>
                </a:gs>
                <a:gs pos="100000">
                  <a:srgbClr val="E5EEFF"/>
                </a:gs>
              </a:gsLst>
              <a:lin ang="16200000" scaled="1"/>
            </a:gradFill>
            <a:ln w="9525">
              <a:solidFill>
                <a:srgbClr val="4A7EBB"/>
              </a:solidFill>
              <a:round/>
              <a:headEnd/>
              <a:tailEnd/>
            </a:ln>
            <a:effectLst>
              <a:outerShdw dist="20000" dir="5400000" rotWithShape="0">
                <a:srgbClr val="000000">
                  <a:alpha val="37999"/>
                </a:srgbClr>
              </a:outerShdw>
            </a:effectLst>
          </p:spPr>
          <p:txBody>
            <a:bodyPr tIns="0"/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200" i="1" dirty="0">
                  <a:solidFill>
                    <a:srgbClr val="000000"/>
                  </a:solidFill>
                </a:rPr>
                <a:t>my_server</a:t>
              </a: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646408" y="1372554"/>
              <a:ext cx="1715792" cy="304800"/>
            </a:xfrm>
            <a:prstGeom prst="rect">
              <a:avLst/>
            </a:prstGeom>
            <a:solidFill>
              <a:schemeClr val="bg2">
                <a:alpha val="60000"/>
              </a:schemeClr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tIns="0" bIns="0"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100" b="1" kern="0" dirty="0">
                  <a:solidFill>
                    <a:schemeClr val="tx1"/>
                  </a:solidFill>
                  <a:latin typeface="Calibri"/>
                </a:rPr>
                <a:t>Compute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646408" y="1752600"/>
              <a:ext cx="1137171" cy="87716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100" b="1" dirty="0">
                  <a:solidFill>
                    <a:schemeClr val="tx2">
                      <a:lumMod val="50000"/>
                    </a:schemeClr>
                  </a:solidFill>
                </a:rPr>
                <a:t>Attributes</a:t>
              </a:r>
            </a:p>
            <a:p>
              <a:pPr marL="115888" indent="-115888" fontAlgn="auto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  <a:defRPr/>
              </a:pPr>
              <a:r>
                <a:rPr lang="en-US" sz="1000" dirty="0">
                  <a:latin typeface="Calibri"/>
                  <a:ea typeface="Times New Roman"/>
                  <a:cs typeface="Calibri"/>
                </a:rPr>
                <a:t>private_address</a:t>
              </a:r>
              <a:endParaRPr lang="en-US" sz="1000" dirty="0">
                <a:latin typeface="Calibri"/>
                <a:ea typeface="Times New Roman"/>
                <a:cs typeface="Times New Roman"/>
              </a:endParaRPr>
            </a:p>
            <a:p>
              <a:pPr marL="115888" indent="-115888" fontAlgn="auto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  <a:defRPr/>
              </a:pPr>
              <a:r>
                <a:rPr lang="en-US" sz="1000" i="1" dirty="0">
                  <a:solidFill>
                    <a:schemeClr val="tx2">
                      <a:lumMod val="50000"/>
                    </a:schemeClr>
                  </a:solidFill>
                </a:rPr>
                <a:t>public_address</a:t>
              </a:r>
            </a:p>
            <a:p>
              <a:pPr marL="115888" indent="-115888" fontAlgn="auto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  <a:defRPr/>
              </a:pPr>
              <a:r>
                <a:rPr lang="en-US" sz="1000" i="1" dirty="0">
                  <a:solidFill>
                    <a:schemeClr val="tx2">
                      <a:lumMod val="50000"/>
                    </a:schemeClr>
                  </a:solidFill>
                </a:rPr>
                <a:t>networks</a:t>
              </a:r>
            </a:p>
            <a:p>
              <a:pPr marL="115888" indent="-115888" fontAlgn="auto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  <a:defRPr/>
              </a:pPr>
              <a:r>
                <a:rPr lang="en-US" sz="1000" i="1" dirty="0">
                  <a:solidFill>
                    <a:schemeClr val="tx2">
                      <a:lumMod val="50000"/>
                    </a:schemeClr>
                  </a:solidFill>
                </a:rPr>
                <a:t>ports</a:t>
              </a:r>
            </a:p>
          </p:txBody>
        </p:sp>
        <p:sp>
          <p:nvSpPr>
            <p:cNvPr id="34" name="Web Server Tier"/>
            <p:cNvSpPr>
              <a:spLocks noChangeArrowheads="1"/>
            </p:cNvSpPr>
            <p:nvPr/>
          </p:nvSpPr>
          <p:spPr bwMode="auto">
            <a:xfrm>
              <a:off x="1874586" y="3733800"/>
              <a:ext cx="1051560" cy="642057"/>
            </a:xfrm>
            <a:prstGeom prst="roundRect">
              <a:avLst>
                <a:gd name="adj" fmla="val 16667"/>
              </a:avLst>
            </a:prstGeom>
            <a:solidFill>
              <a:schemeClr val="tx2">
                <a:lumMod val="20000"/>
                <a:lumOff val="80000"/>
              </a:schemeClr>
            </a:solidFill>
            <a:ln w="6350">
              <a:solidFill>
                <a:schemeClr val="accent1"/>
              </a:solidFill>
              <a:round/>
              <a:headEnd/>
              <a:tailEnd/>
            </a:ln>
            <a:effectLst/>
          </p:spPr>
          <p:txBody>
            <a:bodyPr tIns="0" bIns="0"/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algn="ctr">
                <a:defRPr/>
              </a:pPr>
              <a:r>
                <a:rPr lang="en-US" altLang="en-US" sz="900" b="1" dirty="0">
                  <a:latin typeface="Arial" charset="0"/>
                </a:rPr>
                <a:t>Requirements</a:t>
              </a:r>
            </a:p>
          </p:txBody>
        </p:sp>
        <p:sp>
          <p:nvSpPr>
            <p:cNvPr id="43" name="Rectangle 14"/>
            <p:cNvSpPr>
              <a:spLocks noChangeArrowheads="1"/>
            </p:cNvSpPr>
            <p:nvPr/>
          </p:nvSpPr>
          <p:spPr bwMode="auto">
            <a:xfrm>
              <a:off x="1981200" y="3999639"/>
              <a:ext cx="1005840" cy="219456"/>
            </a:xfrm>
            <a:prstGeom prst="rect">
              <a:avLst/>
            </a:prstGeom>
            <a:gradFill rotWithShape="1">
              <a:gsLst>
                <a:gs pos="0">
                  <a:srgbClr val="FFBE86"/>
                </a:gs>
                <a:gs pos="35001">
                  <a:srgbClr val="FFD0AA"/>
                </a:gs>
                <a:gs pos="100000">
                  <a:srgbClr val="FFEBDB"/>
                </a:gs>
              </a:gsLst>
              <a:lin ang="16200000" scaled="1"/>
            </a:gradFill>
            <a:ln w="9525">
              <a:solidFill>
                <a:srgbClr val="E46C0A"/>
              </a:solidFill>
              <a:miter lim="800000"/>
              <a:headEnd/>
              <a:tailEnd/>
            </a:ln>
            <a:effectLst>
              <a:outerShdw dist="20000" dir="5400000" rotWithShape="0">
                <a:srgbClr val="000000">
                  <a:alpha val="37999"/>
                </a:srgbClr>
              </a:outerShdw>
            </a:effectLst>
          </p:spPr>
          <p:txBody>
            <a:bodyPr wrap="none" lIns="0" rIns="0" anchor="ctr"/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100" dirty="0">
                  <a:latin typeface="Arial" charset="0"/>
                </a:rPr>
                <a:t>Attachment</a:t>
              </a:r>
            </a:p>
          </p:txBody>
        </p:sp>
        <p:sp>
          <p:nvSpPr>
            <p:cNvPr id="33" name="Web Server Tier"/>
            <p:cNvSpPr>
              <a:spLocks noChangeArrowheads="1"/>
            </p:cNvSpPr>
            <p:nvPr/>
          </p:nvSpPr>
          <p:spPr bwMode="auto">
            <a:xfrm>
              <a:off x="1865067" y="1787242"/>
              <a:ext cx="1061077" cy="1870358"/>
            </a:xfrm>
            <a:prstGeom prst="roundRect">
              <a:avLst>
                <a:gd name="adj" fmla="val 16667"/>
              </a:avLst>
            </a:prstGeom>
            <a:solidFill>
              <a:schemeClr val="tx2">
                <a:lumMod val="20000"/>
                <a:lumOff val="80000"/>
              </a:schemeClr>
            </a:solidFill>
            <a:ln w="6350">
              <a:solidFill>
                <a:schemeClr val="accent1"/>
              </a:solidFill>
              <a:round/>
              <a:headEnd/>
              <a:tailEnd/>
            </a:ln>
            <a:effectLst/>
          </p:spPr>
          <p:txBody>
            <a:bodyPr tIns="0" bIns="0"/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algn="ctr">
                <a:defRPr/>
              </a:pPr>
              <a:r>
                <a:rPr lang="en-US" altLang="en-US" sz="900" b="1" dirty="0">
                  <a:latin typeface="Arial" charset="0"/>
                </a:rPr>
                <a:t>Capabilities</a:t>
              </a:r>
            </a:p>
          </p:txBody>
        </p:sp>
        <p:sp>
          <p:nvSpPr>
            <p:cNvPr id="46" name="Rectangle 14"/>
            <p:cNvSpPr>
              <a:spLocks noChangeArrowheads="1"/>
            </p:cNvSpPr>
            <p:nvPr/>
          </p:nvSpPr>
          <p:spPr bwMode="auto">
            <a:xfrm>
              <a:off x="1981200" y="2066544"/>
              <a:ext cx="1005840" cy="219456"/>
            </a:xfrm>
            <a:prstGeom prst="rect">
              <a:avLst/>
            </a:prstGeom>
            <a:gradFill rotWithShape="1">
              <a:gsLst>
                <a:gs pos="0">
                  <a:srgbClr val="FFBE86"/>
                </a:gs>
                <a:gs pos="35001">
                  <a:srgbClr val="FFD0AA"/>
                </a:gs>
                <a:gs pos="100000">
                  <a:srgbClr val="FFEBDB"/>
                </a:gs>
              </a:gsLst>
              <a:lin ang="16200000" scaled="1"/>
            </a:gradFill>
            <a:ln w="9525">
              <a:solidFill>
                <a:srgbClr val="E46C0A"/>
              </a:solidFill>
              <a:miter lim="800000"/>
              <a:headEnd/>
              <a:tailEnd/>
            </a:ln>
            <a:effectLst>
              <a:outerShdw dist="20000" dir="5400000" rotWithShape="0">
                <a:srgbClr val="000000">
                  <a:alpha val="37999"/>
                </a:srgbClr>
              </a:outerShdw>
            </a:effectLst>
          </p:spPr>
          <p:txBody>
            <a:bodyPr wrap="none" lIns="0" rIns="0" anchor="ctr"/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100" dirty="0">
                  <a:latin typeface="Arial" charset="0"/>
                </a:rPr>
                <a:t>Container</a:t>
              </a:r>
            </a:p>
          </p:txBody>
        </p:sp>
        <p:sp>
          <p:nvSpPr>
            <p:cNvPr id="50" name="Rectangle 14"/>
            <p:cNvSpPr>
              <a:spLocks noChangeArrowheads="1"/>
            </p:cNvSpPr>
            <p:nvPr/>
          </p:nvSpPr>
          <p:spPr bwMode="auto">
            <a:xfrm>
              <a:off x="1981200" y="2676144"/>
              <a:ext cx="1005840" cy="219456"/>
            </a:xfrm>
            <a:prstGeom prst="rect">
              <a:avLst/>
            </a:prstGeom>
            <a:gradFill rotWithShape="1">
              <a:gsLst>
                <a:gs pos="0">
                  <a:srgbClr val="FFBE86"/>
                </a:gs>
                <a:gs pos="35001">
                  <a:srgbClr val="FFD0AA"/>
                </a:gs>
                <a:gs pos="100000">
                  <a:srgbClr val="FFEBDB"/>
                </a:gs>
              </a:gsLst>
              <a:lin ang="16200000" scaled="1"/>
            </a:gradFill>
            <a:ln w="9525">
              <a:solidFill>
                <a:srgbClr val="E46C0A"/>
              </a:solidFill>
              <a:miter lim="800000"/>
              <a:headEnd/>
              <a:tailEnd/>
            </a:ln>
            <a:effectLst>
              <a:outerShdw dist="20000" dir="5400000" rotWithShape="0">
                <a:srgbClr val="000000">
                  <a:alpha val="37999"/>
                </a:srgbClr>
              </a:outerShdw>
            </a:effectLst>
          </p:spPr>
          <p:txBody>
            <a:bodyPr wrap="none" lIns="0" rIns="0" anchor="ctr"/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100" dirty="0">
                  <a:latin typeface="Arial" charset="0"/>
                </a:rPr>
                <a:t>Scalable</a:t>
              </a:r>
            </a:p>
          </p:txBody>
        </p:sp>
        <p:sp>
          <p:nvSpPr>
            <p:cNvPr id="51" name="Rectangle 14"/>
            <p:cNvSpPr>
              <a:spLocks noChangeArrowheads="1"/>
            </p:cNvSpPr>
            <p:nvPr/>
          </p:nvSpPr>
          <p:spPr bwMode="auto">
            <a:xfrm>
              <a:off x="1981200" y="2980944"/>
              <a:ext cx="1005840" cy="219456"/>
            </a:xfrm>
            <a:prstGeom prst="rect">
              <a:avLst/>
            </a:prstGeom>
            <a:gradFill rotWithShape="1">
              <a:gsLst>
                <a:gs pos="0">
                  <a:srgbClr val="FFBE86"/>
                </a:gs>
                <a:gs pos="35001">
                  <a:srgbClr val="FFD0AA"/>
                </a:gs>
                <a:gs pos="100000">
                  <a:srgbClr val="FFEBDB"/>
                </a:gs>
              </a:gsLst>
              <a:lin ang="16200000" scaled="1"/>
            </a:gradFill>
            <a:ln w="9525">
              <a:solidFill>
                <a:srgbClr val="E46C0A"/>
              </a:solidFill>
              <a:miter lim="800000"/>
              <a:headEnd/>
              <a:tailEnd/>
            </a:ln>
            <a:effectLst>
              <a:outerShdw dist="20000" dir="5400000" rotWithShape="0">
                <a:srgbClr val="000000">
                  <a:alpha val="37999"/>
                </a:srgbClr>
              </a:outerShdw>
            </a:effectLst>
          </p:spPr>
          <p:txBody>
            <a:bodyPr wrap="none" lIns="0" rIns="0" anchor="ctr"/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100" dirty="0">
                  <a:latin typeface="Arial" charset="0"/>
                </a:rPr>
                <a:t>Bindable</a:t>
              </a:r>
            </a:p>
          </p:txBody>
        </p:sp>
        <p:sp>
          <p:nvSpPr>
            <p:cNvPr id="52" name="Rectangle 14"/>
            <p:cNvSpPr>
              <a:spLocks noChangeArrowheads="1"/>
            </p:cNvSpPr>
            <p:nvPr/>
          </p:nvSpPr>
          <p:spPr bwMode="auto">
            <a:xfrm>
              <a:off x="1981200" y="3285744"/>
              <a:ext cx="1005840" cy="219456"/>
            </a:xfrm>
            <a:prstGeom prst="rect">
              <a:avLst/>
            </a:prstGeom>
            <a:gradFill rotWithShape="1">
              <a:gsLst>
                <a:gs pos="0">
                  <a:srgbClr val="FFBE86"/>
                </a:gs>
                <a:gs pos="35001">
                  <a:srgbClr val="FFD0AA"/>
                </a:gs>
                <a:gs pos="100000">
                  <a:srgbClr val="FFEBDB"/>
                </a:gs>
              </a:gsLst>
              <a:lin ang="16200000" scaled="1"/>
            </a:gradFill>
            <a:ln w="9525">
              <a:solidFill>
                <a:srgbClr val="E46C0A"/>
              </a:solidFill>
              <a:miter lim="800000"/>
              <a:headEnd/>
              <a:tailEnd/>
            </a:ln>
            <a:effectLst>
              <a:outerShdw dist="20000" dir="5400000" rotWithShape="0">
                <a:srgbClr val="000000">
                  <a:alpha val="37999"/>
                </a:srgbClr>
              </a:outerShdw>
            </a:effectLst>
          </p:spPr>
          <p:txBody>
            <a:bodyPr wrap="none" lIns="0" rIns="0" anchor="ctr"/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100" dirty="0">
                  <a:latin typeface="Arial" charset="0"/>
                </a:rPr>
                <a:t>Endpoint</a:t>
              </a:r>
            </a:p>
          </p:txBody>
        </p:sp>
      </p:grpSp>
      <p:cxnSp>
        <p:nvCxnSpPr>
          <p:cNvPr id="32" name="Straight Connector 12"/>
          <p:cNvCxnSpPr>
            <a:cxnSpLocks noChangeShapeType="1"/>
            <a:stCxn id="54" idx="1"/>
            <a:endCxn id="5152" idx="3"/>
          </p:cNvCxnSpPr>
          <p:nvPr/>
        </p:nvCxnSpPr>
        <p:spPr bwMode="auto">
          <a:xfrm rot="10800000" flipV="1">
            <a:off x="4922454" y="3926928"/>
            <a:ext cx="792546" cy="394740"/>
          </a:xfrm>
          <a:prstGeom prst="bentConnector3">
            <a:avLst>
              <a:gd name="adj1" fmla="val 50000"/>
            </a:avLst>
          </a:prstGeom>
          <a:noFill/>
          <a:ln w="31750" cap="sq" algn="ctr">
            <a:solidFill>
              <a:srgbClr val="FCD5B5"/>
            </a:solidFill>
            <a:miter lim="800000"/>
            <a:headEnd/>
            <a:tailEnd/>
          </a:ln>
          <a:effectLst>
            <a:outerShdw blurRad="25400" dist="25401" dir="2700000" algn="tl" rotWithShape="0">
              <a:srgbClr val="984807">
                <a:alpha val="60999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grpSp>
        <p:nvGrpSpPr>
          <p:cNvPr id="20" name="Group 19"/>
          <p:cNvGrpSpPr/>
          <p:nvPr/>
        </p:nvGrpSpPr>
        <p:grpSpPr>
          <a:xfrm>
            <a:off x="5715000" y="2746745"/>
            <a:ext cx="2133600" cy="2251635"/>
            <a:chOff x="4648200" y="1922182"/>
            <a:chExt cx="2133600" cy="2251635"/>
          </a:xfrm>
        </p:grpSpPr>
        <p:sp>
          <p:nvSpPr>
            <p:cNvPr id="77" name="Web Server Tier"/>
            <p:cNvSpPr>
              <a:spLocks noChangeArrowheads="1"/>
            </p:cNvSpPr>
            <p:nvPr/>
          </p:nvSpPr>
          <p:spPr bwMode="auto">
            <a:xfrm>
              <a:off x="5142208" y="1922182"/>
              <a:ext cx="1639592" cy="2251635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A3C4FF"/>
                </a:gs>
                <a:gs pos="35001">
                  <a:srgbClr val="BFD5FF"/>
                </a:gs>
                <a:gs pos="100000">
                  <a:srgbClr val="E5EEFF"/>
                </a:gs>
              </a:gsLst>
              <a:lin ang="16200000" scaled="1"/>
            </a:gradFill>
            <a:ln w="9525">
              <a:solidFill>
                <a:srgbClr val="4A7EBB"/>
              </a:solidFill>
              <a:round/>
              <a:headEnd/>
              <a:tailEnd/>
            </a:ln>
            <a:effectLst>
              <a:outerShdw dist="20000" dir="5400000" rotWithShape="0">
                <a:srgbClr val="000000">
                  <a:alpha val="37999"/>
                </a:srgbClr>
              </a:outerShdw>
            </a:effectLst>
          </p:spPr>
          <p:txBody>
            <a:bodyPr tIns="0"/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200" i="1" dirty="0">
                  <a:solidFill>
                    <a:srgbClr val="000000"/>
                  </a:solidFill>
                </a:rPr>
                <a:t>my_storage</a:t>
              </a:r>
            </a:p>
          </p:txBody>
        </p:sp>
        <p:sp>
          <p:nvSpPr>
            <p:cNvPr id="3" name="Rectangle 2"/>
            <p:cNvSpPr/>
            <p:nvPr/>
          </p:nvSpPr>
          <p:spPr>
            <a:xfrm>
              <a:off x="5142208" y="2311329"/>
              <a:ext cx="1639592" cy="304800"/>
            </a:xfrm>
            <a:prstGeom prst="rect">
              <a:avLst/>
            </a:prstGeom>
            <a:solidFill>
              <a:schemeClr val="bg2">
                <a:alpha val="60000"/>
              </a:schemeClr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tIns="0" bIns="0"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100" b="1" kern="0" dirty="0">
                  <a:solidFill>
                    <a:schemeClr val="tx1"/>
                  </a:solidFill>
                  <a:latin typeface="Calibri"/>
                  <a:cs typeface="+mn-cs"/>
                </a:rPr>
                <a:t>BlockStorage</a:t>
              </a:r>
            </a:p>
          </p:txBody>
        </p:sp>
        <p:sp>
          <p:nvSpPr>
            <p:cNvPr id="53" name="Web Server Tier"/>
            <p:cNvSpPr>
              <a:spLocks noChangeArrowheads="1"/>
            </p:cNvSpPr>
            <p:nvPr/>
          </p:nvSpPr>
          <p:spPr bwMode="auto">
            <a:xfrm>
              <a:off x="4730841" y="2766400"/>
              <a:ext cx="984159" cy="586400"/>
            </a:xfrm>
            <a:prstGeom prst="roundRect">
              <a:avLst>
                <a:gd name="adj" fmla="val 16667"/>
              </a:avLst>
            </a:prstGeom>
            <a:solidFill>
              <a:schemeClr val="tx2">
                <a:lumMod val="20000"/>
                <a:lumOff val="80000"/>
              </a:schemeClr>
            </a:solidFill>
            <a:ln w="6350">
              <a:solidFill>
                <a:schemeClr val="accent1"/>
              </a:solidFill>
              <a:round/>
              <a:headEnd/>
              <a:tailEnd/>
            </a:ln>
            <a:effectLst/>
          </p:spPr>
          <p:txBody>
            <a:bodyPr tIns="0" bIns="0"/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algn="ctr">
                <a:defRPr/>
              </a:pPr>
              <a:r>
                <a:rPr lang="en-US" altLang="en-US" sz="900" b="1" dirty="0">
                  <a:latin typeface="Arial" charset="0"/>
                </a:rPr>
                <a:t>Capabilities</a:t>
              </a:r>
            </a:p>
          </p:txBody>
        </p:sp>
        <p:sp>
          <p:nvSpPr>
            <p:cNvPr id="54" name="Rectangle 14"/>
            <p:cNvSpPr>
              <a:spLocks noChangeArrowheads="1"/>
            </p:cNvSpPr>
            <p:nvPr/>
          </p:nvSpPr>
          <p:spPr bwMode="auto">
            <a:xfrm>
              <a:off x="4648200" y="2992637"/>
              <a:ext cx="1005840" cy="219456"/>
            </a:xfrm>
            <a:prstGeom prst="rect">
              <a:avLst/>
            </a:prstGeom>
            <a:gradFill rotWithShape="1">
              <a:gsLst>
                <a:gs pos="0">
                  <a:srgbClr val="FFBE86"/>
                </a:gs>
                <a:gs pos="35001">
                  <a:srgbClr val="FFD0AA"/>
                </a:gs>
                <a:gs pos="100000">
                  <a:srgbClr val="FFEBDB"/>
                </a:gs>
              </a:gsLst>
              <a:lin ang="16200000" scaled="1"/>
            </a:gradFill>
            <a:ln w="9525">
              <a:solidFill>
                <a:srgbClr val="E46C0A"/>
              </a:solidFill>
              <a:miter lim="800000"/>
              <a:headEnd/>
              <a:tailEnd/>
            </a:ln>
            <a:effectLst>
              <a:outerShdw dist="20000" dir="5400000" rotWithShape="0">
                <a:srgbClr val="000000">
                  <a:alpha val="37999"/>
                </a:srgbClr>
              </a:outerShdw>
            </a:effectLst>
          </p:spPr>
          <p:txBody>
            <a:bodyPr wrap="none" lIns="0" rIns="0" anchor="ctr"/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100" dirty="0">
                  <a:latin typeface="Arial" charset="0"/>
                </a:rPr>
                <a:t>Attachment</a:t>
              </a: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5715000" y="2710464"/>
              <a:ext cx="931986" cy="7232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100" b="1" dirty="0">
                  <a:solidFill>
                    <a:schemeClr val="tx2">
                      <a:lumMod val="50000"/>
                    </a:schemeClr>
                  </a:solidFill>
                </a:rPr>
                <a:t>Properties</a:t>
              </a:r>
            </a:p>
            <a:p>
              <a:pPr marL="115888" indent="-115888" fontAlgn="auto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  <a:defRPr/>
              </a:pPr>
              <a:r>
                <a:rPr lang="en-US" sz="1000" dirty="0">
                  <a:latin typeface="Calibri"/>
                  <a:ea typeface="Times New Roman"/>
                  <a:cs typeface="Calibri"/>
                </a:rPr>
                <a:t>size</a:t>
              </a:r>
              <a:endParaRPr lang="en-US" sz="1000" dirty="0">
                <a:latin typeface="Calibri"/>
                <a:ea typeface="Times New Roman"/>
                <a:cs typeface="Times New Roman"/>
              </a:endParaRPr>
            </a:p>
            <a:p>
              <a:pPr marL="115888" indent="-115888" fontAlgn="auto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  <a:defRPr/>
              </a:pPr>
              <a:r>
                <a:rPr lang="en-US" sz="1000" i="1" dirty="0">
                  <a:solidFill>
                    <a:schemeClr val="tx2">
                      <a:lumMod val="50000"/>
                    </a:schemeClr>
                  </a:solidFill>
                </a:rPr>
                <a:t>volume_id</a:t>
              </a:r>
            </a:p>
            <a:p>
              <a:pPr marL="115888" indent="-115888" fontAlgn="auto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  <a:defRPr/>
              </a:pPr>
              <a:r>
                <a:rPr lang="en-US" sz="1000" i="1" dirty="0">
                  <a:solidFill>
                    <a:schemeClr val="tx2">
                      <a:lumMod val="50000"/>
                    </a:schemeClr>
                  </a:solidFill>
                </a:rPr>
                <a:t>snapshot_id</a:t>
              </a:r>
            </a:p>
          </p:txBody>
        </p:sp>
      </p:grpSp>
      <p:sp>
        <p:nvSpPr>
          <p:cNvPr id="28" name="Rectangle 14"/>
          <p:cNvSpPr>
            <a:spLocks noChangeArrowheads="1"/>
          </p:cNvSpPr>
          <p:nvPr/>
        </p:nvSpPr>
        <p:spPr bwMode="auto">
          <a:xfrm>
            <a:off x="2743825" y="3195907"/>
            <a:ext cx="1005840" cy="219456"/>
          </a:xfrm>
          <a:prstGeom prst="rect">
            <a:avLst/>
          </a:prstGeom>
          <a:gradFill rotWithShape="1">
            <a:gsLst>
              <a:gs pos="0">
                <a:srgbClr val="FFBE86"/>
              </a:gs>
              <a:gs pos="35001">
                <a:srgbClr val="FFD0AA"/>
              </a:gs>
              <a:gs pos="100000">
                <a:srgbClr val="FFEBDB"/>
              </a:gs>
            </a:gsLst>
            <a:lin ang="16200000" scaled="1"/>
          </a:gradFill>
          <a:ln w="9525">
            <a:solidFill>
              <a:srgbClr val="E46C0A"/>
            </a:solidFill>
            <a:miter lim="800000"/>
            <a:headEnd/>
            <a:tailEnd/>
          </a:ln>
          <a:effectLst>
            <a:outerShdw dist="20000" dir="5400000" rotWithShape="0">
              <a:srgbClr val="000000">
                <a:alpha val="37999"/>
              </a:srgbClr>
            </a:outerShdw>
          </a:effectLst>
        </p:spPr>
        <p:txBody>
          <a:bodyPr wrap="none" lIns="0" rIns="0"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900" dirty="0">
                <a:latin typeface="Arial" charset="0"/>
              </a:rPr>
              <a:t>OperatingSystem</a:t>
            </a:r>
          </a:p>
        </p:txBody>
      </p:sp>
      <p:sp>
        <p:nvSpPr>
          <p:cNvPr id="30" name="Rectangle 29"/>
          <p:cNvSpPr/>
          <p:nvPr/>
        </p:nvSpPr>
        <p:spPr>
          <a:xfrm>
            <a:off x="4267200" y="3898075"/>
            <a:ext cx="914399" cy="224424"/>
          </a:xfrm>
          <a:prstGeom prst="rect">
            <a:avLst/>
          </a:prstGeom>
          <a:solidFill>
            <a:schemeClr val="bg2">
              <a:alpha val="60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100" b="1" kern="0" dirty="0">
                <a:solidFill>
                  <a:schemeClr val="tx1"/>
                </a:solidFill>
                <a:latin typeface="Calibri"/>
              </a:rPr>
              <a:t>AttachesTo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948B84-D2EC-94ED-4993-6FE9C6007F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4089400" y="6337300"/>
            <a:ext cx="9652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rgbClr val="003366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+mn-lt"/>
                <a:ea typeface="ＭＳ Ｐゴシック" charset="0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defRPr/>
            </a:pPr>
            <a:r>
              <a:rPr lang="it-IT"/>
              <a:t>- </a:t>
            </a:r>
            <a:fld id="{0D65E5FF-0279-0442-8A18-37024F4C050F}" type="slidenum">
              <a:rPr lang="en-US" smtClean="0"/>
              <a:pPr>
                <a:defRPr/>
              </a:pPr>
              <a:t>48</a:t>
            </a:fld>
            <a:r>
              <a:rPr lang="it-IT"/>
              <a:t> -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22814"/>
      </p:ext>
    </p:extLst>
  </p:cSld>
  <p:clrMapOvr>
    <a:masterClrMapping/>
  </p:clrMapOvr>
  <p:transition spd="med"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05000" y="76200"/>
            <a:ext cx="47583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Block Storage 2: Using a custom AttachesTo Relationship Type</a:t>
            </a:r>
          </a:p>
        </p:txBody>
      </p:sp>
      <p:cxnSp>
        <p:nvCxnSpPr>
          <p:cNvPr id="29" name="Straight Connector 12"/>
          <p:cNvCxnSpPr>
            <a:cxnSpLocks noChangeShapeType="1"/>
            <a:stCxn id="5155" idx="1"/>
            <a:endCxn id="43" idx="3"/>
          </p:cNvCxnSpPr>
          <p:nvPr/>
        </p:nvCxnSpPr>
        <p:spPr bwMode="auto">
          <a:xfrm rot="10800000" flipV="1">
            <a:off x="3276600" y="3811251"/>
            <a:ext cx="944946" cy="612263"/>
          </a:xfrm>
          <a:prstGeom prst="bentConnector3">
            <a:avLst>
              <a:gd name="adj1" fmla="val 75736"/>
            </a:avLst>
          </a:prstGeom>
          <a:noFill/>
          <a:ln w="31750" cap="sq" algn="ctr">
            <a:solidFill>
              <a:srgbClr val="FCD5B5"/>
            </a:solidFill>
            <a:miter lim="800000"/>
            <a:headEnd/>
            <a:tailEnd/>
          </a:ln>
          <a:effectLst>
            <a:outerShdw blurRad="25400" dist="25401" dir="2700000" algn="tl" rotWithShape="0">
              <a:srgbClr val="984807">
                <a:alpha val="60999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48" name="Web Server Tier"/>
          <p:cNvSpPr>
            <a:spLocks noChangeArrowheads="1"/>
          </p:cNvSpPr>
          <p:nvPr/>
        </p:nvSpPr>
        <p:spPr bwMode="auto">
          <a:xfrm>
            <a:off x="3680839" y="3100021"/>
            <a:ext cx="1472232" cy="1024128"/>
          </a:xfrm>
          <a:prstGeom prst="roundRect">
            <a:avLst>
              <a:gd name="adj" fmla="val 16667"/>
            </a:avLst>
          </a:prstGeom>
          <a:solidFill>
            <a:schemeClr val="accent6">
              <a:lumMod val="40000"/>
              <a:lumOff val="60000"/>
              <a:alpha val="7000"/>
            </a:schemeClr>
          </a:solidFill>
          <a:ln w="6350">
            <a:solidFill>
              <a:schemeClr val="accent6">
                <a:lumMod val="75000"/>
              </a:schemeClr>
            </a:solidFill>
            <a:round/>
            <a:headEnd/>
            <a:tailEnd/>
          </a:ln>
          <a:effectLst>
            <a:outerShdw blurRad="38100" dir="2700000" algn="tl" rotWithShape="0">
              <a:schemeClr val="accent6">
                <a:lumMod val="75000"/>
                <a:alpha val="40000"/>
              </a:schemeClr>
            </a:outerShdw>
          </a:effectLst>
        </p:spPr>
        <p:txBody>
          <a:bodyPr wrap="none" lIns="0" tIns="36576" rIns="0" bIns="0"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>
              <a:defRPr/>
            </a:pPr>
            <a:endParaRPr lang="en-US" altLang="en-US" sz="1000" b="1" dirty="0">
              <a:latin typeface="Arial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4221546" y="3713143"/>
            <a:ext cx="350454" cy="196217"/>
            <a:chOff x="3035702" y="1219833"/>
            <a:chExt cx="350454" cy="196217"/>
          </a:xfrm>
        </p:grpSpPr>
        <p:sp>
          <p:nvSpPr>
            <p:cNvPr id="5155" name="Pentagon 13"/>
            <p:cNvSpPr>
              <a:spLocks noChangeArrowheads="1"/>
            </p:cNvSpPr>
            <p:nvPr/>
          </p:nvSpPr>
          <p:spPr bwMode="auto">
            <a:xfrm>
              <a:off x="3035702" y="1219833"/>
              <a:ext cx="253209" cy="196217"/>
            </a:xfrm>
            <a:prstGeom prst="homePlate">
              <a:avLst>
                <a:gd name="adj" fmla="val 37332"/>
              </a:avLst>
            </a:prstGeom>
            <a:gradFill rotWithShape="1">
              <a:gsLst>
                <a:gs pos="0">
                  <a:srgbClr val="FFBE86"/>
                </a:gs>
                <a:gs pos="35001">
                  <a:srgbClr val="FFD0AA"/>
                </a:gs>
                <a:gs pos="100000">
                  <a:srgbClr val="FFEBDB"/>
                </a:gs>
              </a:gsLst>
              <a:lin ang="16200000" scaled="1"/>
            </a:gradFill>
            <a:ln w="9525">
              <a:solidFill>
                <a:srgbClr val="E46C0A"/>
              </a:solidFill>
              <a:miter lim="800000"/>
              <a:headEnd/>
              <a:tailEnd/>
            </a:ln>
            <a:effectLst>
              <a:outerShdw dist="20000" dir="5400000" rotWithShape="0">
                <a:srgbClr val="000000">
                  <a:alpha val="37999"/>
                </a:srgbClr>
              </a:outerShdw>
            </a:effec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>
                <a:latin typeface="Arial" charset="0"/>
              </a:endParaRPr>
            </a:p>
          </p:txBody>
        </p:sp>
        <p:sp>
          <p:nvSpPr>
            <p:cNvPr id="5152" name="Chevron 18"/>
            <p:cNvSpPr>
              <a:spLocks noChangeArrowheads="1"/>
            </p:cNvSpPr>
            <p:nvPr/>
          </p:nvSpPr>
          <p:spPr bwMode="auto">
            <a:xfrm>
              <a:off x="3264304" y="1219835"/>
              <a:ext cx="121852" cy="196215"/>
            </a:xfrm>
            <a:prstGeom prst="chevron">
              <a:avLst>
                <a:gd name="adj" fmla="val 50000"/>
              </a:avLst>
            </a:prstGeom>
            <a:gradFill rotWithShape="1">
              <a:gsLst>
                <a:gs pos="0">
                  <a:srgbClr val="FFBE86"/>
                </a:gs>
                <a:gs pos="35001">
                  <a:srgbClr val="FFD0AA"/>
                </a:gs>
                <a:gs pos="100000">
                  <a:srgbClr val="FFEBDB"/>
                </a:gs>
              </a:gsLst>
              <a:lin ang="16200000" scaled="1"/>
            </a:gradFill>
            <a:ln w="9525">
              <a:solidFill>
                <a:srgbClr val="E46C0A"/>
              </a:solidFill>
              <a:miter lim="800000"/>
              <a:headEnd/>
              <a:tailEnd/>
            </a:ln>
            <a:effectLst>
              <a:outerShdw dist="20000" dir="5400000" rotWithShape="0">
                <a:srgbClr val="000000">
                  <a:alpha val="37999"/>
                </a:srgbClr>
              </a:outerShdw>
            </a:effec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>
                <a:latin typeface="Arial" charset="0"/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935968" y="1297555"/>
            <a:ext cx="2340632" cy="3553297"/>
            <a:chOff x="646408" y="983407"/>
            <a:chExt cx="2340632" cy="3553297"/>
          </a:xfrm>
        </p:grpSpPr>
        <p:sp>
          <p:nvSpPr>
            <p:cNvPr id="40" name="Web Server Tier"/>
            <p:cNvSpPr>
              <a:spLocks noChangeArrowheads="1"/>
            </p:cNvSpPr>
            <p:nvPr/>
          </p:nvSpPr>
          <p:spPr bwMode="auto">
            <a:xfrm>
              <a:off x="646408" y="983407"/>
              <a:ext cx="1715792" cy="3553297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A3C4FF"/>
                </a:gs>
                <a:gs pos="35001">
                  <a:srgbClr val="BFD5FF"/>
                </a:gs>
                <a:gs pos="100000">
                  <a:srgbClr val="E5EEFF"/>
                </a:gs>
              </a:gsLst>
              <a:lin ang="16200000" scaled="1"/>
            </a:gradFill>
            <a:ln w="9525">
              <a:solidFill>
                <a:srgbClr val="4A7EBB"/>
              </a:solidFill>
              <a:round/>
              <a:headEnd/>
              <a:tailEnd/>
            </a:ln>
            <a:effectLst>
              <a:outerShdw dist="20000" dir="5400000" rotWithShape="0">
                <a:srgbClr val="000000">
                  <a:alpha val="37999"/>
                </a:srgbClr>
              </a:outerShdw>
            </a:effectLst>
          </p:spPr>
          <p:txBody>
            <a:bodyPr tIns="0"/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200" i="1" dirty="0">
                  <a:solidFill>
                    <a:srgbClr val="000000"/>
                  </a:solidFill>
                </a:rPr>
                <a:t>my_server</a:t>
              </a: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646408" y="1372554"/>
              <a:ext cx="1715792" cy="304800"/>
            </a:xfrm>
            <a:prstGeom prst="rect">
              <a:avLst/>
            </a:prstGeom>
            <a:solidFill>
              <a:schemeClr val="bg2">
                <a:alpha val="60000"/>
              </a:schemeClr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tIns="0" bIns="0"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100" b="1" kern="0" dirty="0">
                  <a:solidFill>
                    <a:schemeClr val="tx1"/>
                  </a:solidFill>
                  <a:latin typeface="Calibri"/>
                </a:rPr>
                <a:t>Compute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646408" y="1752600"/>
              <a:ext cx="1137171" cy="87716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100" b="1" dirty="0">
                  <a:solidFill>
                    <a:schemeClr val="tx2">
                      <a:lumMod val="50000"/>
                    </a:schemeClr>
                  </a:solidFill>
                </a:rPr>
                <a:t>Attributes</a:t>
              </a:r>
            </a:p>
            <a:p>
              <a:pPr marL="115888" indent="-115888" fontAlgn="auto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  <a:defRPr/>
              </a:pPr>
              <a:r>
                <a:rPr lang="en-US" sz="1000" dirty="0">
                  <a:latin typeface="Calibri"/>
                  <a:ea typeface="Times New Roman"/>
                  <a:cs typeface="Calibri"/>
                </a:rPr>
                <a:t>private_address</a:t>
              </a:r>
              <a:endParaRPr lang="en-US" sz="1000" dirty="0">
                <a:latin typeface="Calibri"/>
                <a:ea typeface="Times New Roman"/>
                <a:cs typeface="Times New Roman"/>
              </a:endParaRPr>
            </a:p>
            <a:p>
              <a:pPr marL="115888" indent="-115888" fontAlgn="auto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  <a:defRPr/>
              </a:pPr>
              <a:r>
                <a:rPr lang="en-US" sz="1000" i="1" dirty="0">
                  <a:solidFill>
                    <a:schemeClr val="tx2">
                      <a:lumMod val="50000"/>
                    </a:schemeClr>
                  </a:solidFill>
                </a:rPr>
                <a:t>public_address</a:t>
              </a:r>
            </a:p>
            <a:p>
              <a:pPr marL="115888" indent="-115888" fontAlgn="auto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  <a:defRPr/>
              </a:pPr>
              <a:r>
                <a:rPr lang="en-US" sz="1000" i="1" dirty="0">
                  <a:solidFill>
                    <a:schemeClr val="tx2">
                      <a:lumMod val="50000"/>
                    </a:schemeClr>
                  </a:solidFill>
                </a:rPr>
                <a:t>networks</a:t>
              </a:r>
            </a:p>
            <a:p>
              <a:pPr marL="115888" indent="-115888" fontAlgn="auto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  <a:defRPr/>
              </a:pPr>
              <a:r>
                <a:rPr lang="en-US" sz="1000" i="1" dirty="0">
                  <a:solidFill>
                    <a:schemeClr val="tx2">
                      <a:lumMod val="50000"/>
                    </a:schemeClr>
                  </a:solidFill>
                </a:rPr>
                <a:t>ports</a:t>
              </a:r>
            </a:p>
          </p:txBody>
        </p:sp>
        <p:sp>
          <p:nvSpPr>
            <p:cNvPr id="34" name="Web Server Tier"/>
            <p:cNvSpPr>
              <a:spLocks noChangeArrowheads="1"/>
            </p:cNvSpPr>
            <p:nvPr/>
          </p:nvSpPr>
          <p:spPr bwMode="auto">
            <a:xfrm>
              <a:off x="1874586" y="3733800"/>
              <a:ext cx="1051560" cy="642057"/>
            </a:xfrm>
            <a:prstGeom prst="roundRect">
              <a:avLst>
                <a:gd name="adj" fmla="val 16667"/>
              </a:avLst>
            </a:prstGeom>
            <a:solidFill>
              <a:schemeClr val="tx2">
                <a:lumMod val="20000"/>
                <a:lumOff val="80000"/>
              </a:schemeClr>
            </a:solidFill>
            <a:ln w="6350">
              <a:solidFill>
                <a:schemeClr val="accent1"/>
              </a:solidFill>
              <a:round/>
              <a:headEnd/>
              <a:tailEnd/>
            </a:ln>
            <a:effectLst/>
          </p:spPr>
          <p:txBody>
            <a:bodyPr tIns="0" bIns="0"/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algn="ctr">
                <a:defRPr/>
              </a:pPr>
              <a:r>
                <a:rPr lang="en-US" altLang="en-US" sz="900" b="1" dirty="0">
                  <a:latin typeface="Arial" charset="0"/>
                </a:rPr>
                <a:t>Requirements</a:t>
              </a:r>
            </a:p>
          </p:txBody>
        </p:sp>
        <p:sp>
          <p:nvSpPr>
            <p:cNvPr id="43" name="Rectangle 14"/>
            <p:cNvSpPr>
              <a:spLocks noChangeArrowheads="1"/>
            </p:cNvSpPr>
            <p:nvPr/>
          </p:nvSpPr>
          <p:spPr bwMode="auto">
            <a:xfrm>
              <a:off x="1981200" y="3999639"/>
              <a:ext cx="1005840" cy="219456"/>
            </a:xfrm>
            <a:prstGeom prst="rect">
              <a:avLst/>
            </a:prstGeom>
            <a:gradFill rotWithShape="1">
              <a:gsLst>
                <a:gs pos="0">
                  <a:srgbClr val="FFBE86"/>
                </a:gs>
                <a:gs pos="35001">
                  <a:srgbClr val="FFD0AA"/>
                </a:gs>
                <a:gs pos="100000">
                  <a:srgbClr val="FFEBDB"/>
                </a:gs>
              </a:gsLst>
              <a:lin ang="16200000" scaled="1"/>
            </a:gradFill>
            <a:ln w="9525">
              <a:solidFill>
                <a:srgbClr val="E46C0A"/>
              </a:solidFill>
              <a:miter lim="800000"/>
              <a:headEnd/>
              <a:tailEnd/>
            </a:ln>
            <a:effectLst>
              <a:outerShdw dist="20000" dir="5400000" rotWithShape="0">
                <a:srgbClr val="000000">
                  <a:alpha val="37999"/>
                </a:srgbClr>
              </a:outerShdw>
            </a:effectLst>
          </p:spPr>
          <p:txBody>
            <a:bodyPr wrap="none" lIns="0" rIns="0" anchor="ctr"/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100" dirty="0">
                  <a:latin typeface="Arial" charset="0"/>
                </a:rPr>
                <a:t>Attachment</a:t>
              </a:r>
            </a:p>
          </p:txBody>
        </p:sp>
        <p:sp>
          <p:nvSpPr>
            <p:cNvPr id="33" name="Web Server Tier"/>
            <p:cNvSpPr>
              <a:spLocks noChangeArrowheads="1"/>
            </p:cNvSpPr>
            <p:nvPr/>
          </p:nvSpPr>
          <p:spPr bwMode="auto">
            <a:xfrm>
              <a:off x="1865067" y="1787242"/>
              <a:ext cx="1061077" cy="1870358"/>
            </a:xfrm>
            <a:prstGeom prst="roundRect">
              <a:avLst>
                <a:gd name="adj" fmla="val 16667"/>
              </a:avLst>
            </a:prstGeom>
            <a:solidFill>
              <a:schemeClr val="tx2">
                <a:lumMod val="20000"/>
                <a:lumOff val="80000"/>
              </a:schemeClr>
            </a:solidFill>
            <a:ln w="6350">
              <a:solidFill>
                <a:schemeClr val="accent1"/>
              </a:solidFill>
              <a:round/>
              <a:headEnd/>
              <a:tailEnd/>
            </a:ln>
            <a:effectLst/>
          </p:spPr>
          <p:txBody>
            <a:bodyPr tIns="0" bIns="0"/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algn="ctr">
                <a:defRPr/>
              </a:pPr>
              <a:r>
                <a:rPr lang="en-US" altLang="en-US" sz="900" b="1" dirty="0">
                  <a:latin typeface="Arial" charset="0"/>
                </a:rPr>
                <a:t>Capabilities</a:t>
              </a:r>
            </a:p>
          </p:txBody>
        </p:sp>
        <p:sp>
          <p:nvSpPr>
            <p:cNvPr id="46" name="Rectangle 14"/>
            <p:cNvSpPr>
              <a:spLocks noChangeArrowheads="1"/>
            </p:cNvSpPr>
            <p:nvPr/>
          </p:nvSpPr>
          <p:spPr bwMode="auto">
            <a:xfrm>
              <a:off x="1981200" y="2066544"/>
              <a:ext cx="1005840" cy="219456"/>
            </a:xfrm>
            <a:prstGeom prst="rect">
              <a:avLst/>
            </a:prstGeom>
            <a:gradFill rotWithShape="1">
              <a:gsLst>
                <a:gs pos="0">
                  <a:srgbClr val="FFBE86"/>
                </a:gs>
                <a:gs pos="35001">
                  <a:srgbClr val="FFD0AA"/>
                </a:gs>
                <a:gs pos="100000">
                  <a:srgbClr val="FFEBDB"/>
                </a:gs>
              </a:gsLst>
              <a:lin ang="16200000" scaled="1"/>
            </a:gradFill>
            <a:ln w="9525">
              <a:solidFill>
                <a:srgbClr val="E46C0A"/>
              </a:solidFill>
              <a:miter lim="800000"/>
              <a:headEnd/>
              <a:tailEnd/>
            </a:ln>
            <a:effectLst>
              <a:outerShdw dist="20000" dir="5400000" rotWithShape="0">
                <a:srgbClr val="000000">
                  <a:alpha val="37999"/>
                </a:srgbClr>
              </a:outerShdw>
            </a:effectLst>
          </p:spPr>
          <p:txBody>
            <a:bodyPr wrap="none" lIns="0" rIns="0" anchor="ctr"/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100" dirty="0">
                  <a:latin typeface="Arial" charset="0"/>
                </a:rPr>
                <a:t>Container</a:t>
              </a:r>
            </a:p>
          </p:txBody>
        </p:sp>
        <p:sp>
          <p:nvSpPr>
            <p:cNvPr id="50" name="Rectangle 14"/>
            <p:cNvSpPr>
              <a:spLocks noChangeArrowheads="1"/>
            </p:cNvSpPr>
            <p:nvPr/>
          </p:nvSpPr>
          <p:spPr bwMode="auto">
            <a:xfrm>
              <a:off x="1981200" y="2676144"/>
              <a:ext cx="1005840" cy="219456"/>
            </a:xfrm>
            <a:prstGeom prst="rect">
              <a:avLst/>
            </a:prstGeom>
            <a:gradFill rotWithShape="1">
              <a:gsLst>
                <a:gs pos="0">
                  <a:srgbClr val="FFBE86"/>
                </a:gs>
                <a:gs pos="35001">
                  <a:srgbClr val="FFD0AA"/>
                </a:gs>
                <a:gs pos="100000">
                  <a:srgbClr val="FFEBDB"/>
                </a:gs>
              </a:gsLst>
              <a:lin ang="16200000" scaled="1"/>
            </a:gradFill>
            <a:ln w="9525">
              <a:solidFill>
                <a:srgbClr val="E46C0A"/>
              </a:solidFill>
              <a:miter lim="800000"/>
              <a:headEnd/>
              <a:tailEnd/>
            </a:ln>
            <a:effectLst>
              <a:outerShdw dist="20000" dir="5400000" rotWithShape="0">
                <a:srgbClr val="000000">
                  <a:alpha val="37999"/>
                </a:srgbClr>
              </a:outerShdw>
            </a:effectLst>
          </p:spPr>
          <p:txBody>
            <a:bodyPr wrap="none" lIns="0" rIns="0" anchor="ctr"/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100" dirty="0">
                  <a:latin typeface="Arial" charset="0"/>
                </a:rPr>
                <a:t>Scalable</a:t>
              </a:r>
            </a:p>
          </p:txBody>
        </p:sp>
        <p:sp>
          <p:nvSpPr>
            <p:cNvPr id="51" name="Rectangle 14"/>
            <p:cNvSpPr>
              <a:spLocks noChangeArrowheads="1"/>
            </p:cNvSpPr>
            <p:nvPr/>
          </p:nvSpPr>
          <p:spPr bwMode="auto">
            <a:xfrm>
              <a:off x="1981200" y="2980944"/>
              <a:ext cx="1005840" cy="219456"/>
            </a:xfrm>
            <a:prstGeom prst="rect">
              <a:avLst/>
            </a:prstGeom>
            <a:gradFill rotWithShape="1">
              <a:gsLst>
                <a:gs pos="0">
                  <a:srgbClr val="FFBE86"/>
                </a:gs>
                <a:gs pos="35001">
                  <a:srgbClr val="FFD0AA"/>
                </a:gs>
                <a:gs pos="100000">
                  <a:srgbClr val="FFEBDB"/>
                </a:gs>
              </a:gsLst>
              <a:lin ang="16200000" scaled="1"/>
            </a:gradFill>
            <a:ln w="9525">
              <a:solidFill>
                <a:srgbClr val="E46C0A"/>
              </a:solidFill>
              <a:miter lim="800000"/>
              <a:headEnd/>
              <a:tailEnd/>
            </a:ln>
            <a:effectLst>
              <a:outerShdw dist="20000" dir="5400000" rotWithShape="0">
                <a:srgbClr val="000000">
                  <a:alpha val="37999"/>
                </a:srgbClr>
              </a:outerShdw>
            </a:effectLst>
          </p:spPr>
          <p:txBody>
            <a:bodyPr wrap="none" lIns="0" rIns="0" anchor="ctr"/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100" dirty="0">
                  <a:latin typeface="Arial" charset="0"/>
                </a:rPr>
                <a:t>Bindable</a:t>
              </a:r>
            </a:p>
          </p:txBody>
        </p:sp>
        <p:sp>
          <p:nvSpPr>
            <p:cNvPr id="52" name="Rectangle 14"/>
            <p:cNvSpPr>
              <a:spLocks noChangeArrowheads="1"/>
            </p:cNvSpPr>
            <p:nvPr/>
          </p:nvSpPr>
          <p:spPr bwMode="auto">
            <a:xfrm>
              <a:off x="1981200" y="3285744"/>
              <a:ext cx="1005840" cy="219456"/>
            </a:xfrm>
            <a:prstGeom prst="rect">
              <a:avLst/>
            </a:prstGeom>
            <a:gradFill rotWithShape="1">
              <a:gsLst>
                <a:gs pos="0">
                  <a:srgbClr val="FFBE86"/>
                </a:gs>
                <a:gs pos="35001">
                  <a:srgbClr val="FFD0AA"/>
                </a:gs>
                <a:gs pos="100000">
                  <a:srgbClr val="FFEBDB"/>
                </a:gs>
              </a:gsLst>
              <a:lin ang="16200000" scaled="1"/>
            </a:gradFill>
            <a:ln w="9525">
              <a:solidFill>
                <a:srgbClr val="E46C0A"/>
              </a:solidFill>
              <a:miter lim="800000"/>
              <a:headEnd/>
              <a:tailEnd/>
            </a:ln>
            <a:effectLst>
              <a:outerShdw dist="20000" dir="5400000" rotWithShape="0">
                <a:srgbClr val="000000">
                  <a:alpha val="37999"/>
                </a:srgbClr>
              </a:outerShdw>
            </a:effectLst>
          </p:spPr>
          <p:txBody>
            <a:bodyPr wrap="none" lIns="0" rIns="0" anchor="ctr"/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100" dirty="0">
                  <a:latin typeface="Arial" charset="0"/>
                </a:rPr>
                <a:t>Endpoint</a:t>
              </a:r>
            </a:p>
          </p:txBody>
        </p:sp>
      </p:grpSp>
      <p:cxnSp>
        <p:nvCxnSpPr>
          <p:cNvPr id="32" name="Straight Connector 12"/>
          <p:cNvCxnSpPr>
            <a:cxnSpLocks noChangeShapeType="1"/>
            <a:stCxn id="54" idx="1"/>
            <a:endCxn id="5152" idx="3"/>
          </p:cNvCxnSpPr>
          <p:nvPr/>
        </p:nvCxnSpPr>
        <p:spPr bwMode="auto">
          <a:xfrm rot="10800000" flipV="1">
            <a:off x="4572000" y="3416513"/>
            <a:ext cx="914400" cy="394740"/>
          </a:xfrm>
          <a:prstGeom prst="bentConnector3">
            <a:avLst>
              <a:gd name="adj1" fmla="val 24468"/>
            </a:avLst>
          </a:prstGeom>
          <a:noFill/>
          <a:ln w="31750" cap="sq" algn="ctr">
            <a:solidFill>
              <a:srgbClr val="FCD5B5"/>
            </a:solidFill>
            <a:miter lim="800000"/>
            <a:headEnd/>
            <a:tailEnd/>
          </a:ln>
          <a:effectLst>
            <a:outerShdw blurRad="25400" dist="25401" dir="2700000" algn="tl" rotWithShape="0">
              <a:srgbClr val="984807">
                <a:alpha val="60999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grpSp>
        <p:nvGrpSpPr>
          <p:cNvPr id="20" name="Group 19"/>
          <p:cNvGrpSpPr/>
          <p:nvPr/>
        </p:nvGrpSpPr>
        <p:grpSpPr>
          <a:xfrm>
            <a:off x="5486400" y="2236330"/>
            <a:ext cx="2133600" cy="2251635"/>
            <a:chOff x="4648200" y="1922182"/>
            <a:chExt cx="2133600" cy="2251635"/>
          </a:xfrm>
        </p:grpSpPr>
        <p:sp>
          <p:nvSpPr>
            <p:cNvPr id="77" name="Web Server Tier"/>
            <p:cNvSpPr>
              <a:spLocks noChangeArrowheads="1"/>
            </p:cNvSpPr>
            <p:nvPr/>
          </p:nvSpPr>
          <p:spPr bwMode="auto">
            <a:xfrm>
              <a:off x="5142208" y="1922182"/>
              <a:ext cx="1639592" cy="2251635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A3C4FF"/>
                </a:gs>
                <a:gs pos="35001">
                  <a:srgbClr val="BFD5FF"/>
                </a:gs>
                <a:gs pos="100000">
                  <a:srgbClr val="E5EEFF"/>
                </a:gs>
              </a:gsLst>
              <a:lin ang="16200000" scaled="1"/>
            </a:gradFill>
            <a:ln w="9525">
              <a:solidFill>
                <a:srgbClr val="4A7EBB"/>
              </a:solidFill>
              <a:round/>
              <a:headEnd/>
              <a:tailEnd/>
            </a:ln>
            <a:effectLst>
              <a:outerShdw dist="20000" dir="5400000" rotWithShape="0">
                <a:srgbClr val="000000">
                  <a:alpha val="37999"/>
                </a:srgbClr>
              </a:outerShdw>
            </a:effectLst>
          </p:spPr>
          <p:txBody>
            <a:bodyPr tIns="0"/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200" i="1" dirty="0">
                  <a:solidFill>
                    <a:srgbClr val="000000"/>
                  </a:solidFill>
                </a:rPr>
                <a:t>my_storage</a:t>
              </a:r>
            </a:p>
          </p:txBody>
        </p:sp>
        <p:sp>
          <p:nvSpPr>
            <p:cNvPr id="3" name="Rectangle 2"/>
            <p:cNvSpPr/>
            <p:nvPr/>
          </p:nvSpPr>
          <p:spPr>
            <a:xfrm>
              <a:off x="5142208" y="2311329"/>
              <a:ext cx="1639592" cy="304800"/>
            </a:xfrm>
            <a:prstGeom prst="rect">
              <a:avLst/>
            </a:prstGeom>
            <a:solidFill>
              <a:schemeClr val="bg2">
                <a:alpha val="60000"/>
              </a:schemeClr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tIns="0" bIns="0"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100" b="1" kern="0" dirty="0">
                  <a:solidFill>
                    <a:schemeClr val="tx1"/>
                  </a:solidFill>
                  <a:latin typeface="Calibri"/>
                  <a:cs typeface="+mn-cs"/>
                </a:rPr>
                <a:t>BlockStorage</a:t>
              </a:r>
            </a:p>
          </p:txBody>
        </p:sp>
        <p:sp>
          <p:nvSpPr>
            <p:cNvPr id="53" name="Web Server Tier"/>
            <p:cNvSpPr>
              <a:spLocks noChangeArrowheads="1"/>
            </p:cNvSpPr>
            <p:nvPr/>
          </p:nvSpPr>
          <p:spPr bwMode="auto">
            <a:xfrm>
              <a:off x="4730841" y="2766400"/>
              <a:ext cx="984159" cy="586400"/>
            </a:xfrm>
            <a:prstGeom prst="roundRect">
              <a:avLst>
                <a:gd name="adj" fmla="val 16667"/>
              </a:avLst>
            </a:prstGeom>
            <a:solidFill>
              <a:schemeClr val="tx2">
                <a:lumMod val="20000"/>
                <a:lumOff val="80000"/>
              </a:schemeClr>
            </a:solidFill>
            <a:ln w="6350">
              <a:solidFill>
                <a:schemeClr val="accent1"/>
              </a:solidFill>
              <a:round/>
              <a:headEnd/>
              <a:tailEnd/>
            </a:ln>
            <a:effectLst/>
          </p:spPr>
          <p:txBody>
            <a:bodyPr tIns="0" bIns="0"/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algn="ctr">
                <a:defRPr/>
              </a:pPr>
              <a:r>
                <a:rPr lang="en-US" altLang="en-US" sz="900" b="1" dirty="0">
                  <a:latin typeface="Arial" charset="0"/>
                </a:rPr>
                <a:t>Capabilities</a:t>
              </a:r>
            </a:p>
          </p:txBody>
        </p:sp>
        <p:sp>
          <p:nvSpPr>
            <p:cNvPr id="54" name="Rectangle 14"/>
            <p:cNvSpPr>
              <a:spLocks noChangeArrowheads="1"/>
            </p:cNvSpPr>
            <p:nvPr/>
          </p:nvSpPr>
          <p:spPr bwMode="auto">
            <a:xfrm>
              <a:off x="4648200" y="2992637"/>
              <a:ext cx="1005840" cy="219456"/>
            </a:xfrm>
            <a:prstGeom prst="rect">
              <a:avLst/>
            </a:prstGeom>
            <a:gradFill rotWithShape="1">
              <a:gsLst>
                <a:gs pos="0">
                  <a:srgbClr val="FFBE86"/>
                </a:gs>
                <a:gs pos="35001">
                  <a:srgbClr val="FFD0AA"/>
                </a:gs>
                <a:gs pos="100000">
                  <a:srgbClr val="FFEBDB"/>
                </a:gs>
              </a:gsLst>
              <a:lin ang="16200000" scaled="1"/>
            </a:gradFill>
            <a:ln w="9525">
              <a:solidFill>
                <a:srgbClr val="E46C0A"/>
              </a:solidFill>
              <a:miter lim="800000"/>
              <a:headEnd/>
              <a:tailEnd/>
            </a:ln>
            <a:effectLst>
              <a:outerShdw dist="20000" dir="5400000" rotWithShape="0">
                <a:srgbClr val="000000">
                  <a:alpha val="37999"/>
                </a:srgbClr>
              </a:outerShdw>
            </a:effectLst>
          </p:spPr>
          <p:txBody>
            <a:bodyPr wrap="none" lIns="0" rIns="0" anchor="ctr"/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100" dirty="0">
                  <a:latin typeface="Arial" charset="0"/>
                </a:rPr>
                <a:t>Attachment</a:t>
              </a: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5715000" y="2710464"/>
              <a:ext cx="931986" cy="7232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100" b="1" dirty="0">
                  <a:solidFill>
                    <a:schemeClr val="tx2">
                      <a:lumMod val="50000"/>
                    </a:schemeClr>
                  </a:solidFill>
                </a:rPr>
                <a:t>Properties</a:t>
              </a:r>
            </a:p>
            <a:p>
              <a:pPr marL="115888" indent="-115888" fontAlgn="auto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  <a:defRPr/>
              </a:pPr>
              <a:r>
                <a:rPr lang="en-US" sz="1000" dirty="0">
                  <a:latin typeface="Calibri"/>
                  <a:ea typeface="Times New Roman"/>
                  <a:cs typeface="Calibri"/>
                </a:rPr>
                <a:t>size</a:t>
              </a:r>
              <a:endParaRPr lang="en-US" sz="1000" dirty="0">
                <a:latin typeface="Calibri"/>
                <a:ea typeface="Times New Roman"/>
                <a:cs typeface="Times New Roman"/>
              </a:endParaRPr>
            </a:p>
            <a:p>
              <a:pPr marL="115888" indent="-115888" fontAlgn="auto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  <a:defRPr/>
              </a:pPr>
              <a:r>
                <a:rPr lang="en-US" sz="1000" i="1" dirty="0">
                  <a:solidFill>
                    <a:schemeClr val="tx2">
                      <a:lumMod val="50000"/>
                    </a:schemeClr>
                  </a:solidFill>
                </a:rPr>
                <a:t>volume_id</a:t>
              </a:r>
            </a:p>
            <a:p>
              <a:pPr marL="115888" indent="-115888" fontAlgn="auto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  <a:defRPr/>
              </a:pPr>
              <a:r>
                <a:rPr lang="en-US" sz="1000" i="1" dirty="0">
                  <a:solidFill>
                    <a:schemeClr val="tx2">
                      <a:lumMod val="50000"/>
                    </a:schemeClr>
                  </a:solidFill>
                </a:rPr>
                <a:t>snapshot_id</a:t>
              </a:r>
            </a:p>
          </p:txBody>
        </p:sp>
      </p:grpSp>
      <p:sp>
        <p:nvSpPr>
          <p:cNvPr id="28" name="Rectangle 14"/>
          <p:cNvSpPr>
            <a:spLocks noChangeArrowheads="1"/>
          </p:cNvSpPr>
          <p:nvPr/>
        </p:nvSpPr>
        <p:spPr bwMode="auto">
          <a:xfrm>
            <a:off x="2270760" y="2685492"/>
            <a:ext cx="1005840" cy="219456"/>
          </a:xfrm>
          <a:prstGeom prst="rect">
            <a:avLst/>
          </a:prstGeom>
          <a:gradFill rotWithShape="1">
            <a:gsLst>
              <a:gs pos="0">
                <a:srgbClr val="FFBE86"/>
              </a:gs>
              <a:gs pos="35001">
                <a:srgbClr val="FFD0AA"/>
              </a:gs>
              <a:gs pos="100000">
                <a:srgbClr val="FFEBDB"/>
              </a:gs>
            </a:gsLst>
            <a:lin ang="16200000" scaled="1"/>
          </a:gradFill>
          <a:ln w="9525">
            <a:solidFill>
              <a:srgbClr val="E46C0A"/>
            </a:solidFill>
            <a:miter lim="800000"/>
            <a:headEnd/>
            <a:tailEnd/>
          </a:ln>
          <a:effectLst>
            <a:outerShdw dist="20000" dir="5400000" rotWithShape="0">
              <a:srgbClr val="000000">
                <a:alpha val="37999"/>
              </a:srgbClr>
            </a:outerShdw>
          </a:effectLst>
        </p:spPr>
        <p:txBody>
          <a:bodyPr wrap="none" lIns="0" rIns="0"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900" dirty="0">
                <a:latin typeface="Arial" charset="0"/>
              </a:rPr>
              <a:t>OperatingSystem</a:t>
            </a:r>
          </a:p>
        </p:txBody>
      </p:sp>
      <p:sp>
        <p:nvSpPr>
          <p:cNvPr id="39" name="Rectangle 38"/>
          <p:cNvSpPr/>
          <p:nvPr/>
        </p:nvSpPr>
        <p:spPr>
          <a:xfrm>
            <a:off x="3680839" y="3389459"/>
            <a:ext cx="1472232" cy="224424"/>
          </a:xfrm>
          <a:prstGeom prst="rect">
            <a:avLst/>
          </a:prstGeom>
          <a:solidFill>
            <a:schemeClr val="bg2">
              <a:alpha val="60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100" b="1" kern="0" dirty="0">
                <a:solidFill>
                  <a:schemeClr val="tx1"/>
                </a:solidFill>
                <a:latin typeface="Calibri"/>
              </a:rPr>
              <a:t>MyCustomAttachesTo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6CB085-1EB3-83AF-AEEE-5CA259F08B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4089400" y="6337300"/>
            <a:ext cx="9652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rgbClr val="003366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+mn-lt"/>
                <a:ea typeface="ＭＳ Ｐゴシック" charset="0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defRPr/>
            </a:pPr>
            <a:r>
              <a:rPr lang="it-IT"/>
              <a:t>- </a:t>
            </a:r>
            <a:fld id="{0D65E5FF-0279-0442-8A18-37024F4C050F}" type="slidenum">
              <a:rPr lang="en-US" smtClean="0"/>
              <a:pPr>
                <a:defRPr/>
              </a:pPr>
              <a:t>49</a:t>
            </a:fld>
            <a:r>
              <a:rPr lang="it-IT"/>
              <a:t> -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843580"/>
      </p:ext>
    </p:extLst>
  </p:cSld>
  <p:clrMapOvr>
    <a:masterClrMapping/>
  </p:clrMapOvr>
  <p:transition spd="med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2CA966-282F-DA15-E7F9-F3FFA422C89D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IT" smtClean="0"/>
              <a:t>5</a:t>
            </a:fld>
            <a:endParaRPr lang="en-IT"/>
          </a:p>
        </p:txBody>
      </p:sp>
      <p:pic>
        <p:nvPicPr>
          <p:cNvPr id="5" name="Content Placeholder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D9C22CC5-6C2C-6E97-9648-2D682A4D24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63169"/>
            <a:ext cx="11909612" cy="502482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38CBFB3-15CF-DD02-790D-7A95EA6DB46F}"/>
              </a:ext>
            </a:extLst>
          </p:cNvPr>
          <p:cNvSpPr/>
          <p:nvPr/>
        </p:nvSpPr>
        <p:spPr bwMode="auto">
          <a:xfrm>
            <a:off x="109728" y="5462014"/>
            <a:ext cx="3888712" cy="228600"/>
          </a:xfrm>
          <a:prstGeom prst="rect">
            <a:avLst/>
          </a:prstGeom>
          <a:solidFill>
            <a:schemeClr val="accent1">
              <a:alpha val="7151"/>
            </a:schemeClr>
          </a:solidFill>
          <a:ln w="38100" cap="flat" cmpd="sng" algn="ctr">
            <a:solidFill>
              <a:srgbClr val="FF0000"/>
            </a:solidFill>
            <a:prstDash val="solid"/>
            <a:round/>
            <a:headEnd type="triangl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IT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1179477"/>
      </p:ext>
    </p:extLst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20082" y="258437"/>
            <a:ext cx="50721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Block Storage 3: Using a Relationship Template of type AttachesTo</a:t>
            </a:r>
          </a:p>
        </p:txBody>
      </p:sp>
      <p:cxnSp>
        <p:nvCxnSpPr>
          <p:cNvPr id="29" name="Straight Connector 12"/>
          <p:cNvCxnSpPr>
            <a:cxnSpLocks noChangeShapeType="1"/>
            <a:endCxn id="43" idx="3"/>
          </p:cNvCxnSpPr>
          <p:nvPr/>
        </p:nvCxnSpPr>
        <p:spPr bwMode="auto">
          <a:xfrm rot="10800000" flipV="1">
            <a:off x="3276601" y="3811251"/>
            <a:ext cx="1007577" cy="612263"/>
          </a:xfrm>
          <a:prstGeom prst="bentConnector3">
            <a:avLst>
              <a:gd name="adj1" fmla="val 79929"/>
            </a:avLst>
          </a:prstGeom>
          <a:noFill/>
          <a:ln w="31750" cap="sq" algn="ctr">
            <a:solidFill>
              <a:srgbClr val="FCD5B5"/>
            </a:solidFill>
            <a:miter lim="800000"/>
            <a:headEnd/>
            <a:tailEnd/>
          </a:ln>
          <a:effectLst>
            <a:outerShdw blurRad="25400" dist="25401" dir="2700000" algn="tl" rotWithShape="0">
              <a:srgbClr val="984807">
                <a:alpha val="60999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grpSp>
        <p:nvGrpSpPr>
          <p:cNvPr id="21" name="Group 20"/>
          <p:cNvGrpSpPr/>
          <p:nvPr/>
        </p:nvGrpSpPr>
        <p:grpSpPr>
          <a:xfrm>
            <a:off x="935968" y="1297555"/>
            <a:ext cx="2340632" cy="3553297"/>
            <a:chOff x="646408" y="983407"/>
            <a:chExt cx="2340632" cy="3553297"/>
          </a:xfrm>
        </p:grpSpPr>
        <p:sp>
          <p:nvSpPr>
            <p:cNvPr id="40" name="Web Server Tier"/>
            <p:cNvSpPr>
              <a:spLocks noChangeArrowheads="1"/>
            </p:cNvSpPr>
            <p:nvPr/>
          </p:nvSpPr>
          <p:spPr bwMode="auto">
            <a:xfrm>
              <a:off x="646408" y="983407"/>
              <a:ext cx="1715792" cy="3553297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A3C4FF"/>
                </a:gs>
                <a:gs pos="35001">
                  <a:srgbClr val="BFD5FF"/>
                </a:gs>
                <a:gs pos="100000">
                  <a:srgbClr val="E5EEFF"/>
                </a:gs>
              </a:gsLst>
              <a:lin ang="16200000" scaled="1"/>
            </a:gradFill>
            <a:ln w="9525">
              <a:solidFill>
                <a:srgbClr val="4A7EBB"/>
              </a:solidFill>
              <a:round/>
              <a:headEnd/>
              <a:tailEnd/>
            </a:ln>
            <a:effectLst>
              <a:outerShdw dist="20000" dir="5400000" rotWithShape="0">
                <a:srgbClr val="000000">
                  <a:alpha val="37999"/>
                </a:srgbClr>
              </a:outerShdw>
            </a:effectLst>
          </p:spPr>
          <p:txBody>
            <a:bodyPr tIns="0"/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200" i="1" dirty="0">
                  <a:solidFill>
                    <a:srgbClr val="000000"/>
                  </a:solidFill>
                </a:rPr>
                <a:t>my_server</a:t>
              </a: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646408" y="1372554"/>
              <a:ext cx="1715792" cy="304800"/>
            </a:xfrm>
            <a:prstGeom prst="rect">
              <a:avLst/>
            </a:prstGeom>
            <a:solidFill>
              <a:schemeClr val="bg2">
                <a:alpha val="60000"/>
              </a:schemeClr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tIns="0" bIns="0"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100" b="1" kern="0" dirty="0">
                  <a:solidFill>
                    <a:schemeClr val="tx1"/>
                  </a:solidFill>
                  <a:latin typeface="Calibri"/>
                </a:rPr>
                <a:t>Compute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646408" y="1752600"/>
              <a:ext cx="1137171" cy="87716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100" b="1" dirty="0">
                  <a:solidFill>
                    <a:schemeClr val="tx2">
                      <a:lumMod val="50000"/>
                    </a:schemeClr>
                  </a:solidFill>
                </a:rPr>
                <a:t>Attributes</a:t>
              </a:r>
            </a:p>
            <a:p>
              <a:pPr marL="115888" indent="-115888" fontAlgn="auto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  <a:defRPr/>
              </a:pPr>
              <a:r>
                <a:rPr lang="en-US" sz="1000" dirty="0">
                  <a:latin typeface="Calibri"/>
                  <a:ea typeface="Times New Roman"/>
                  <a:cs typeface="Calibri"/>
                </a:rPr>
                <a:t>private_address</a:t>
              </a:r>
              <a:endParaRPr lang="en-US" sz="1000" dirty="0">
                <a:latin typeface="Calibri"/>
                <a:ea typeface="Times New Roman"/>
                <a:cs typeface="Times New Roman"/>
              </a:endParaRPr>
            </a:p>
            <a:p>
              <a:pPr marL="115888" indent="-115888" fontAlgn="auto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  <a:defRPr/>
              </a:pPr>
              <a:r>
                <a:rPr lang="en-US" sz="1000" i="1" dirty="0">
                  <a:solidFill>
                    <a:schemeClr val="tx2">
                      <a:lumMod val="50000"/>
                    </a:schemeClr>
                  </a:solidFill>
                </a:rPr>
                <a:t>public_address</a:t>
              </a:r>
            </a:p>
            <a:p>
              <a:pPr marL="115888" indent="-115888" fontAlgn="auto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  <a:defRPr/>
              </a:pPr>
              <a:r>
                <a:rPr lang="en-US" sz="1000" i="1" dirty="0">
                  <a:solidFill>
                    <a:schemeClr val="tx2">
                      <a:lumMod val="50000"/>
                    </a:schemeClr>
                  </a:solidFill>
                </a:rPr>
                <a:t>networks</a:t>
              </a:r>
            </a:p>
            <a:p>
              <a:pPr marL="115888" indent="-115888" fontAlgn="auto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  <a:defRPr/>
              </a:pPr>
              <a:r>
                <a:rPr lang="en-US" sz="1000" i="1" dirty="0">
                  <a:solidFill>
                    <a:schemeClr val="tx2">
                      <a:lumMod val="50000"/>
                    </a:schemeClr>
                  </a:solidFill>
                </a:rPr>
                <a:t>ports</a:t>
              </a:r>
            </a:p>
          </p:txBody>
        </p:sp>
        <p:sp>
          <p:nvSpPr>
            <p:cNvPr id="34" name="Web Server Tier"/>
            <p:cNvSpPr>
              <a:spLocks noChangeArrowheads="1"/>
            </p:cNvSpPr>
            <p:nvPr/>
          </p:nvSpPr>
          <p:spPr bwMode="auto">
            <a:xfrm>
              <a:off x="1874586" y="3733800"/>
              <a:ext cx="1051560" cy="642057"/>
            </a:xfrm>
            <a:prstGeom prst="roundRect">
              <a:avLst>
                <a:gd name="adj" fmla="val 16667"/>
              </a:avLst>
            </a:prstGeom>
            <a:solidFill>
              <a:schemeClr val="tx2">
                <a:lumMod val="20000"/>
                <a:lumOff val="80000"/>
              </a:schemeClr>
            </a:solidFill>
            <a:ln w="6350">
              <a:solidFill>
                <a:schemeClr val="accent1"/>
              </a:solidFill>
              <a:round/>
              <a:headEnd/>
              <a:tailEnd/>
            </a:ln>
            <a:effectLst/>
          </p:spPr>
          <p:txBody>
            <a:bodyPr tIns="0" bIns="0"/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algn="ctr">
                <a:defRPr/>
              </a:pPr>
              <a:r>
                <a:rPr lang="en-US" altLang="en-US" sz="900" b="1" dirty="0">
                  <a:latin typeface="Arial" charset="0"/>
                </a:rPr>
                <a:t>Requirements</a:t>
              </a:r>
            </a:p>
          </p:txBody>
        </p:sp>
        <p:sp>
          <p:nvSpPr>
            <p:cNvPr id="43" name="Rectangle 14"/>
            <p:cNvSpPr>
              <a:spLocks noChangeArrowheads="1"/>
            </p:cNvSpPr>
            <p:nvPr/>
          </p:nvSpPr>
          <p:spPr bwMode="auto">
            <a:xfrm>
              <a:off x="1981200" y="3999639"/>
              <a:ext cx="1005840" cy="219456"/>
            </a:xfrm>
            <a:prstGeom prst="rect">
              <a:avLst/>
            </a:prstGeom>
            <a:gradFill rotWithShape="1">
              <a:gsLst>
                <a:gs pos="0">
                  <a:srgbClr val="FFBE86"/>
                </a:gs>
                <a:gs pos="35001">
                  <a:srgbClr val="FFD0AA"/>
                </a:gs>
                <a:gs pos="100000">
                  <a:srgbClr val="FFEBDB"/>
                </a:gs>
              </a:gsLst>
              <a:lin ang="16200000" scaled="1"/>
            </a:gradFill>
            <a:ln w="9525">
              <a:solidFill>
                <a:srgbClr val="E46C0A"/>
              </a:solidFill>
              <a:miter lim="800000"/>
              <a:headEnd/>
              <a:tailEnd/>
            </a:ln>
            <a:effectLst>
              <a:outerShdw dist="20000" dir="5400000" rotWithShape="0">
                <a:srgbClr val="000000">
                  <a:alpha val="37999"/>
                </a:srgbClr>
              </a:outerShdw>
            </a:effectLst>
          </p:spPr>
          <p:txBody>
            <a:bodyPr wrap="none" lIns="0" rIns="0" anchor="ctr"/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100" dirty="0">
                  <a:latin typeface="Arial" charset="0"/>
                </a:rPr>
                <a:t>Attachment</a:t>
              </a:r>
            </a:p>
          </p:txBody>
        </p:sp>
        <p:sp>
          <p:nvSpPr>
            <p:cNvPr id="33" name="Web Server Tier"/>
            <p:cNvSpPr>
              <a:spLocks noChangeArrowheads="1"/>
            </p:cNvSpPr>
            <p:nvPr/>
          </p:nvSpPr>
          <p:spPr bwMode="auto">
            <a:xfrm>
              <a:off x="1865067" y="1787242"/>
              <a:ext cx="1061077" cy="1870358"/>
            </a:xfrm>
            <a:prstGeom prst="roundRect">
              <a:avLst>
                <a:gd name="adj" fmla="val 16667"/>
              </a:avLst>
            </a:prstGeom>
            <a:solidFill>
              <a:schemeClr val="tx2">
                <a:lumMod val="20000"/>
                <a:lumOff val="80000"/>
              </a:schemeClr>
            </a:solidFill>
            <a:ln w="6350">
              <a:solidFill>
                <a:schemeClr val="accent1"/>
              </a:solidFill>
              <a:round/>
              <a:headEnd/>
              <a:tailEnd/>
            </a:ln>
            <a:effectLst/>
          </p:spPr>
          <p:txBody>
            <a:bodyPr tIns="0" bIns="0"/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algn="ctr">
                <a:defRPr/>
              </a:pPr>
              <a:r>
                <a:rPr lang="en-US" altLang="en-US" sz="900" b="1" dirty="0">
                  <a:latin typeface="Arial" charset="0"/>
                </a:rPr>
                <a:t>Capabilities</a:t>
              </a:r>
            </a:p>
          </p:txBody>
        </p:sp>
        <p:sp>
          <p:nvSpPr>
            <p:cNvPr id="46" name="Rectangle 14"/>
            <p:cNvSpPr>
              <a:spLocks noChangeArrowheads="1"/>
            </p:cNvSpPr>
            <p:nvPr/>
          </p:nvSpPr>
          <p:spPr bwMode="auto">
            <a:xfrm>
              <a:off x="1981200" y="2066544"/>
              <a:ext cx="1005840" cy="219456"/>
            </a:xfrm>
            <a:prstGeom prst="rect">
              <a:avLst/>
            </a:prstGeom>
            <a:gradFill rotWithShape="1">
              <a:gsLst>
                <a:gs pos="0">
                  <a:srgbClr val="FFBE86"/>
                </a:gs>
                <a:gs pos="35001">
                  <a:srgbClr val="FFD0AA"/>
                </a:gs>
                <a:gs pos="100000">
                  <a:srgbClr val="FFEBDB"/>
                </a:gs>
              </a:gsLst>
              <a:lin ang="16200000" scaled="1"/>
            </a:gradFill>
            <a:ln w="9525">
              <a:solidFill>
                <a:srgbClr val="E46C0A"/>
              </a:solidFill>
              <a:miter lim="800000"/>
              <a:headEnd/>
              <a:tailEnd/>
            </a:ln>
            <a:effectLst>
              <a:outerShdw dist="20000" dir="5400000" rotWithShape="0">
                <a:srgbClr val="000000">
                  <a:alpha val="37999"/>
                </a:srgbClr>
              </a:outerShdw>
            </a:effectLst>
          </p:spPr>
          <p:txBody>
            <a:bodyPr wrap="none" lIns="0" rIns="0" anchor="ctr"/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100" dirty="0">
                  <a:latin typeface="Arial" charset="0"/>
                </a:rPr>
                <a:t>Container</a:t>
              </a:r>
            </a:p>
          </p:txBody>
        </p:sp>
        <p:sp>
          <p:nvSpPr>
            <p:cNvPr id="50" name="Rectangle 14"/>
            <p:cNvSpPr>
              <a:spLocks noChangeArrowheads="1"/>
            </p:cNvSpPr>
            <p:nvPr/>
          </p:nvSpPr>
          <p:spPr bwMode="auto">
            <a:xfrm>
              <a:off x="1981200" y="2676144"/>
              <a:ext cx="1005840" cy="219456"/>
            </a:xfrm>
            <a:prstGeom prst="rect">
              <a:avLst/>
            </a:prstGeom>
            <a:gradFill rotWithShape="1">
              <a:gsLst>
                <a:gs pos="0">
                  <a:srgbClr val="FFBE86"/>
                </a:gs>
                <a:gs pos="35001">
                  <a:srgbClr val="FFD0AA"/>
                </a:gs>
                <a:gs pos="100000">
                  <a:srgbClr val="FFEBDB"/>
                </a:gs>
              </a:gsLst>
              <a:lin ang="16200000" scaled="1"/>
            </a:gradFill>
            <a:ln w="9525">
              <a:solidFill>
                <a:srgbClr val="E46C0A"/>
              </a:solidFill>
              <a:miter lim="800000"/>
              <a:headEnd/>
              <a:tailEnd/>
            </a:ln>
            <a:effectLst>
              <a:outerShdw dist="20000" dir="5400000" rotWithShape="0">
                <a:srgbClr val="000000">
                  <a:alpha val="37999"/>
                </a:srgbClr>
              </a:outerShdw>
            </a:effectLst>
          </p:spPr>
          <p:txBody>
            <a:bodyPr wrap="none" lIns="0" rIns="0" anchor="ctr"/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100" dirty="0">
                  <a:latin typeface="Arial" charset="0"/>
                </a:rPr>
                <a:t>Scalable</a:t>
              </a:r>
            </a:p>
          </p:txBody>
        </p:sp>
        <p:sp>
          <p:nvSpPr>
            <p:cNvPr id="51" name="Rectangle 14"/>
            <p:cNvSpPr>
              <a:spLocks noChangeArrowheads="1"/>
            </p:cNvSpPr>
            <p:nvPr/>
          </p:nvSpPr>
          <p:spPr bwMode="auto">
            <a:xfrm>
              <a:off x="1981200" y="2980944"/>
              <a:ext cx="1005840" cy="219456"/>
            </a:xfrm>
            <a:prstGeom prst="rect">
              <a:avLst/>
            </a:prstGeom>
            <a:gradFill rotWithShape="1">
              <a:gsLst>
                <a:gs pos="0">
                  <a:srgbClr val="FFBE86"/>
                </a:gs>
                <a:gs pos="35001">
                  <a:srgbClr val="FFD0AA"/>
                </a:gs>
                <a:gs pos="100000">
                  <a:srgbClr val="FFEBDB"/>
                </a:gs>
              </a:gsLst>
              <a:lin ang="16200000" scaled="1"/>
            </a:gradFill>
            <a:ln w="9525">
              <a:solidFill>
                <a:srgbClr val="E46C0A"/>
              </a:solidFill>
              <a:miter lim="800000"/>
              <a:headEnd/>
              <a:tailEnd/>
            </a:ln>
            <a:effectLst>
              <a:outerShdw dist="20000" dir="5400000" rotWithShape="0">
                <a:srgbClr val="000000">
                  <a:alpha val="37999"/>
                </a:srgbClr>
              </a:outerShdw>
            </a:effectLst>
          </p:spPr>
          <p:txBody>
            <a:bodyPr wrap="none" lIns="0" rIns="0" anchor="ctr"/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100" dirty="0">
                  <a:latin typeface="Arial" charset="0"/>
                </a:rPr>
                <a:t>Bindable</a:t>
              </a:r>
            </a:p>
          </p:txBody>
        </p:sp>
        <p:sp>
          <p:nvSpPr>
            <p:cNvPr id="52" name="Rectangle 14"/>
            <p:cNvSpPr>
              <a:spLocks noChangeArrowheads="1"/>
            </p:cNvSpPr>
            <p:nvPr/>
          </p:nvSpPr>
          <p:spPr bwMode="auto">
            <a:xfrm>
              <a:off x="1981200" y="3285744"/>
              <a:ext cx="1005840" cy="219456"/>
            </a:xfrm>
            <a:prstGeom prst="rect">
              <a:avLst/>
            </a:prstGeom>
            <a:gradFill rotWithShape="1">
              <a:gsLst>
                <a:gs pos="0">
                  <a:srgbClr val="FFBE86"/>
                </a:gs>
                <a:gs pos="35001">
                  <a:srgbClr val="FFD0AA"/>
                </a:gs>
                <a:gs pos="100000">
                  <a:srgbClr val="FFEBDB"/>
                </a:gs>
              </a:gsLst>
              <a:lin ang="16200000" scaled="1"/>
            </a:gradFill>
            <a:ln w="9525">
              <a:solidFill>
                <a:srgbClr val="E46C0A"/>
              </a:solidFill>
              <a:miter lim="800000"/>
              <a:headEnd/>
              <a:tailEnd/>
            </a:ln>
            <a:effectLst>
              <a:outerShdw dist="20000" dir="5400000" rotWithShape="0">
                <a:srgbClr val="000000">
                  <a:alpha val="37999"/>
                </a:srgbClr>
              </a:outerShdw>
            </a:effectLst>
          </p:spPr>
          <p:txBody>
            <a:bodyPr wrap="none" lIns="0" rIns="0" anchor="ctr"/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100" dirty="0">
                  <a:latin typeface="Arial" charset="0"/>
                </a:rPr>
                <a:t>Endpoint</a:t>
              </a:r>
            </a:p>
          </p:txBody>
        </p:sp>
      </p:grpSp>
      <p:cxnSp>
        <p:nvCxnSpPr>
          <p:cNvPr id="32" name="Straight Connector 12"/>
          <p:cNvCxnSpPr>
            <a:cxnSpLocks noChangeShapeType="1"/>
            <a:stCxn id="54" idx="1"/>
            <a:endCxn id="35" idx="3"/>
          </p:cNvCxnSpPr>
          <p:nvPr/>
        </p:nvCxnSpPr>
        <p:spPr bwMode="auto">
          <a:xfrm rot="10800000" flipV="1">
            <a:off x="4572000" y="3416513"/>
            <a:ext cx="914400" cy="394740"/>
          </a:xfrm>
          <a:prstGeom prst="bentConnector3">
            <a:avLst>
              <a:gd name="adj1" fmla="val 18085"/>
            </a:avLst>
          </a:prstGeom>
          <a:noFill/>
          <a:ln w="31750" cap="sq" algn="ctr">
            <a:solidFill>
              <a:srgbClr val="FCD5B5"/>
            </a:solidFill>
            <a:miter lim="800000"/>
            <a:headEnd/>
            <a:tailEnd/>
          </a:ln>
          <a:effectLst>
            <a:outerShdw blurRad="25400" dist="25401" dir="2700000" algn="tl" rotWithShape="0">
              <a:srgbClr val="984807">
                <a:alpha val="60999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grpSp>
        <p:nvGrpSpPr>
          <p:cNvPr id="20" name="Group 19"/>
          <p:cNvGrpSpPr/>
          <p:nvPr/>
        </p:nvGrpSpPr>
        <p:grpSpPr>
          <a:xfrm>
            <a:off x="5486400" y="2236330"/>
            <a:ext cx="2133600" cy="2251635"/>
            <a:chOff x="4648200" y="1922182"/>
            <a:chExt cx="2133600" cy="2251635"/>
          </a:xfrm>
        </p:grpSpPr>
        <p:sp>
          <p:nvSpPr>
            <p:cNvPr id="77" name="Web Server Tier"/>
            <p:cNvSpPr>
              <a:spLocks noChangeArrowheads="1"/>
            </p:cNvSpPr>
            <p:nvPr/>
          </p:nvSpPr>
          <p:spPr bwMode="auto">
            <a:xfrm>
              <a:off x="5142208" y="1922182"/>
              <a:ext cx="1639592" cy="2251635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A3C4FF"/>
                </a:gs>
                <a:gs pos="35001">
                  <a:srgbClr val="BFD5FF"/>
                </a:gs>
                <a:gs pos="100000">
                  <a:srgbClr val="E5EEFF"/>
                </a:gs>
              </a:gsLst>
              <a:lin ang="16200000" scaled="1"/>
            </a:gradFill>
            <a:ln w="9525">
              <a:solidFill>
                <a:srgbClr val="4A7EBB"/>
              </a:solidFill>
              <a:round/>
              <a:headEnd/>
              <a:tailEnd/>
            </a:ln>
            <a:effectLst>
              <a:outerShdw dist="20000" dir="5400000" rotWithShape="0">
                <a:srgbClr val="000000">
                  <a:alpha val="37999"/>
                </a:srgbClr>
              </a:outerShdw>
            </a:effectLst>
          </p:spPr>
          <p:txBody>
            <a:bodyPr tIns="0"/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200" i="1" dirty="0">
                  <a:solidFill>
                    <a:srgbClr val="000000"/>
                  </a:solidFill>
                </a:rPr>
                <a:t>my_storage</a:t>
              </a:r>
            </a:p>
          </p:txBody>
        </p:sp>
        <p:sp>
          <p:nvSpPr>
            <p:cNvPr id="3" name="Rectangle 2"/>
            <p:cNvSpPr/>
            <p:nvPr/>
          </p:nvSpPr>
          <p:spPr>
            <a:xfrm>
              <a:off x="5142208" y="2311329"/>
              <a:ext cx="1639592" cy="304800"/>
            </a:xfrm>
            <a:prstGeom prst="rect">
              <a:avLst/>
            </a:prstGeom>
            <a:solidFill>
              <a:schemeClr val="bg2">
                <a:alpha val="60000"/>
              </a:schemeClr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tIns="0" bIns="0"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100" b="1" kern="0" dirty="0">
                  <a:solidFill>
                    <a:schemeClr val="tx1"/>
                  </a:solidFill>
                  <a:latin typeface="Calibri"/>
                  <a:cs typeface="+mn-cs"/>
                </a:rPr>
                <a:t>BlockStorage</a:t>
              </a:r>
            </a:p>
          </p:txBody>
        </p:sp>
        <p:sp>
          <p:nvSpPr>
            <p:cNvPr id="53" name="Web Server Tier"/>
            <p:cNvSpPr>
              <a:spLocks noChangeArrowheads="1"/>
            </p:cNvSpPr>
            <p:nvPr/>
          </p:nvSpPr>
          <p:spPr bwMode="auto">
            <a:xfrm>
              <a:off x="4730841" y="2766400"/>
              <a:ext cx="984159" cy="586400"/>
            </a:xfrm>
            <a:prstGeom prst="roundRect">
              <a:avLst>
                <a:gd name="adj" fmla="val 16667"/>
              </a:avLst>
            </a:prstGeom>
            <a:solidFill>
              <a:schemeClr val="tx2">
                <a:lumMod val="20000"/>
                <a:lumOff val="80000"/>
              </a:schemeClr>
            </a:solidFill>
            <a:ln w="6350">
              <a:solidFill>
                <a:schemeClr val="accent1"/>
              </a:solidFill>
              <a:round/>
              <a:headEnd/>
              <a:tailEnd/>
            </a:ln>
            <a:effectLst/>
          </p:spPr>
          <p:txBody>
            <a:bodyPr tIns="0" bIns="0"/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algn="ctr">
                <a:defRPr/>
              </a:pPr>
              <a:r>
                <a:rPr lang="en-US" altLang="en-US" sz="900" b="1" dirty="0">
                  <a:latin typeface="Arial" charset="0"/>
                </a:rPr>
                <a:t>Capabilities</a:t>
              </a:r>
            </a:p>
          </p:txBody>
        </p:sp>
        <p:sp>
          <p:nvSpPr>
            <p:cNvPr id="54" name="Rectangle 14"/>
            <p:cNvSpPr>
              <a:spLocks noChangeArrowheads="1"/>
            </p:cNvSpPr>
            <p:nvPr/>
          </p:nvSpPr>
          <p:spPr bwMode="auto">
            <a:xfrm>
              <a:off x="4648200" y="2992637"/>
              <a:ext cx="1005840" cy="219456"/>
            </a:xfrm>
            <a:prstGeom prst="rect">
              <a:avLst/>
            </a:prstGeom>
            <a:gradFill rotWithShape="1">
              <a:gsLst>
                <a:gs pos="0">
                  <a:srgbClr val="FFBE86"/>
                </a:gs>
                <a:gs pos="35001">
                  <a:srgbClr val="FFD0AA"/>
                </a:gs>
                <a:gs pos="100000">
                  <a:srgbClr val="FFEBDB"/>
                </a:gs>
              </a:gsLst>
              <a:lin ang="16200000" scaled="1"/>
            </a:gradFill>
            <a:ln w="9525">
              <a:solidFill>
                <a:srgbClr val="E46C0A"/>
              </a:solidFill>
              <a:miter lim="800000"/>
              <a:headEnd/>
              <a:tailEnd/>
            </a:ln>
            <a:effectLst>
              <a:outerShdw dist="20000" dir="5400000" rotWithShape="0">
                <a:srgbClr val="000000">
                  <a:alpha val="37999"/>
                </a:srgbClr>
              </a:outerShdw>
            </a:effectLst>
          </p:spPr>
          <p:txBody>
            <a:bodyPr wrap="none" lIns="0" rIns="0" anchor="ctr"/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100" dirty="0">
                  <a:latin typeface="Arial" charset="0"/>
                </a:rPr>
                <a:t>Attachment</a:t>
              </a: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5715000" y="2710464"/>
              <a:ext cx="931986" cy="7232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100" b="1" dirty="0">
                  <a:solidFill>
                    <a:schemeClr val="tx2">
                      <a:lumMod val="50000"/>
                    </a:schemeClr>
                  </a:solidFill>
                </a:rPr>
                <a:t>Properties</a:t>
              </a:r>
            </a:p>
            <a:p>
              <a:pPr marL="115888" indent="-115888" fontAlgn="auto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  <a:defRPr/>
              </a:pPr>
              <a:r>
                <a:rPr lang="en-US" sz="1000" dirty="0">
                  <a:latin typeface="Calibri"/>
                  <a:ea typeface="Times New Roman"/>
                  <a:cs typeface="Calibri"/>
                </a:rPr>
                <a:t>size</a:t>
              </a:r>
              <a:endParaRPr lang="en-US" sz="1000" dirty="0">
                <a:latin typeface="Calibri"/>
                <a:ea typeface="Times New Roman"/>
                <a:cs typeface="Times New Roman"/>
              </a:endParaRPr>
            </a:p>
            <a:p>
              <a:pPr marL="115888" indent="-115888" fontAlgn="auto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  <a:defRPr/>
              </a:pPr>
              <a:r>
                <a:rPr lang="en-US" sz="1000" i="1" dirty="0">
                  <a:solidFill>
                    <a:schemeClr val="tx2">
                      <a:lumMod val="50000"/>
                    </a:schemeClr>
                  </a:solidFill>
                </a:rPr>
                <a:t>volume_id</a:t>
              </a:r>
            </a:p>
            <a:p>
              <a:pPr marL="115888" indent="-115888" fontAlgn="auto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  <a:defRPr/>
              </a:pPr>
              <a:r>
                <a:rPr lang="en-US" sz="1000" i="1" dirty="0">
                  <a:solidFill>
                    <a:schemeClr val="tx2">
                      <a:lumMod val="50000"/>
                    </a:schemeClr>
                  </a:solidFill>
                </a:rPr>
                <a:t>snapshot_id</a:t>
              </a:r>
            </a:p>
          </p:txBody>
        </p:sp>
      </p:grpSp>
      <p:sp>
        <p:nvSpPr>
          <p:cNvPr id="28" name="Rectangle 14"/>
          <p:cNvSpPr>
            <a:spLocks noChangeArrowheads="1"/>
          </p:cNvSpPr>
          <p:nvPr/>
        </p:nvSpPr>
        <p:spPr bwMode="auto">
          <a:xfrm>
            <a:off x="2270760" y="2685492"/>
            <a:ext cx="1005840" cy="219456"/>
          </a:xfrm>
          <a:prstGeom prst="rect">
            <a:avLst/>
          </a:prstGeom>
          <a:gradFill rotWithShape="1">
            <a:gsLst>
              <a:gs pos="0">
                <a:srgbClr val="FFBE86"/>
              </a:gs>
              <a:gs pos="35001">
                <a:srgbClr val="FFD0AA"/>
              </a:gs>
              <a:gs pos="100000">
                <a:srgbClr val="FFEBDB"/>
              </a:gs>
            </a:gsLst>
            <a:lin ang="16200000" scaled="1"/>
          </a:gradFill>
          <a:ln w="9525">
            <a:solidFill>
              <a:srgbClr val="E46C0A"/>
            </a:solidFill>
            <a:miter lim="800000"/>
            <a:headEnd/>
            <a:tailEnd/>
          </a:ln>
          <a:effectLst>
            <a:outerShdw dist="20000" dir="5400000" rotWithShape="0">
              <a:srgbClr val="000000">
                <a:alpha val="37999"/>
              </a:srgbClr>
            </a:outerShdw>
          </a:effectLst>
        </p:spPr>
        <p:txBody>
          <a:bodyPr wrap="none" lIns="0" rIns="0"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900" dirty="0">
                <a:latin typeface="Arial" charset="0"/>
              </a:rPr>
              <a:t>OperatingSystem</a:t>
            </a:r>
          </a:p>
        </p:txBody>
      </p:sp>
      <p:sp>
        <p:nvSpPr>
          <p:cNvPr id="27" name="Web Server Tier"/>
          <p:cNvSpPr>
            <a:spLocks noChangeArrowheads="1"/>
          </p:cNvSpPr>
          <p:nvPr/>
        </p:nvSpPr>
        <p:spPr bwMode="auto">
          <a:xfrm>
            <a:off x="3680839" y="3100021"/>
            <a:ext cx="1472232" cy="1024128"/>
          </a:xfrm>
          <a:prstGeom prst="roundRect">
            <a:avLst>
              <a:gd name="adj" fmla="val 16667"/>
            </a:avLst>
          </a:prstGeom>
          <a:solidFill>
            <a:schemeClr val="accent6">
              <a:lumMod val="40000"/>
              <a:lumOff val="60000"/>
              <a:alpha val="7000"/>
            </a:schemeClr>
          </a:solidFill>
          <a:ln w="6350">
            <a:solidFill>
              <a:schemeClr val="accent6">
                <a:lumMod val="75000"/>
              </a:schemeClr>
            </a:solidFill>
            <a:round/>
            <a:headEnd/>
            <a:tailEnd/>
          </a:ln>
          <a:effectLst>
            <a:outerShdw blurRad="38100" dir="2700000" algn="tl" rotWithShape="0">
              <a:schemeClr val="accent6">
                <a:lumMod val="75000"/>
                <a:alpha val="40000"/>
              </a:schemeClr>
            </a:outerShdw>
          </a:effectLst>
        </p:spPr>
        <p:txBody>
          <a:bodyPr wrap="none" lIns="0" tIns="18288" rIns="0" bIns="0"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>
              <a:defRPr/>
            </a:pPr>
            <a:r>
              <a:rPr lang="en-US" altLang="en-US" sz="1000" i="1" dirty="0">
                <a:latin typeface="Arial" charset="0"/>
              </a:rPr>
              <a:t>storage_attachment</a:t>
            </a:r>
          </a:p>
        </p:txBody>
      </p:sp>
      <p:grpSp>
        <p:nvGrpSpPr>
          <p:cNvPr id="30" name="Group 29"/>
          <p:cNvGrpSpPr/>
          <p:nvPr/>
        </p:nvGrpSpPr>
        <p:grpSpPr>
          <a:xfrm>
            <a:off x="4221546" y="3713143"/>
            <a:ext cx="350454" cy="196217"/>
            <a:chOff x="3035702" y="1219833"/>
            <a:chExt cx="350454" cy="196217"/>
          </a:xfrm>
        </p:grpSpPr>
        <p:sp>
          <p:nvSpPr>
            <p:cNvPr id="31" name="Pentagon 13"/>
            <p:cNvSpPr>
              <a:spLocks noChangeArrowheads="1"/>
            </p:cNvSpPr>
            <p:nvPr/>
          </p:nvSpPr>
          <p:spPr bwMode="auto">
            <a:xfrm>
              <a:off x="3035702" y="1219833"/>
              <a:ext cx="253209" cy="196217"/>
            </a:xfrm>
            <a:prstGeom prst="homePlate">
              <a:avLst>
                <a:gd name="adj" fmla="val 37332"/>
              </a:avLst>
            </a:prstGeom>
            <a:gradFill rotWithShape="1">
              <a:gsLst>
                <a:gs pos="0">
                  <a:srgbClr val="FFBE86"/>
                </a:gs>
                <a:gs pos="35001">
                  <a:srgbClr val="FFD0AA"/>
                </a:gs>
                <a:gs pos="100000">
                  <a:srgbClr val="FFEBDB"/>
                </a:gs>
              </a:gsLst>
              <a:lin ang="16200000" scaled="1"/>
            </a:gradFill>
            <a:ln w="9525">
              <a:solidFill>
                <a:srgbClr val="E46C0A"/>
              </a:solidFill>
              <a:miter lim="800000"/>
              <a:headEnd/>
              <a:tailEnd/>
            </a:ln>
            <a:effectLst>
              <a:outerShdw dist="20000" dir="5400000" rotWithShape="0">
                <a:srgbClr val="000000">
                  <a:alpha val="37999"/>
                </a:srgbClr>
              </a:outerShdw>
            </a:effec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>
                <a:latin typeface="Arial" charset="0"/>
              </a:endParaRPr>
            </a:p>
          </p:txBody>
        </p:sp>
        <p:sp>
          <p:nvSpPr>
            <p:cNvPr id="35" name="Chevron 18"/>
            <p:cNvSpPr>
              <a:spLocks noChangeArrowheads="1"/>
            </p:cNvSpPr>
            <p:nvPr/>
          </p:nvSpPr>
          <p:spPr bwMode="auto">
            <a:xfrm>
              <a:off x="3264304" y="1219835"/>
              <a:ext cx="121852" cy="196215"/>
            </a:xfrm>
            <a:prstGeom prst="chevron">
              <a:avLst>
                <a:gd name="adj" fmla="val 50000"/>
              </a:avLst>
            </a:prstGeom>
            <a:gradFill rotWithShape="1">
              <a:gsLst>
                <a:gs pos="0">
                  <a:srgbClr val="FFBE86"/>
                </a:gs>
                <a:gs pos="35001">
                  <a:srgbClr val="FFD0AA"/>
                </a:gs>
                <a:gs pos="100000">
                  <a:srgbClr val="FFEBDB"/>
                </a:gs>
              </a:gsLst>
              <a:lin ang="16200000" scaled="1"/>
            </a:gradFill>
            <a:ln w="9525">
              <a:solidFill>
                <a:srgbClr val="E46C0A"/>
              </a:solidFill>
              <a:miter lim="800000"/>
              <a:headEnd/>
              <a:tailEnd/>
            </a:ln>
            <a:effectLst>
              <a:outerShdw dist="20000" dir="5400000" rotWithShape="0">
                <a:srgbClr val="000000">
                  <a:alpha val="37999"/>
                </a:srgbClr>
              </a:outerShdw>
            </a:effec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>
                <a:latin typeface="Arial" charset="0"/>
              </a:endParaRPr>
            </a:p>
          </p:txBody>
        </p:sp>
      </p:grpSp>
      <p:sp>
        <p:nvSpPr>
          <p:cNvPr id="36" name="Rectangle 35"/>
          <p:cNvSpPr/>
          <p:nvPr/>
        </p:nvSpPr>
        <p:spPr>
          <a:xfrm>
            <a:off x="3680839" y="3389459"/>
            <a:ext cx="1472232" cy="224424"/>
          </a:xfrm>
          <a:prstGeom prst="rect">
            <a:avLst/>
          </a:prstGeom>
          <a:solidFill>
            <a:schemeClr val="bg2">
              <a:alpha val="60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100" b="1" kern="0" dirty="0">
                <a:solidFill>
                  <a:schemeClr val="tx1"/>
                </a:solidFill>
                <a:latin typeface="Calibri"/>
              </a:rPr>
              <a:t>AttachesTo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3F58C2-36E2-226E-8A47-F877D6C048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4089400" y="6337300"/>
            <a:ext cx="9652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rgbClr val="003366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+mn-lt"/>
                <a:ea typeface="ＭＳ Ｐゴシック" charset="0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defRPr/>
            </a:pPr>
            <a:r>
              <a:rPr lang="it-IT"/>
              <a:t>- </a:t>
            </a:r>
            <a:fld id="{0D65E5FF-0279-0442-8A18-37024F4C050F}" type="slidenum">
              <a:rPr lang="en-US" smtClean="0"/>
              <a:pPr>
                <a:defRPr/>
              </a:pPr>
              <a:t>50</a:t>
            </a:fld>
            <a:r>
              <a:rPr lang="it-IT"/>
              <a:t> -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44277"/>
      </p:ext>
    </p:extLst>
  </p:cSld>
  <p:clrMapOvr>
    <a:masterClrMapping/>
  </p:clrMapOvr>
  <p:transition spd="med"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19143" y="76200"/>
            <a:ext cx="422378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Block Storage 4: </a:t>
            </a:r>
          </a:p>
          <a:p>
            <a:pPr algn="ctr"/>
            <a:r>
              <a:rPr lang="en-US" sz="1400" b="1" u="sng" dirty="0"/>
              <a:t>Single Block Storage shared by 2-Tier Application with </a:t>
            </a:r>
          </a:p>
          <a:p>
            <a:pPr algn="ctr"/>
            <a:r>
              <a:rPr lang="en-US" sz="1400" b="1" u="sng" dirty="0"/>
              <a:t>custom AttachesTo Type and implied relationships</a:t>
            </a:r>
            <a:endParaRPr lang="en-US" sz="1400" b="1" dirty="0"/>
          </a:p>
        </p:txBody>
      </p:sp>
      <p:cxnSp>
        <p:nvCxnSpPr>
          <p:cNvPr id="29" name="Straight Connector 12"/>
          <p:cNvCxnSpPr>
            <a:cxnSpLocks noChangeShapeType="1"/>
            <a:stCxn id="31" idx="1"/>
            <a:endCxn id="43" idx="3"/>
          </p:cNvCxnSpPr>
          <p:nvPr/>
        </p:nvCxnSpPr>
        <p:spPr bwMode="auto">
          <a:xfrm rot="10800000">
            <a:off x="3276601" y="2966366"/>
            <a:ext cx="1222257" cy="59726"/>
          </a:xfrm>
          <a:prstGeom prst="bentConnector3">
            <a:avLst>
              <a:gd name="adj1" fmla="val 50000"/>
            </a:avLst>
          </a:prstGeom>
          <a:noFill/>
          <a:ln w="31750" cap="sq" algn="ctr">
            <a:solidFill>
              <a:srgbClr val="FCD5B5"/>
            </a:solidFill>
            <a:miter lim="800000"/>
            <a:headEnd/>
            <a:tailEnd/>
          </a:ln>
          <a:effectLst>
            <a:outerShdw blurRad="25400" dist="25401" dir="2700000" algn="tl" rotWithShape="0">
              <a:srgbClr val="984807">
                <a:alpha val="60999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40" name="Web Server Tier"/>
          <p:cNvSpPr>
            <a:spLocks noChangeArrowheads="1"/>
          </p:cNvSpPr>
          <p:nvPr/>
        </p:nvSpPr>
        <p:spPr bwMode="auto">
          <a:xfrm>
            <a:off x="951208" y="990600"/>
            <a:ext cx="1715792" cy="2391076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A3C4FF"/>
              </a:gs>
              <a:gs pos="35001">
                <a:srgbClr val="BFD5FF"/>
              </a:gs>
              <a:gs pos="100000">
                <a:srgbClr val="E5EEFF"/>
              </a:gs>
            </a:gsLst>
            <a:lin ang="16200000" scaled="1"/>
          </a:gradFill>
          <a:ln w="9525">
            <a:solidFill>
              <a:srgbClr val="4A7EBB"/>
            </a:solidFill>
            <a:round/>
            <a:headEnd/>
            <a:tailEnd/>
          </a:ln>
          <a:effectLst>
            <a:outerShdw dist="20000" dir="5400000" rotWithShape="0">
              <a:srgbClr val="000000">
                <a:alpha val="37999"/>
              </a:srgbClr>
            </a:outerShdw>
          </a:effectLst>
        </p:spPr>
        <p:txBody>
          <a:bodyPr tIns="0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200" i="1" dirty="0">
                <a:solidFill>
                  <a:srgbClr val="000000"/>
                </a:solidFill>
              </a:rPr>
              <a:t>my_web_app_tier_1</a:t>
            </a:r>
          </a:p>
        </p:txBody>
      </p:sp>
      <p:sp>
        <p:nvSpPr>
          <p:cNvPr id="41" name="Rectangle 40"/>
          <p:cNvSpPr/>
          <p:nvPr/>
        </p:nvSpPr>
        <p:spPr>
          <a:xfrm>
            <a:off x="951208" y="1379746"/>
            <a:ext cx="1715792" cy="304800"/>
          </a:xfrm>
          <a:prstGeom prst="rect">
            <a:avLst/>
          </a:prstGeom>
          <a:solidFill>
            <a:schemeClr val="bg2">
              <a:alpha val="60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tIns="0" bIns="0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100" b="1" kern="0" dirty="0">
                <a:solidFill>
                  <a:schemeClr val="tx1"/>
                </a:solidFill>
                <a:latin typeface="Calibri"/>
              </a:rPr>
              <a:t>Compute</a:t>
            </a:r>
          </a:p>
        </p:txBody>
      </p:sp>
      <p:sp>
        <p:nvSpPr>
          <p:cNvPr id="7" name="Rectangle 6"/>
          <p:cNvSpPr/>
          <p:nvPr/>
        </p:nvSpPr>
        <p:spPr>
          <a:xfrm>
            <a:off x="935968" y="1759792"/>
            <a:ext cx="1137171" cy="8771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b="1" dirty="0">
                <a:solidFill>
                  <a:schemeClr val="tx2">
                    <a:lumMod val="50000"/>
                  </a:schemeClr>
                </a:solidFill>
              </a:rPr>
              <a:t>Attributes</a:t>
            </a:r>
          </a:p>
          <a:p>
            <a:pPr marL="115888" indent="-115888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000" dirty="0">
                <a:latin typeface="Calibri"/>
                <a:ea typeface="Times New Roman"/>
                <a:cs typeface="Calibri"/>
              </a:rPr>
              <a:t>private_address</a:t>
            </a:r>
            <a:endParaRPr lang="en-US" sz="1000" dirty="0">
              <a:latin typeface="Calibri"/>
              <a:ea typeface="Times New Roman"/>
              <a:cs typeface="Times New Roman"/>
            </a:endParaRPr>
          </a:p>
          <a:p>
            <a:pPr marL="115888" indent="-115888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000" i="1" dirty="0">
                <a:solidFill>
                  <a:schemeClr val="tx2">
                    <a:lumMod val="50000"/>
                  </a:schemeClr>
                </a:solidFill>
              </a:rPr>
              <a:t>public_address</a:t>
            </a:r>
          </a:p>
          <a:p>
            <a:pPr marL="115888" indent="-115888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000" i="1" dirty="0">
                <a:solidFill>
                  <a:schemeClr val="tx2">
                    <a:lumMod val="50000"/>
                  </a:schemeClr>
                </a:solidFill>
              </a:rPr>
              <a:t>networks</a:t>
            </a:r>
          </a:p>
          <a:p>
            <a:pPr marL="115888" indent="-115888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000" i="1" dirty="0">
                <a:solidFill>
                  <a:schemeClr val="tx2">
                    <a:lumMod val="50000"/>
                  </a:schemeClr>
                </a:solidFill>
              </a:rPr>
              <a:t>ports</a:t>
            </a:r>
          </a:p>
        </p:txBody>
      </p:sp>
      <p:sp>
        <p:nvSpPr>
          <p:cNvPr id="34" name="Web Server Tier"/>
          <p:cNvSpPr>
            <a:spLocks noChangeArrowheads="1"/>
          </p:cNvSpPr>
          <p:nvPr/>
        </p:nvSpPr>
        <p:spPr bwMode="auto">
          <a:xfrm>
            <a:off x="2164146" y="2590799"/>
            <a:ext cx="1051560" cy="642057"/>
          </a:xfrm>
          <a:prstGeom prst="roundRect">
            <a:avLst>
              <a:gd name="adj" fmla="val 16667"/>
            </a:avLst>
          </a:prstGeom>
          <a:solidFill>
            <a:schemeClr val="tx2">
              <a:lumMod val="20000"/>
              <a:lumOff val="80000"/>
            </a:schemeClr>
          </a:solidFill>
          <a:ln w="6350">
            <a:solidFill>
              <a:schemeClr val="accent1"/>
            </a:solidFill>
            <a:round/>
            <a:headEnd/>
            <a:tailEnd/>
          </a:ln>
          <a:effectLst/>
        </p:spPr>
        <p:txBody>
          <a:bodyPr tIns="0" bIns="0"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>
              <a:defRPr/>
            </a:pPr>
            <a:r>
              <a:rPr lang="en-US" altLang="en-US" sz="900" b="1" dirty="0">
                <a:latin typeface="Arial" charset="0"/>
              </a:rPr>
              <a:t>Requirements</a:t>
            </a:r>
          </a:p>
        </p:txBody>
      </p:sp>
      <p:sp>
        <p:nvSpPr>
          <p:cNvPr id="43" name="Rectangle 14"/>
          <p:cNvSpPr>
            <a:spLocks noChangeArrowheads="1"/>
          </p:cNvSpPr>
          <p:nvPr/>
        </p:nvSpPr>
        <p:spPr bwMode="auto">
          <a:xfrm>
            <a:off x="2270760" y="2856638"/>
            <a:ext cx="1005840" cy="219456"/>
          </a:xfrm>
          <a:prstGeom prst="rect">
            <a:avLst/>
          </a:prstGeom>
          <a:gradFill rotWithShape="1">
            <a:gsLst>
              <a:gs pos="0">
                <a:srgbClr val="FFBE86"/>
              </a:gs>
              <a:gs pos="35001">
                <a:srgbClr val="FFD0AA"/>
              </a:gs>
              <a:gs pos="100000">
                <a:srgbClr val="FFEBDB"/>
              </a:gs>
            </a:gsLst>
            <a:lin ang="16200000" scaled="1"/>
          </a:gradFill>
          <a:ln w="9525">
            <a:solidFill>
              <a:srgbClr val="E46C0A"/>
            </a:solidFill>
            <a:miter lim="800000"/>
            <a:headEnd/>
            <a:tailEnd/>
          </a:ln>
          <a:effectLst>
            <a:outerShdw dist="20000" dir="5400000" rotWithShape="0">
              <a:srgbClr val="000000">
                <a:alpha val="37999"/>
              </a:srgbClr>
            </a:outerShdw>
          </a:effectLst>
        </p:spPr>
        <p:txBody>
          <a:bodyPr wrap="none" lIns="0" rIns="0"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100" dirty="0">
                <a:latin typeface="Arial" charset="0"/>
              </a:rPr>
              <a:t>Attachment</a:t>
            </a:r>
          </a:p>
        </p:txBody>
      </p:sp>
      <p:sp>
        <p:nvSpPr>
          <p:cNvPr id="33" name="Web Server Tier"/>
          <p:cNvSpPr>
            <a:spLocks noChangeArrowheads="1"/>
          </p:cNvSpPr>
          <p:nvPr/>
        </p:nvSpPr>
        <p:spPr bwMode="auto">
          <a:xfrm>
            <a:off x="2154627" y="1826644"/>
            <a:ext cx="1061077" cy="654267"/>
          </a:xfrm>
          <a:prstGeom prst="roundRect">
            <a:avLst>
              <a:gd name="adj" fmla="val 16667"/>
            </a:avLst>
          </a:prstGeom>
          <a:solidFill>
            <a:schemeClr val="tx2">
              <a:lumMod val="20000"/>
              <a:lumOff val="80000"/>
            </a:schemeClr>
          </a:solidFill>
          <a:ln w="6350">
            <a:solidFill>
              <a:schemeClr val="accent1"/>
            </a:solidFill>
            <a:round/>
            <a:headEnd/>
            <a:tailEnd/>
          </a:ln>
          <a:effectLst/>
        </p:spPr>
        <p:txBody>
          <a:bodyPr tIns="0" bIns="0"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>
              <a:defRPr/>
            </a:pPr>
            <a:r>
              <a:rPr lang="en-US" altLang="en-US" sz="900" b="1" dirty="0">
                <a:latin typeface="Arial" charset="0"/>
              </a:rPr>
              <a:t>Capabilities</a:t>
            </a:r>
          </a:p>
        </p:txBody>
      </p:sp>
      <p:sp>
        <p:nvSpPr>
          <p:cNvPr id="50" name="Rectangle 14"/>
          <p:cNvSpPr>
            <a:spLocks noChangeArrowheads="1"/>
          </p:cNvSpPr>
          <p:nvPr/>
        </p:nvSpPr>
        <p:spPr bwMode="auto">
          <a:xfrm>
            <a:off x="2270760" y="2066543"/>
            <a:ext cx="1005840" cy="219456"/>
          </a:xfrm>
          <a:prstGeom prst="rect">
            <a:avLst/>
          </a:prstGeom>
          <a:gradFill rotWithShape="1">
            <a:gsLst>
              <a:gs pos="0">
                <a:srgbClr val="FFBE86"/>
              </a:gs>
              <a:gs pos="35001">
                <a:srgbClr val="FFD0AA"/>
              </a:gs>
              <a:gs pos="100000">
                <a:srgbClr val="FFEBDB"/>
              </a:gs>
            </a:gsLst>
            <a:lin ang="16200000" scaled="1"/>
          </a:gradFill>
          <a:ln w="9525">
            <a:solidFill>
              <a:srgbClr val="E46C0A"/>
            </a:solidFill>
            <a:miter lim="800000"/>
            <a:headEnd/>
            <a:tailEnd/>
          </a:ln>
          <a:effectLst>
            <a:outerShdw dist="20000" dir="5400000" rotWithShape="0">
              <a:srgbClr val="000000">
                <a:alpha val="37999"/>
              </a:srgbClr>
            </a:outerShdw>
          </a:effectLst>
        </p:spPr>
        <p:txBody>
          <a:bodyPr wrap="none" lIns="0" rIns="0"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100" b="1" dirty="0">
                <a:latin typeface="Arial" charset="0"/>
              </a:rPr>
              <a:t>…</a:t>
            </a:r>
          </a:p>
        </p:txBody>
      </p:sp>
      <p:cxnSp>
        <p:nvCxnSpPr>
          <p:cNvPr id="32" name="Straight Connector 12"/>
          <p:cNvCxnSpPr>
            <a:cxnSpLocks noChangeShapeType="1"/>
            <a:stCxn id="54" idx="1"/>
            <a:endCxn id="35" idx="3"/>
          </p:cNvCxnSpPr>
          <p:nvPr/>
        </p:nvCxnSpPr>
        <p:spPr bwMode="auto">
          <a:xfrm rot="10800000">
            <a:off x="4849312" y="3026094"/>
            <a:ext cx="1170489" cy="855455"/>
          </a:xfrm>
          <a:prstGeom prst="bentConnector3">
            <a:avLst>
              <a:gd name="adj1" fmla="val 18236"/>
            </a:avLst>
          </a:prstGeom>
          <a:noFill/>
          <a:ln w="31750" cap="sq" algn="ctr">
            <a:solidFill>
              <a:srgbClr val="FCD5B5"/>
            </a:solidFill>
            <a:miter lim="800000"/>
            <a:headEnd/>
            <a:tailEnd/>
          </a:ln>
          <a:effectLst>
            <a:outerShdw blurRad="25400" dist="25401" dir="2700000" algn="tl" rotWithShape="0">
              <a:srgbClr val="984807">
                <a:alpha val="60999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grpSp>
        <p:nvGrpSpPr>
          <p:cNvPr id="20" name="Group 19"/>
          <p:cNvGrpSpPr/>
          <p:nvPr/>
        </p:nvGrpSpPr>
        <p:grpSpPr>
          <a:xfrm>
            <a:off x="6019800" y="2701365"/>
            <a:ext cx="2133600" cy="1777081"/>
            <a:chOff x="4648200" y="1922182"/>
            <a:chExt cx="2133600" cy="1777081"/>
          </a:xfrm>
        </p:grpSpPr>
        <p:sp>
          <p:nvSpPr>
            <p:cNvPr id="77" name="Web Server Tier"/>
            <p:cNvSpPr>
              <a:spLocks noChangeArrowheads="1"/>
            </p:cNvSpPr>
            <p:nvPr/>
          </p:nvSpPr>
          <p:spPr bwMode="auto">
            <a:xfrm>
              <a:off x="5142208" y="1922182"/>
              <a:ext cx="1639592" cy="1777081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A3C4FF"/>
                </a:gs>
                <a:gs pos="35001">
                  <a:srgbClr val="BFD5FF"/>
                </a:gs>
                <a:gs pos="100000">
                  <a:srgbClr val="E5EEFF"/>
                </a:gs>
              </a:gsLst>
              <a:lin ang="16200000" scaled="1"/>
            </a:gradFill>
            <a:ln w="9525">
              <a:solidFill>
                <a:srgbClr val="4A7EBB"/>
              </a:solidFill>
              <a:round/>
              <a:headEnd/>
              <a:tailEnd/>
            </a:ln>
            <a:effectLst>
              <a:outerShdw dist="20000" dir="5400000" rotWithShape="0">
                <a:srgbClr val="000000">
                  <a:alpha val="37999"/>
                </a:srgbClr>
              </a:outerShdw>
            </a:effectLst>
          </p:spPr>
          <p:txBody>
            <a:bodyPr tIns="0"/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200" i="1" dirty="0">
                  <a:solidFill>
                    <a:srgbClr val="000000"/>
                  </a:solidFill>
                </a:rPr>
                <a:t>my_storage</a:t>
              </a:r>
            </a:p>
          </p:txBody>
        </p:sp>
        <p:sp>
          <p:nvSpPr>
            <p:cNvPr id="3" name="Rectangle 2"/>
            <p:cNvSpPr/>
            <p:nvPr/>
          </p:nvSpPr>
          <p:spPr>
            <a:xfrm>
              <a:off x="5142208" y="2311329"/>
              <a:ext cx="1639592" cy="304800"/>
            </a:xfrm>
            <a:prstGeom prst="rect">
              <a:avLst/>
            </a:prstGeom>
            <a:solidFill>
              <a:schemeClr val="bg2">
                <a:alpha val="60000"/>
              </a:schemeClr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tIns="0" bIns="0"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100" b="1" kern="0" dirty="0">
                  <a:solidFill>
                    <a:schemeClr val="tx1"/>
                  </a:solidFill>
                  <a:latin typeface="Calibri"/>
                  <a:cs typeface="+mn-cs"/>
                </a:rPr>
                <a:t>BlockStorage</a:t>
              </a:r>
            </a:p>
          </p:txBody>
        </p:sp>
        <p:sp>
          <p:nvSpPr>
            <p:cNvPr id="53" name="Web Server Tier"/>
            <p:cNvSpPr>
              <a:spLocks noChangeArrowheads="1"/>
            </p:cNvSpPr>
            <p:nvPr/>
          </p:nvSpPr>
          <p:spPr bwMode="auto">
            <a:xfrm>
              <a:off x="4730841" y="2766400"/>
              <a:ext cx="984159" cy="586400"/>
            </a:xfrm>
            <a:prstGeom prst="roundRect">
              <a:avLst>
                <a:gd name="adj" fmla="val 16667"/>
              </a:avLst>
            </a:prstGeom>
            <a:solidFill>
              <a:schemeClr val="tx2">
                <a:lumMod val="20000"/>
                <a:lumOff val="80000"/>
              </a:schemeClr>
            </a:solidFill>
            <a:ln w="6350">
              <a:solidFill>
                <a:schemeClr val="accent1"/>
              </a:solidFill>
              <a:round/>
              <a:headEnd/>
              <a:tailEnd/>
            </a:ln>
            <a:effectLst/>
          </p:spPr>
          <p:txBody>
            <a:bodyPr tIns="0" bIns="0"/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algn="ctr">
                <a:defRPr/>
              </a:pPr>
              <a:r>
                <a:rPr lang="en-US" altLang="en-US" sz="900" b="1" dirty="0">
                  <a:latin typeface="Arial" charset="0"/>
                </a:rPr>
                <a:t>Capabilities</a:t>
              </a:r>
            </a:p>
          </p:txBody>
        </p:sp>
        <p:sp>
          <p:nvSpPr>
            <p:cNvPr id="54" name="Rectangle 14"/>
            <p:cNvSpPr>
              <a:spLocks noChangeArrowheads="1"/>
            </p:cNvSpPr>
            <p:nvPr/>
          </p:nvSpPr>
          <p:spPr bwMode="auto">
            <a:xfrm>
              <a:off x="4648200" y="2992637"/>
              <a:ext cx="1005840" cy="219456"/>
            </a:xfrm>
            <a:prstGeom prst="rect">
              <a:avLst/>
            </a:prstGeom>
            <a:gradFill rotWithShape="1">
              <a:gsLst>
                <a:gs pos="0">
                  <a:srgbClr val="FFBE86"/>
                </a:gs>
                <a:gs pos="35001">
                  <a:srgbClr val="FFD0AA"/>
                </a:gs>
                <a:gs pos="100000">
                  <a:srgbClr val="FFEBDB"/>
                </a:gs>
              </a:gsLst>
              <a:lin ang="16200000" scaled="1"/>
            </a:gradFill>
            <a:ln w="9525">
              <a:solidFill>
                <a:srgbClr val="E46C0A"/>
              </a:solidFill>
              <a:miter lim="800000"/>
              <a:headEnd/>
              <a:tailEnd/>
            </a:ln>
            <a:effectLst>
              <a:outerShdw dist="20000" dir="5400000" rotWithShape="0">
                <a:srgbClr val="000000">
                  <a:alpha val="37999"/>
                </a:srgbClr>
              </a:outerShdw>
            </a:effectLst>
          </p:spPr>
          <p:txBody>
            <a:bodyPr wrap="none" lIns="0" rIns="0" anchor="ctr"/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100" dirty="0">
                  <a:latin typeface="Arial" charset="0"/>
                </a:rPr>
                <a:t>Attachment</a:t>
              </a: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5715000" y="2710464"/>
              <a:ext cx="931986" cy="7232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100" b="1" dirty="0">
                  <a:solidFill>
                    <a:schemeClr val="tx2">
                      <a:lumMod val="50000"/>
                    </a:schemeClr>
                  </a:solidFill>
                </a:rPr>
                <a:t>Properties</a:t>
              </a:r>
            </a:p>
            <a:p>
              <a:pPr marL="115888" indent="-115888" fontAlgn="auto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  <a:defRPr/>
              </a:pPr>
              <a:r>
                <a:rPr lang="en-US" sz="1000" dirty="0">
                  <a:latin typeface="Calibri"/>
                  <a:ea typeface="Times New Roman"/>
                  <a:cs typeface="Calibri"/>
                </a:rPr>
                <a:t>size</a:t>
              </a:r>
              <a:endParaRPr lang="en-US" sz="1000" dirty="0">
                <a:latin typeface="Calibri"/>
                <a:ea typeface="Times New Roman"/>
                <a:cs typeface="Times New Roman"/>
              </a:endParaRPr>
            </a:p>
            <a:p>
              <a:pPr marL="115888" indent="-115888" fontAlgn="auto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  <a:defRPr/>
              </a:pPr>
              <a:r>
                <a:rPr lang="en-US" sz="1000" i="1" dirty="0">
                  <a:solidFill>
                    <a:schemeClr val="tx2">
                      <a:lumMod val="50000"/>
                    </a:schemeClr>
                  </a:solidFill>
                </a:rPr>
                <a:t>volume_id</a:t>
              </a:r>
            </a:p>
            <a:p>
              <a:pPr marL="115888" indent="-115888" fontAlgn="auto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  <a:defRPr/>
              </a:pPr>
              <a:r>
                <a:rPr lang="en-US" sz="1000" i="1" dirty="0">
                  <a:solidFill>
                    <a:schemeClr val="tx2">
                      <a:lumMod val="50000"/>
                    </a:schemeClr>
                  </a:solidFill>
                </a:rPr>
                <a:t>snapshot_id</a:t>
              </a:r>
            </a:p>
          </p:txBody>
        </p:sp>
      </p:grpSp>
      <p:sp>
        <p:nvSpPr>
          <p:cNvPr id="27" name="Web Server Tier"/>
          <p:cNvSpPr>
            <a:spLocks noChangeArrowheads="1"/>
          </p:cNvSpPr>
          <p:nvPr/>
        </p:nvSpPr>
        <p:spPr bwMode="auto">
          <a:xfrm>
            <a:off x="3785568" y="1836948"/>
            <a:ext cx="1777032" cy="1500300"/>
          </a:xfrm>
          <a:prstGeom prst="roundRect">
            <a:avLst>
              <a:gd name="adj" fmla="val 16667"/>
            </a:avLst>
          </a:prstGeom>
          <a:solidFill>
            <a:schemeClr val="accent6">
              <a:lumMod val="40000"/>
              <a:lumOff val="60000"/>
              <a:alpha val="7000"/>
            </a:schemeClr>
          </a:solidFill>
          <a:ln w="6350">
            <a:solidFill>
              <a:schemeClr val="accent6">
                <a:lumMod val="75000"/>
              </a:schemeClr>
            </a:solidFill>
            <a:round/>
            <a:headEnd/>
            <a:tailEnd/>
          </a:ln>
          <a:effectLst>
            <a:outerShdw blurRad="38100" dir="2700000" algn="tl" rotWithShape="0">
              <a:schemeClr val="accent6">
                <a:lumMod val="75000"/>
                <a:alpha val="40000"/>
              </a:schemeClr>
            </a:outerShdw>
          </a:effectLst>
        </p:spPr>
        <p:txBody>
          <a:bodyPr wrap="none" lIns="0" tIns="18288" rIns="0" bIns="0"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>
              <a:defRPr/>
            </a:pPr>
            <a:endParaRPr lang="en-US" altLang="en-US" sz="1000" i="1" dirty="0">
              <a:latin typeface="Arial" charset="0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4498857" y="2927983"/>
            <a:ext cx="350454" cy="196217"/>
            <a:chOff x="3035702" y="1219833"/>
            <a:chExt cx="350454" cy="196217"/>
          </a:xfrm>
        </p:grpSpPr>
        <p:sp>
          <p:nvSpPr>
            <p:cNvPr id="31" name="Pentagon 13"/>
            <p:cNvSpPr>
              <a:spLocks noChangeArrowheads="1"/>
            </p:cNvSpPr>
            <p:nvPr/>
          </p:nvSpPr>
          <p:spPr bwMode="auto">
            <a:xfrm>
              <a:off x="3035702" y="1219833"/>
              <a:ext cx="253209" cy="196217"/>
            </a:xfrm>
            <a:prstGeom prst="homePlate">
              <a:avLst>
                <a:gd name="adj" fmla="val 37332"/>
              </a:avLst>
            </a:prstGeom>
            <a:gradFill rotWithShape="1">
              <a:gsLst>
                <a:gs pos="0">
                  <a:srgbClr val="FFBE86"/>
                </a:gs>
                <a:gs pos="35001">
                  <a:srgbClr val="FFD0AA"/>
                </a:gs>
                <a:gs pos="100000">
                  <a:srgbClr val="FFEBDB"/>
                </a:gs>
              </a:gsLst>
              <a:lin ang="16200000" scaled="1"/>
            </a:gradFill>
            <a:ln w="9525">
              <a:solidFill>
                <a:srgbClr val="E46C0A"/>
              </a:solidFill>
              <a:miter lim="800000"/>
              <a:headEnd/>
              <a:tailEnd/>
            </a:ln>
            <a:effectLst>
              <a:outerShdw dist="20000" dir="5400000" rotWithShape="0">
                <a:srgbClr val="000000">
                  <a:alpha val="37999"/>
                </a:srgbClr>
              </a:outerShdw>
            </a:effec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>
                <a:latin typeface="Arial" charset="0"/>
              </a:endParaRPr>
            </a:p>
          </p:txBody>
        </p:sp>
        <p:sp>
          <p:nvSpPr>
            <p:cNvPr id="35" name="Chevron 18"/>
            <p:cNvSpPr>
              <a:spLocks noChangeArrowheads="1"/>
            </p:cNvSpPr>
            <p:nvPr/>
          </p:nvSpPr>
          <p:spPr bwMode="auto">
            <a:xfrm>
              <a:off x="3264304" y="1219835"/>
              <a:ext cx="121852" cy="196215"/>
            </a:xfrm>
            <a:prstGeom prst="chevron">
              <a:avLst>
                <a:gd name="adj" fmla="val 50000"/>
              </a:avLst>
            </a:prstGeom>
            <a:gradFill rotWithShape="1">
              <a:gsLst>
                <a:gs pos="0">
                  <a:srgbClr val="FFBE86"/>
                </a:gs>
                <a:gs pos="35001">
                  <a:srgbClr val="FFD0AA"/>
                </a:gs>
                <a:gs pos="100000">
                  <a:srgbClr val="FFEBDB"/>
                </a:gs>
              </a:gsLst>
              <a:lin ang="16200000" scaled="1"/>
            </a:gradFill>
            <a:ln w="9525">
              <a:solidFill>
                <a:srgbClr val="E46C0A"/>
              </a:solidFill>
              <a:miter lim="800000"/>
              <a:headEnd/>
              <a:tailEnd/>
            </a:ln>
            <a:effectLst>
              <a:outerShdw dist="20000" dir="5400000" rotWithShape="0">
                <a:srgbClr val="000000">
                  <a:alpha val="37999"/>
                </a:srgbClr>
              </a:outerShdw>
            </a:effec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>
                <a:latin typeface="Arial" charset="0"/>
              </a:endParaRPr>
            </a:p>
          </p:txBody>
        </p:sp>
      </p:grpSp>
      <p:sp>
        <p:nvSpPr>
          <p:cNvPr id="36" name="Rectangle 35"/>
          <p:cNvSpPr/>
          <p:nvPr/>
        </p:nvSpPr>
        <p:spPr>
          <a:xfrm>
            <a:off x="3785568" y="2083873"/>
            <a:ext cx="1777032" cy="202127"/>
          </a:xfrm>
          <a:prstGeom prst="rect">
            <a:avLst/>
          </a:prstGeom>
          <a:solidFill>
            <a:schemeClr val="bg2">
              <a:alpha val="60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100" b="1" kern="0" dirty="0" err="1">
                <a:solidFill>
                  <a:schemeClr val="tx1"/>
                </a:solidFill>
                <a:latin typeface="Calibri"/>
              </a:rPr>
              <a:t>MyAttachesTo</a:t>
            </a:r>
            <a:endParaRPr lang="en-US" sz="1100" b="1" kern="0" dirty="0">
              <a:solidFill>
                <a:schemeClr val="tx1"/>
              </a:solidFill>
              <a:latin typeface="Calibri"/>
            </a:endParaRPr>
          </a:p>
        </p:txBody>
      </p:sp>
      <p:sp>
        <p:nvSpPr>
          <p:cNvPr id="37" name="Web Server Tier"/>
          <p:cNvSpPr>
            <a:spLocks noChangeArrowheads="1"/>
          </p:cNvSpPr>
          <p:nvPr/>
        </p:nvSpPr>
        <p:spPr bwMode="auto">
          <a:xfrm>
            <a:off x="935968" y="3657600"/>
            <a:ext cx="1715792" cy="23622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A3C4FF"/>
              </a:gs>
              <a:gs pos="35001">
                <a:srgbClr val="BFD5FF"/>
              </a:gs>
              <a:gs pos="100000">
                <a:srgbClr val="E5EEFF"/>
              </a:gs>
            </a:gsLst>
            <a:lin ang="16200000" scaled="1"/>
          </a:gradFill>
          <a:ln w="9525">
            <a:solidFill>
              <a:srgbClr val="4A7EBB"/>
            </a:solidFill>
            <a:round/>
            <a:headEnd/>
            <a:tailEnd/>
          </a:ln>
          <a:effectLst>
            <a:outerShdw dist="20000" dir="5400000" rotWithShape="0">
              <a:srgbClr val="000000">
                <a:alpha val="37999"/>
              </a:srgbClr>
            </a:outerShdw>
          </a:effectLst>
        </p:spPr>
        <p:txBody>
          <a:bodyPr tIns="0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200" i="1" dirty="0">
                <a:solidFill>
                  <a:srgbClr val="000000"/>
                </a:solidFill>
              </a:rPr>
              <a:t>my_web_app_tier_2</a:t>
            </a:r>
          </a:p>
        </p:txBody>
      </p:sp>
      <p:sp>
        <p:nvSpPr>
          <p:cNvPr id="38" name="Rectangle 37"/>
          <p:cNvSpPr/>
          <p:nvPr/>
        </p:nvSpPr>
        <p:spPr>
          <a:xfrm>
            <a:off x="935968" y="4046746"/>
            <a:ext cx="1715792" cy="304800"/>
          </a:xfrm>
          <a:prstGeom prst="rect">
            <a:avLst/>
          </a:prstGeom>
          <a:solidFill>
            <a:schemeClr val="bg2">
              <a:alpha val="60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tIns="0" bIns="0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100" b="1" kern="0" dirty="0">
                <a:solidFill>
                  <a:schemeClr val="tx1"/>
                </a:solidFill>
                <a:latin typeface="Calibri"/>
              </a:rPr>
              <a:t>Compute</a:t>
            </a:r>
          </a:p>
        </p:txBody>
      </p:sp>
      <p:sp>
        <p:nvSpPr>
          <p:cNvPr id="39" name="Rectangle 38"/>
          <p:cNvSpPr/>
          <p:nvPr/>
        </p:nvSpPr>
        <p:spPr>
          <a:xfrm>
            <a:off x="935968" y="4426792"/>
            <a:ext cx="1137171" cy="8771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b="1" dirty="0">
                <a:solidFill>
                  <a:schemeClr val="tx2">
                    <a:lumMod val="50000"/>
                  </a:schemeClr>
                </a:solidFill>
              </a:rPr>
              <a:t>Attributes</a:t>
            </a:r>
          </a:p>
          <a:p>
            <a:pPr marL="115888" indent="-115888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000" dirty="0">
                <a:latin typeface="Calibri"/>
                <a:ea typeface="Times New Roman"/>
                <a:cs typeface="Calibri"/>
              </a:rPr>
              <a:t>private_address</a:t>
            </a:r>
            <a:endParaRPr lang="en-US" sz="1000" dirty="0">
              <a:latin typeface="Calibri"/>
              <a:ea typeface="Times New Roman"/>
              <a:cs typeface="Times New Roman"/>
            </a:endParaRPr>
          </a:p>
          <a:p>
            <a:pPr marL="115888" indent="-115888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000" i="1" dirty="0">
                <a:solidFill>
                  <a:schemeClr val="tx2">
                    <a:lumMod val="50000"/>
                  </a:schemeClr>
                </a:solidFill>
              </a:rPr>
              <a:t>public_address</a:t>
            </a:r>
          </a:p>
          <a:p>
            <a:pPr marL="115888" indent="-115888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000" i="1" dirty="0">
                <a:solidFill>
                  <a:schemeClr val="tx2">
                    <a:lumMod val="50000"/>
                  </a:schemeClr>
                </a:solidFill>
              </a:rPr>
              <a:t>networks</a:t>
            </a:r>
          </a:p>
          <a:p>
            <a:pPr marL="115888" indent="-115888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000" i="1" dirty="0">
                <a:solidFill>
                  <a:schemeClr val="tx2">
                    <a:lumMod val="50000"/>
                  </a:schemeClr>
                </a:solidFill>
              </a:rPr>
              <a:t>ports</a:t>
            </a:r>
          </a:p>
        </p:txBody>
      </p:sp>
      <p:sp>
        <p:nvSpPr>
          <p:cNvPr id="42" name="Web Server Tier"/>
          <p:cNvSpPr>
            <a:spLocks noChangeArrowheads="1"/>
          </p:cNvSpPr>
          <p:nvPr/>
        </p:nvSpPr>
        <p:spPr bwMode="auto">
          <a:xfrm>
            <a:off x="2164146" y="5225342"/>
            <a:ext cx="1051560" cy="642057"/>
          </a:xfrm>
          <a:prstGeom prst="roundRect">
            <a:avLst>
              <a:gd name="adj" fmla="val 16667"/>
            </a:avLst>
          </a:prstGeom>
          <a:solidFill>
            <a:schemeClr val="tx2">
              <a:lumMod val="20000"/>
              <a:lumOff val="80000"/>
            </a:schemeClr>
          </a:solidFill>
          <a:ln w="6350">
            <a:solidFill>
              <a:schemeClr val="accent1"/>
            </a:solidFill>
            <a:round/>
            <a:headEnd/>
            <a:tailEnd/>
          </a:ln>
          <a:effectLst/>
        </p:spPr>
        <p:txBody>
          <a:bodyPr tIns="0" bIns="0"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>
              <a:defRPr/>
            </a:pPr>
            <a:r>
              <a:rPr lang="en-US" altLang="en-US" sz="900" b="1" dirty="0">
                <a:latin typeface="Arial" charset="0"/>
              </a:rPr>
              <a:t>Requirements</a:t>
            </a:r>
          </a:p>
        </p:txBody>
      </p:sp>
      <p:sp>
        <p:nvSpPr>
          <p:cNvPr id="44" name="Rectangle 14"/>
          <p:cNvSpPr>
            <a:spLocks noChangeArrowheads="1"/>
          </p:cNvSpPr>
          <p:nvPr/>
        </p:nvSpPr>
        <p:spPr bwMode="auto">
          <a:xfrm>
            <a:off x="2270760" y="5491181"/>
            <a:ext cx="1005840" cy="219456"/>
          </a:xfrm>
          <a:prstGeom prst="rect">
            <a:avLst/>
          </a:prstGeom>
          <a:gradFill rotWithShape="1">
            <a:gsLst>
              <a:gs pos="0">
                <a:srgbClr val="FFBE86"/>
              </a:gs>
              <a:gs pos="35001">
                <a:srgbClr val="FFD0AA"/>
              </a:gs>
              <a:gs pos="100000">
                <a:srgbClr val="FFEBDB"/>
              </a:gs>
            </a:gsLst>
            <a:lin ang="16200000" scaled="1"/>
          </a:gradFill>
          <a:ln w="9525">
            <a:solidFill>
              <a:srgbClr val="E46C0A"/>
            </a:solidFill>
            <a:miter lim="800000"/>
            <a:headEnd/>
            <a:tailEnd/>
          </a:ln>
          <a:effectLst>
            <a:outerShdw dist="20000" dir="5400000" rotWithShape="0">
              <a:srgbClr val="000000">
                <a:alpha val="37999"/>
              </a:srgbClr>
            </a:outerShdw>
          </a:effectLst>
        </p:spPr>
        <p:txBody>
          <a:bodyPr wrap="none" lIns="0" rIns="0"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100" dirty="0">
                <a:latin typeface="Arial" charset="0"/>
              </a:rPr>
              <a:t>Attachment</a:t>
            </a:r>
          </a:p>
        </p:txBody>
      </p:sp>
      <p:sp>
        <p:nvSpPr>
          <p:cNvPr id="45" name="Web Server Tier"/>
          <p:cNvSpPr>
            <a:spLocks noChangeArrowheads="1"/>
          </p:cNvSpPr>
          <p:nvPr/>
        </p:nvSpPr>
        <p:spPr bwMode="auto">
          <a:xfrm>
            <a:off x="2154627" y="4493644"/>
            <a:ext cx="1061077" cy="611755"/>
          </a:xfrm>
          <a:prstGeom prst="roundRect">
            <a:avLst>
              <a:gd name="adj" fmla="val 16667"/>
            </a:avLst>
          </a:prstGeom>
          <a:solidFill>
            <a:schemeClr val="tx2">
              <a:lumMod val="20000"/>
              <a:lumOff val="80000"/>
            </a:schemeClr>
          </a:solidFill>
          <a:ln w="6350">
            <a:solidFill>
              <a:schemeClr val="accent1"/>
            </a:solidFill>
            <a:round/>
            <a:headEnd/>
            <a:tailEnd/>
          </a:ln>
          <a:effectLst/>
        </p:spPr>
        <p:txBody>
          <a:bodyPr tIns="0" bIns="0"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>
              <a:defRPr/>
            </a:pPr>
            <a:r>
              <a:rPr lang="en-US" altLang="en-US" sz="900" b="1" dirty="0">
                <a:latin typeface="Arial" charset="0"/>
              </a:rPr>
              <a:t>Capabilities</a:t>
            </a:r>
          </a:p>
        </p:txBody>
      </p:sp>
      <p:sp>
        <p:nvSpPr>
          <p:cNvPr id="48" name="Rectangle 14"/>
          <p:cNvSpPr>
            <a:spLocks noChangeArrowheads="1"/>
          </p:cNvSpPr>
          <p:nvPr/>
        </p:nvSpPr>
        <p:spPr bwMode="auto">
          <a:xfrm>
            <a:off x="2270760" y="4724399"/>
            <a:ext cx="1005840" cy="219456"/>
          </a:xfrm>
          <a:prstGeom prst="rect">
            <a:avLst/>
          </a:prstGeom>
          <a:gradFill rotWithShape="1">
            <a:gsLst>
              <a:gs pos="0">
                <a:srgbClr val="FFBE86"/>
              </a:gs>
              <a:gs pos="35001">
                <a:srgbClr val="FFD0AA"/>
              </a:gs>
              <a:gs pos="100000">
                <a:srgbClr val="FFEBDB"/>
              </a:gs>
            </a:gsLst>
            <a:lin ang="16200000" scaled="1"/>
          </a:gradFill>
          <a:ln w="9525">
            <a:solidFill>
              <a:srgbClr val="E46C0A"/>
            </a:solidFill>
            <a:miter lim="800000"/>
            <a:headEnd/>
            <a:tailEnd/>
          </a:ln>
          <a:effectLst>
            <a:outerShdw dist="20000" dir="5400000" rotWithShape="0">
              <a:srgbClr val="000000">
                <a:alpha val="37999"/>
              </a:srgbClr>
            </a:outerShdw>
          </a:effectLst>
        </p:spPr>
        <p:txBody>
          <a:bodyPr wrap="none" lIns="0" rIns="0"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100" b="1" dirty="0">
                <a:latin typeface="Arial" charset="0"/>
              </a:rPr>
              <a:t>…</a:t>
            </a:r>
          </a:p>
        </p:txBody>
      </p:sp>
      <p:sp>
        <p:nvSpPr>
          <p:cNvPr id="49" name="Rectangle 48"/>
          <p:cNvSpPr/>
          <p:nvPr/>
        </p:nvSpPr>
        <p:spPr>
          <a:xfrm>
            <a:off x="3810000" y="2286000"/>
            <a:ext cx="1740710" cy="5693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b="1" dirty="0">
                <a:solidFill>
                  <a:schemeClr val="tx2">
                    <a:lumMod val="50000"/>
                  </a:schemeClr>
                </a:solidFill>
              </a:rPr>
              <a:t>Properties</a:t>
            </a:r>
          </a:p>
          <a:p>
            <a:pPr marL="115888" indent="-115888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000" dirty="0">
                <a:latin typeface="Calibri"/>
                <a:ea typeface="Times New Roman"/>
                <a:cs typeface="Calibri"/>
              </a:rPr>
              <a:t>location: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/>
              <a:t>     /</a:t>
            </a:r>
            <a:r>
              <a:rPr lang="en-US" sz="1000" dirty="0" err="1"/>
              <a:t>default_location</a:t>
            </a:r>
            <a:endParaRPr lang="en-US" sz="1000" dirty="0">
              <a:latin typeface="Calibri"/>
              <a:ea typeface="Times New Roman"/>
              <a:cs typeface="Times New Roman"/>
            </a:endParaRPr>
          </a:p>
        </p:txBody>
      </p:sp>
      <p:sp>
        <p:nvSpPr>
          <p:cNvPr id="55" name="Web Server Tier"/>
          <p:cNvSpPr>
            <a:spLocks noChangeArrowheads="1"/>
          </p:cNvSpPr>
          <p:nvPr/>
        </p:nvSpPr>
        <p:spPr bwMode="auto">
          <a:xfrm>
            <a:off x="3733800" y="3886200"/>
            <a:ext cx="1828800" cy="1500300"/>
          </a:xfrm>
          <a:prstGeom prst="roundRect">
            <a:avLst>
              <a:gd name="adj" fmla="val 16667"/>
            </a:avLst>
          </a:prstGeom>
          <a:solidFill>
            <a:schemeClr val="accent6">
              <a:lumMod val="40000"/>
              <a:lumOff val="60000"/>
              <a:alpha val="7000"/>
            </a:schemeClr>
          </a:solidFill>
          <a:ln w="6350">
            <a:solidFill>
              <a:schemeClr val="accent6">
                <a:lumMod val="75000"/>
              </a:schemeClr>
            </a:solidFill>
            <a:round/>
            <a:headEnd/>
            <a:tailEnd/>
          </a:ln>
          <a:effectLst>
            <a:outerShdw blurRad="38100" dir="2700000" algn="tl" rotWithShape="0">
              <a:schemeClr val="accent6">
                <a:lumMod val="75000"/>
                <a:alpha val="40000"/>
              </a:schemeClr>
            </a:outerShdw>
          </a:effectLst>
        </p:spPr>
        <p:txBody>
          <a:bodyPr wrap="none" lIns="0" tIns="18288" rIns="0" bIns="0"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>
              <a:defRPr/>
            </a:pPr>
            <a:endParaRPr lang="en-US" altLang="en-US" sz="1000" i="1" dirty="0">
              <a:latin typeface="Arial" charset="0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3733800" y="4135425"/>
            <a:ext cx="1828800" cy="207975"/>
          </a:xfrm>
          <a:prstGeom prst="rect">
            <a:avLst/>
          </a:prstGeom>
          <a:solidFill>
            <a:schemeClr val="bg2">
              <a:alpha val="60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100" b="1" kern="0" dirty="0" err="1">
                <a:solidFill>
                  <a:schemeClr val="tx1"/>
                </a:solidFill>
                <a:latin typeface="Calibri"/>
              </a:rPr>
              <a:t>MyAttachesTo</a:t>
            </a:r>
            <a:endParaRPr lang="en-US" sz="1100" b="1" kern="0" dirty="0">
              <a:solidFill>
                <a:schemeClr val="tx1"/>
              </a:solidFill>
              <a:latin typeface="Calibri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3758232" y="4343400"/>
            <a:ext cx="1792478" cy="5693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b="1" dirty="0">
                <a:solidFill>
                  <a:schemeClr val="tx2">
                    <a:lumMod val="50000"/>
                  </a:schemeClr>
                </a:solidFill>
              </a:rPr>
              <a:t>Properties</a:t>
            </a:r>
          </a:p>
          <a:p>
            <a:pPr marL="115888" indent="-115888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000" dirty="0">
                <a:latin typeface="Calibri"/>
                <a:ea typeface="Times New Roman"/>
                <a:cs typeface="Calibri"/>
              </a:rPr>
              <a:t>location: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/>
              <a:t>     /</a:t>
            </a:r>
            <a:r>
              <a:rPr lang="en-US" sz="1000" dirty="0" err="1"/>
              <a:t>some_other_data_location</a:t>
            </a:r>
            <a:endParaRPr lang="en-US" sz="1000" dirty="0">
              <a:latin typeface="Calibri"/>
              <a:ea typeface="Times New Roman"/>
              <a:cs typeface="Times New Roman"/>
            </a:endParaRPr>
          </a:p>
        </p:txBody>
      </p:sp>
      <p:cxnSp>
        <p:nvCxnSpPr>
          <p:cNvPr id="62" name="Straight Connector 12"/>
          <p:cNvCxnSpPr>
            <a:cxnSpLocks noChangeShapeType="1"/>
            <a:stCxn id="57" idx="1"/>
            <a:endCxn id="44" idx="3"/>
          </p:cNvCxnSpPr>
          <p:nvPr/>
        </p:nvCxnSpPr>
        <p:spPr bwMode="auto">
          <a:xfrm rot="10800000" flipV="1">
            <a:off x="3276601" y="5075343"/>
            <a:ext cx="1170489" cy="525565"/>
          </a:xfrm>
          <a:prstGeom prst="bentConnector3">
            <a:avLst>
              <a:gd name="adj1" fmla="val 50000"/>
            </a:avLst>
          </a:prstGeom>
          <a:noFill/>
          <a:ln w="31750" cap="sq" algn="ctr">
            <a:solidFill>
              <a:srgbClr val="FCD5B5"/>
            </a:solidFill>
            <a:miter lim="800000"/>
            <a:headEnd/>
            <a:tailEnd/>
          </a:ln>
          <a:effectLst>
            <a:outerShdw blurRad="25400" dist="25401" dir="2700000" algn="tl" rotWithShape="0">
              <a:srgbClr val="984807">
                <a:alpha val="60999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grpSp>
        <p:nvGrpSpPr>
          <p:cNvPr id="56" name="Group 55"/>
          <p:cNvGrpSpPr/>
          <p:nvPr/>
        </p:nvGrpSpPr>
        <p:grpSpPr>
          <a:xfrm>
            <a:off x="4447089" y="4977235"/>
            <a:ext cx="350454" cy="196217"/>
            <a:chOff x="3035702" y="1219833"/>
            <a:chExt cx="350454" cy="196217"/>
          </a:xfrm>
        </p:grpSpPr>
        <p:sp>
          <p:nvSpPr>
            <p:cNvPr id="57" name="Pentagon 13"/>
            <p:cNvSpPr>
              <a:spLocks noChangeArrowheads="1"/>
            </p:cNvSpPr>
            <p:nvPr/>
          </p:nvSpPr>
          <p:spPr bwMode="auto">
            <a:xfrm>
              <a:off x="3035702" y="1219833"/>
              <a:ext cx="253209" cy="196217"/>
            </a:xfrm>
            <a:prstGeom prst="homePlate">
              <a:avLst>
                <a:gd name="adj" fmla="val 37332"/>
              </a:avLst>
            </a:prstGeom>
            <a:gradFill rotWithShape="1">
              <a:gsLst>
                <a:gs pos="0">
                  <a:srgbClr val="FFBE86"/>
                </a:gs>
                <a:gs pos="35001">
                  <a:srgbClr val="FFD0AA"/>
                </a:gs>
                <a:gs pos="100000">
                  <a:srgbClr val="FFEBDB"/>
                </a:gs>
              </a:gsLst>
              <a:lin ang="16200000" scaled="1"/>
            </a:gradFill>
            <a:ln w="9525">
              <a:solidFill>
                <a:srgbClr val="E46C0A"/>
              </a:solidFill>
              <a:miter lim="800000"/>
              <a:headEnd/>
              <a:tailEnd/>
            </a:ln>
            <a:effectLst>
              <a:outerShdw dist="20000" dir="5400000" rotWithShape="0">
                <a:srgbClr val="000000">
                  <a:alpha val="37999"/>
                </a:srgbClr>
              </a:outerShdw>
            </a:effec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>
                <a:latin typeface="Arial" charset="0"/>
              </a:endParaRPr>
            </a:p>
          </p:txBody>
        </p:sp>
        <p:sp>
          <p:nvSpPr>
            <p:cNvPr id="58" name="Chevron 18"/>
            <p:cNvSpPr>
              <a:spLocks noChangeArrowheads="1"/>
            </p:cNvSpPr>
            <p:nvPr/>
          </p:nvSpPr>
          <p:spPr bwMode="auto">
            <a:xfrm>
              <a:off x="3264304" y="1219835"/>
              <a:ext cx="121852" cy="196215"/>
            </a:xfrm>
            <a:prstGeom prst="chevron">
              <a:avLst>
                <a:gd name="adj" fmla="val 50000"/>
              </a:avLst>
            </a:prstGeom>
            <a:gradFill rotWithShape="1">
              <a:gsLst>
                <a:gs pos="0">
                  <a:srgbClr val="FFBE86"/>
                </a:gs>
                <a:gs pos="35001">
                  <a:srgbClr val="FFD0AA"/>
                </a:gs>
                <a:gs pos="100000">
                  <a:srgbClr val="FFEBDB"/>
                </a:gs>
              </a:gsLst>
              <a:lin ang="16200000" scaled="1"/>
            </a:gradFill>
            <a:ln w="9525">
              <a:solidFill>
                <a:srgbClr val="E46C0A"/>
              </a:solidFill>
              <a:miter lim="800000"/>
              <a:headEnd/>
              <a:tailEnd/>
            </a:ln>
            <a:effectLst>
              <a:outerShdw dist="20000" dir="5400000" rotWithShape="0">
                <a:srgbClr val="000000">
                  <a:alpha val="37999"/>
                </a:srgbClr>
              </a:outerShdw>
            </a:effec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>
                <a:latin typeface="Arial" charset="0"/>
              </a:endParaRPr>
            </a:p>
          </p:txBody>
        </p:sp>
      </p:grpSp>
      <p:cxnSp>
        <p:nvCxnSpPr>
          <p:cNvPr id="63" name="Straight Connector 12"/>
          <p:cNvCxnSpPr>
            <a:cxnSpLocks noChangeShapeType="1"/>
            <a:stCxn id="54" idx="1"/>
            <a:endCxn id="58" idx="3"/>
          </p:cNvCxnSpPr>
          <p:nvPr/>
        </p:nvCxnSpPr>
        <p:spPr bwMode="auto">
          <a:xfrm rot="10800000" flipV="1">
            <a:off x="4797544" y="3881547"/>
            <a:ext cx="1222257" cy="1193797"/>
          </a:xfrm>
          <a:prstGeom prst="bentConnector3">
            <a:avLst>
              <a:gd name="adj1" fmla="val 15471"/>
            </a:avLst>
          </a:prstGeom>
          <a:noFill/>
          <a:ln w="31750" cap="sq" algn="ctr">
            <a:solidFill>
              <a:srgbClr val="FCD5B5"/>
            </a:solidFill>
            <a:miter lim="800000"/>
            <a:headEnd/>
            <a:tailEnd/>
          </a:ln>
          <a:effectLst>
            <a:outerShdw blurRad="25400" dist="25401" dir="2700000" algn="tl" rotWithShape="0">
              <a:srgbClr val="984807">
                <a:alpha val="60999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764694-1738-7FC9-DA0C-4FC91996A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4089400" y="6337300"/>
            <a:ext cx="9652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rgbClr val="003366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+mn-lt"/>
                <a:ea typeface="ＭＳ Ｐゴシック" charset="0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defRPr/>
            </a:pPr>
            <a:r>
              <a:rPr lang="it-IT"/>
              <a:t>- </a:t>
            </a:r>
            <a:fld id="{0D65E5FF-0279-0442-8A18-37024F4C050F}" type="slidenum">
              <a:rPr lang="en-US" smtClean="0"/>
              <a:pPr>
                <a:defRPr/>
              </a:pPr>
              <a:t>51</a:t>
            </a:fld>
            <a:r>
              <a:rPr lang="it-IT"/>
              <a:t> -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184660"/>
      </p:ext>
    </p:extLst>
  </p:cSld>
  <p:clrMapOvr>
    <a:masterClrMapping/>
  </p:clrMapOvr>
  <p:transition spd="med"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21277" y="76200"/>
            <a:ext cx="501951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Block Storage 5: </a:t>
            </a:r>
          </a:p>
          <a:p>
            <a:pPr algn="ctr"/>
            <a:r>
              <a:rPr lang="en-US" sz="1400" b="1" u="sng" dirty="0"/>
              <a:t>Single Block Storage shared by 2-Tier Application </a:t>
            </a:r>
          </a:p>
          <a:p>
            <a:pPr algn="ctr"/>
            <a:r>
              <a:rPr lang="en-US" sz="1400" b="1" u="sng" dirty="0"/>
              <a:t>with custom AttachesTo Type and explicit Relationship Templates</a:t>
            </a:r>
            <a:endParaRPr lang="en-US" sz="1400" b="1" dirty="0"/>
          </a:p>
        </p:txBody>
      </p:sp>
      <p:cxnSp>
        <p:nvCxnSpPr>
          <p:cNvPr id="29" name="Straight Connector 12"/>
          <p:cNvCxnSpPr>
            <a:cxnSpLocks noChangeShapeType="1"/>
            <a:stCxn id="31" idx="1"/>
            <a:endCxn id="43" idx="3"/>
          </p:cNvCxnSpPr>
          <p:nvPr/>
        </p:nvCxnSpPr>
        <p:spPr bwMode="auto">
          <a:xfrm rot="10800000">
            <a:off x="3276601" y="2966366"/>
            <a:ext cx="1222257" cy="59726"/>
          </a:xfrm>
          <a:prstGeom prst="bentConnector3">
            <a:avLst>
              <a:gd name="adj1" fmla="val 50000"/>
            </a:avLst>
          </a:prstGeom>
          <a:noFill/>
          <a:ln w="31750" cap="sq" algn="ctr">
            <a:solidFill>
              <a:srgbClr val="FCD5B5"/>
            </a:solidFill>
            <a:miter lim="800000"/>
            <a:headEnd/>
            <a:tailEnd/>
          </a:ln>
          <a:effectLst>
            <a:outerShdw blurRad="25400" dist="25401" dir="2700000" algn="tl" rotWithShape="0">
              <a:srgbClr val="984807">
                <a:alpha val="60999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40" name="Web Server Tier"/>
          <p:cNvSpPr>
            <a:spLocks noChangeArrowheads="1"/>
          </p:cNvSpPr>
          <p:nvPr/>
        </p:nvSpPr>
        <p:spPr bwMode="auto">
          <a:xfrm>
            <a:off x="951208" y="990600"/>
            <a:ext cx="1715792" cy="2391076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A3C4FF"/>
              </a:gs>
              <a:gs pos="35001">
                <a:srgbClr val="BFD5FF"/>
              </a:gs>
              <a:gs pos="100000">
                <a:srgbClr val="E5EEFF"/>
              </a:gs>
            </a:gsLst>
            <a:lin ang="16200000" scaled="1"/>
          </a:gradFill>
          <a:ln w="9525">
            <a:solidFill>
              <a:srgbClr val="4A7EBB"/>
            </a:solidFill>
            <a:round/>
            <a:headEnd/>
            <a:tailEnd/>
          </a:ln>
          <a:effectLst>
            <a:outerShdw dist="20000" dir="5400000" rotWithShape="0">
              <a:srgbClr val="000000">
                <a:alpha val="37999"/>
              </a:srgbClr>
            </a:outerShdw>
          </a:effectLst>
        </p:spPr>
        <p:txBody>
          <a:bodyPr tIns="0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200" i="1" dirty="0">
                <a:solidFill>
                  <a:srgbClr val="000000"/>
                </a:solidFill>
              </a:rPr>
              <a:t>my_web_app_tier_1</a:t>
            </a:r>
          </a:p>
        </p:txBody>
      </p:sp>
      <p:sp>
        <p:nvSpPr>
          <p:cNvPr id="41" name="Rectangle 40"/>
          <p:cNvSpPr/>
          <p:nvPr/>
        </p:nvSpPr>
        <p:spPr>
          <a:xfrm>
            <a:off x="951208" y="1379746"/>
            <a:ext cx="1715792" cy="304800"/>
          </a:xfrm>
          <a:prstGeom prst="rect">
            <a:avLst/>
          </a:prstGeom>
          <a:solidFill>
            <a:schemeClr val="bg2">
              <a:alpha val="60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tIns="0" bIns="0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100" b="1" kern="0" dirty="0">
                <a:solidFill>
                  <a:schemeClr val="tx1"/>
                </a:solidFill>
                <a:latin typeface="Calibri"/>
              </a:rPr>
              <a:t>Compute</a:t>
            </a:r>
          </a:p>
        </p:txBody>
      </p:sp>
      <p:sp>
        <p:nvSpPr>
          <p:cNvPr id="7" name="Rectangle 6"/>
          <p:cNvSpPr/>
          <p:nvPr/>
        </p:nvSpPr>
        <p:spPr>
          <a:xfrm>
            <a:off x="935968" y="1759792"/>
            <a:ext cx="1137171" cy="8771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b="1" dirty="0">
                <a:solidFill>
                  <a:schemeClr val="tx2">
                    <a:lumMod val="50000"/>
                  </a:schemeClr>
                </a:solidFill>
              </a:rPr>
              <a:t>Attributes</a:t>
            </a:r>
          </a:p>
          <a:p>
            <a:pPr marL="115888" indent="-115888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000" dirty="0">
                <a:latin typeface="Calibri"/>
                <a:ea typeface="Times New Roman"/>
                <a:cs typeface="Calibri"/>
              </a:rPr>
              <a:t>private_address</a:t>
            </a:r>
            <a:endParaRPr lang="en-US" sz="1000" dirty="0">
              <a:latin typeface="Calibri"/>
              <a:ea typeface="Times New Roman"/>
              <a:cs typeface="Times New Roman"/>
            </a:endParaRPr>
          </a:p>
          <a:p>
            <a:pPr marL="115888" indent="-115888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000" i="1" dirty="0">
                <a:solidFill>
                  <a:schemeClr val="tx2">
                    <a:lumMod val="50000"/>
                  </a:schemeClr>
                </a:solidFill>
              </a:rPr>
              <a:t>public_address</a:t>
            </a:r>
          </a:p>
          <a:p>
            <a:pPr marL="115888" indent="-115888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000" i="1" dirty="0">
                <a:solidFill>
                  <a:schemeClr val="tx2">
                    <a:lumMod val="50000"/>
                  </a:schemeClr>
                </a:solidFill>
              </a:rPr>
              <a:t>networks</a:t>
            </a:r>
          </a:p>
          <a:p>
            <a:pPr marL="115888" indent="-115888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000" i="1" dirty="0">
                <a:solidFill>
                  <a:schemeClr val="tx2">
                    <a:lumMod val="50000"/>
                  </a:schemeClr>
                </a:solidFill>
              </a:rPr>
              <a:t>ports</a:t>
            </a:r>
          </a:p>
        </p:txBody>
      </p:sp>
      <p:sp>
        <p:nvSpPr>
          <p:cNvPr id="34" name="Web Server Tier"/>
          <p:cNvSpPr>
            <a:spLocks noChangeArrowheads="1"/>
          </p:cNvSpPr>
          <p:nvPr/>
        </p:nvSpPr>
        <p:spPr bwMode="auto">
          <a:xfrm>
            <a:off x="2164146" y="2590799"/>
            <a:ext cx="1051560" cy="642057"/>
          </a:xfrm>
          <a:prstGeom prst="roundRect">
            <a:avLst>
              <a:gd name="adj" fmla="val 16667"/>
            </a:avLst>
          </a:prstGeom>
          <a:solidFill>
            <a:schemeClr val="tx2">
              <a:lumMod val="20000"/>
              <a:lumOff val="80000"/>
            </a:schemeClr>
          </a:solidFill>
          <a:ln w="6350">
            <a:solidFill>
              <a:schemeClr val="accent1"/>
            </a:solidFill>
            <a:round/>
            <a:headEnd/>
            <a:tailEnd/>
          </a:ln>
          <a:effectLst/>
        </p:spPr>
        <p:txBody>
          <a:bodyPr tIns="0" bIns="0"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>
              <a:defRPr/>
            </a:pPr>
            <a:r>
              <a:rPr lang="en-US" altLang="en-US" sz="900" b="1" dirty="0">
                <a:latin typeface="Arial" charset="0"/>
              </a:rPr>
              <a:t>Requirements</a:t>
            </a:r>
          </a:p>
        </p:txBody>
      </p:sp>
      <p:sp>
        <p:nvSpPr>
          <p:cNvPr id="43" name="Rectangle 14"/>
          <p:cNvSpPr>
            <a:spLocks noChangeArrowheads="1"/>
          </p:cNvSpPr>
          <p:nvPr/>
        </p:nvSpPr>
        <p:spPr bwMode="auto">
          <a:xfrm>
            <a:off x="2270760" y="2856638"/>
            <a:ext cx="1005840" cy="219456"/>
          </a:xfrm>
          <a:prstGeom prst="rect">
            <a:avLst/>
          </a:prstGeom>
          <a:gradFill rotWithShape="1">
            <a:gsLst>
              <a:gs pos="0">
                <a:srgbClr val="FFBE86"/>
              </a:gs>
              <a:gs pos="35001">
                <a:srgbClr val="FFD0AA"/>
              </a:gs>
              <a:gs pos="100000">
                <a:srgbClr val="FFEBDB"/>
              </a:gs>
            </a:gsLst>
            <a:lin ang="16200000" scaled="1"/>
          </a:gradFill>
          <a:ln w="9525">
            <a:solidFill>
              <a:srgbClr val="E46C0A"/>
            </a:solidFill>
            <a:miter lim="800000"/>
            <a:headEnd/>
            <a:tailEnd/>
          </a:ln>
          <a:effectLst>
            <a:outerShdw dist="20000" dir="5400000" rotWithShape="0">
              <a:srgbClr val="000000">
                <a:alpha val="37999"/>
              </a:srgbClr>
            </a:outerShdw>
          </a:effectLst>
        </p:spPr>
        <p:txBody>
          <a:bodyPr wrap="none" lIns="0" rIns="0"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100" dirty="0">
                <a:latin typeface="Arial" charset="0"/>
              </a:rPr>
              <a:t>Attachment</a:t>
            </a:r>
          </a:p>
        </p:txBody>
      </p:sp>
      <p:sp>
        <p:nvSpPr>
          <p:cNvPr id="33" name="Web Server Tier"/>
          <p:cNvSpPr>
            <a:spLocks noChangeArrowheads="1"/>
          </p:cNvSpPr>
          <p:nvPr/>
        </p:nvSpPr>
        <p:spPr bwMode="auto">
          <a:xfrm>
            <a:off x="2154627" y="1826644"/>
            <a:ext cx="1061077" cy="654267"/>
          </a:xfrm>
          <a:prstGeom prst="roundRect">
            <a:avLst>
              <a:gd name="adj" fmla="val 16667"/>
            </a:avLst>
          </a:prstGeom>
          <a:solidFill>
            <a:schemeClr val="tx2">
              <a:lumMod val="20000"/>
              <a:lumOff val="80000"/>
            </a:schemeClr>
          </a:solidFill>
          <a:ln w="6350">
            <a:solidFill>
              <a:schemeClr val="accent1"/>
            </a:solidFill>
            <a:round/>
            <a:headEnd/>
            <a:tailEnd/>
          </a:ln>
          <a:effectLst/>
        </p:spPr>
        <p:txBody>
          <a:bodyPr tIns="0" bIns="0"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>
              <a:defRPr/>
            </a:pPr>
            <a:r>
              <a:rPr lang="en-US" altLang="en-US" sz="900" b="1" dirty="0">
                <a:latin typeface="Arial" charset="0"/>
              </a:rPr>
              <a:t>Capabilities</a:t>
            </a:r>
          </a:p>
        </p:txBody>
      </p:sp>
      <p:sp>
        <p:nvSpPr>
          <p:cNvPr id="50" name="Rectangle 14"/>
          <p:cNvSpPr>
            <a:spLocks noChangeArrowheads="1"/>
          </p:cNvSpPr>
          <p:nvPr/>
        </p:nvSpPr>
        <p:spPr bwMode="auto">
          <a:xfrm>
            <a:off x="2270760" y="2066543"/>
            <a:ext cx="1005840" cy="219456"/>
          </a:xfrm>
          <a:prstGeom prst="rect">
            <a:avLst/>
          </a:prstGeom>
          <a:gradFill rotWithShape="1">
            <a:gsLst>
              <a:gs pos="0">
                <a:srgbClr val="FFBE86"/>
              </a:gs>
              <a:gs pos="35001">
                <a:srgbClr val="FFD0AA"/>
              </a:gs>
              <a:gs pos="100000">
                <a:srgbClr val="FFEBDB"/>
              </a:gs>
            </a:gsLst>
            <a:lin ang="16200000" scaled="1"/>
          </a:gradFill>
          <a:ln w="9525">
            <a:solidFill>
              <a:srgbClr val="E46C0A"/>
            </a:solidFill>
            <a:miter lim="800000"/>
            <a:headEnd/>
            <a:tailEnd/>
          </a:ln>
          <a:effectLst>
            <a:outerShdw dist="20000" dir="5400000" rotWithShape="0">
              <a:srgbClr val="000000">
                <a:alpha val="37999"/>
              </a:srgbClr>
            </a:outerShdw>
          </a:effectLst>
        </p:spPr>
        <p:txBody>
          <a:bodyPr wrap="none" lIns="0" rIns="0"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100" b="1" dirty="0">
                <a:latin typeface="Arial" charset="0"/>
              </a:rPr>
              <a:t>…</a:t>
            </a:r>
          </a:p>
        </p:txBody>
      </p:sp>
      <p:cxnSp>
        <p:nvCxnSpPr>
          <p:cNvPr id="32" name="Straight Connector 12"/>
          <p:cNvCxnSpPr>
            <a:cxnSpLocks noChangeShapeType="1"/>
            <a:stCxn id="54" idx="1"/>
            <a:endCxn id="35" idx="3"/>
          </p:cNvCxnSpPr>
          <p:nvPr/>
        </p:nvCxnSpPr>
        <p:spPr bwMode="auto">
          <a:xfrm rot="10800000">
            <a:off x="4849312" y="3026094"/>
            <a:ext cx="1170489" cy="855455"/>
          </a:xfrm>
          <a:prstGeom prst="bentConnector3">
            <a:avLst>
              <a:gd name="adj1" fmla="val 18236"/>
            </a:avLst>
          </a:prstGeom>
          <a:noFill/>
          <a:ln w="31750" cap="sq" algn="ctr">
            <a:solidFill>
              <a:srgbClr val="FCD5B5"/>
            </a:solidFill>
            <a:miter lim="800000"/>
            <a:headEnd/>
            <a:tailEnd/>
          </a:ln>
          <a:effectLst>
            <a:outerShdw blurRad="25400" dist="25401" dir="2700000" algn="tl" rotWithShape="0">
              <a:srgbClr val="984807">
                <a:alpha val="60999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grpSp>
        <p:nvGrpSpPr>
          <p:cNvPr id="20" name="Group 19"/>
          <p:cNvGrpSpPr/>
          <p:nvPr/>
        </p:nvGrpSpPr>
        <p:grpSpPr>
          <a:xfrm>
            <a:off x="6019800" y="2701365"/>
            <a:ext cx="2133600" cy="1777081"/>
            <a:chOff x="4648200" y="1922182"/>
            <a:chExt cx="2133600" cy="1777081"/>
          </a:xfrm>
        </p:grpSpPr>
        <p:sp>
          <p:nvSpPr>
            <p:cNvPr id="77" name="Web Server Tier"/>
            <p:cNvSpPr>
              <a:spLocks noChangeArrowheads="1"/>
            </p:cNvSpPr>
            <p:nvPr/>
          </p:nvSpPr>
          <p:spPr bwMode="auto">
            <a:xfrm>
              <a:off x="5142208" y="1922182"/>
              <a:ext cx="1639592" cy="1777081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A3C4FF"/>
                </a:gs>
                <a:gs pos="35001">
                  <a:srgbClr val="BFD5FF"/>
                </a:gs>
                <a:gs pos="100000">
                  <a:srgbClr val="E5EEFF"/>
                </a:gs>
              </a:gsLst>
              <a:lin ang="16200000" scaled="1"/>
            </a:gradFill>
            <a:ln w="9525">
              <a:solidFill>
                <a:srgbClr val="4A7EBB"/>
              </a:solidFill>
              <a:round/>
              <a:headEnd/>
              <a:tailEnd/>
            </a:ln>
            <a:effectLst>
              <a:outerShdw dist="20000" dir="5400000" rotWithShape="0">
                <a:srgbClr val="000000">
                  <a:alpha val="37999"/>
                </a:srgbClr>
              </a:outerShdw>
            </a:effectLst>
          </p:spPr>
          <p:txBody>
            <a:bodyPr tIns="0"/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200" i="1" dirty="0">
                  <a:solidFill>
                    <a:srgbClr val="000000"/>
                  </a:solidFill>
                </a:rPr>
                <a:t>my_storage</a:t>
              </a:r>
            </a:p>
          </p:txBody>
        </p:sp>
        <p:sp>
          <p:nvSpPr>
            <p:cNvPr id="3" name="Rectangle 2"/>
            <p:cNvSpPr/>
            <p:nvPr/>
          </p:nvSpPr>
          <p:spPr>
            <a:xfrm>
              <a:off x="5142208" y="2311329"/>
              <a:ext cx="1639592" cy="304800"/>
            </a:xfrm>
            <a:prstGeom prst="rect">
              <a:avLst/>
            </a:prstGeom>
            <a:solidFill>
              <a:schemeClr val="bg2">
                <a:alpha val="60000"/>
              </a:schemeClr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tIns="0" bIns="0"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100" b="1" kern="0" dirty="0">
                  <a:solidFill>
                    <a:schemeClr val="tx1"/>
                  </a:solidFill>
                  <a:latin typeface="Calibri"/>
                  <a:cs typeface="+mn-cs"/>
                </a:rPr>
                <a:t>BlockStorage</a:t>
              </a:r>
            </a:p>
          </p:txBody>
        </p:sp>
        <p:sp>
          <p:nvSpPr>
            <p:cNvPr id="53" name="Web Server Tier"/>
            <p:cNvSpPr>
              <a:spLocks noChangeArrowheads="1"/>
            </p:cNvSpPr>
            <p:nvPr/>
          </p:nvSpPr>
          <p:spPr bwMode="auto">
            <a:xfrm>
              <a:off x="4730841" y="2766400"/>
              <a:ext cx="984159" cy="586400"/>
            </a:xfrm>
            <a:prstGeom prst="roundRect">
              <a:avLst>
                <a:gd name="adj" fmla="val 16667"/>
              </a:avLst>
            </a:prstGeom>
            <a:solidFill>
              <a:schemeClr val="tx2">
                <a:lumMod val="20000"/>
                <a:lumOff val="80000"/>
              </a:schemeClr>
            </a:solidFill>
            <a:ln w="6350">
              <a:solidFill>
                <a:schemeClr val="accent1"/>
              </a:solidFill>
              <a:round/>
              <a:headEnd/>
              <a:tailEnd/>
            </a:ln>
            <a:effectLst/>
          </p:spPr>
          <p:txBody>
            <a:bodyPr tIns="0" bIns="0"/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algn="ctr">
                <a:defRPr/>
              </a:pPr>
              <a:r>
                <a:rPr lang="en-US" altLang="en-US" sz="900" b="1" dirty="0">
                  <a:latin typeface="Arial" charset="0"/>
                </a:rPr>
                <a:t>Capabilities</a:t>
              </a:r>
            </a:p>
          </p:txBody>
        </p:sp>
        <p:sp>
          <p:nvSpPr>
            <p:cNvPr id="54" name="Rectangle 14"/>
            <p:cNvSpPr>
              <a:spLocks noChangeArrowheads="1"/>
            </p:cNvSpPr>
            <p:nvPr/>
          </p:nvSpPr>
          <p:spPr bwMode="auto">
            <a:xfrm>
              <a:off x="4648200" y="2992637"/>
              <a:ext cx="1005840" cy="219456"/>
            </a:xfrm>
            <a:prstGeom prst="rect">
              <a:avLst/>
            </a:prstGeom>
            <a:gradFill rotWithShape="1">
              <a:gsLst>
                <a:gs pos="0">
                  <a:srgbClr val="FFBE86"/>
                </a:gs>
                <a:gs pos="35001">
                  <a:srgbClr val="FFD0AA"/>
                </a:gs>
                <a:gs pos="100000">
                  <a:srgbClr val="FFEBDB"/>
                </a:gs>
              </a:gsLst>
              <a:lin ang="16200000" scaled="1"/>
            </a:gradFill>
            <a:ln w="9525">
              <a:solidFill>
                <a:srgbClr val="E46C0A"/>
              </a:solidFill>
              <a:miter lim="800000"/>
              <a:headEnd/>
              <a:tailEnd/>
            </a:ln>
            <a:effectLst>
              <a:outerShdw dist="20000" dir="5400000" rotWithShape="0">
                <a:srgbClr val="000000">
                  <a:alpha val="37999"/>
                </a:srgbClr>
              </a:outerShdw>
            </a:effectLst>
          </p:spPr>
          <p:txBody>
            <a:bodyPr wrap="none" lIns="0" rIns="0" anchor="ctr"/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100" dirty="0">
                  <a:latin typeface="Arial" charset="0"/>
                </a:rPr>
                <a:t>Attachment</a:t>
              </a: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5715000" y="2710464"/>
              <a:ext cx="931986" cy="7232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100" b="1" dirty="0">
                  <a:solidFill>
                    <a:schemeClr val="tx2">
                      <a:lumMod val="50000"/>
                    </a:schemeClr>
                  </a:solidFill>
                </a:rPr>
                <a:t>Properties</a:t>
              </a:r>
            </a:p>
            <a:p>
              <a:pPr marL="115888" indent="-115888" fontAlgn="auto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  <a:defRPr/>
              </a:pPr>
              <a:r>
                <a:rPr lang="en-US" sz="1000" dirty="0">
                  <a:latin typeface="Calibri"/>
                  <a:ea typeface="Times New Roman"/>
                  <a:cs typeface="Calibri"/>
                </a:rPr>
                <a:t>size</a:t>
              </a:r>
              <a:endParaRPr lang="en-US" sz="1000" dirty="0">
                <a:latin typeface="Calibri"/>
                <a:ea typeface="Times New Roman"/>
                <a:cs typeface="Times New Roman"/>
              </a:endParaRPr>
            </a:p>
            <a:p>
              <a:pPr marL="115888" indent="-115888" fontAlgn="auto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  <a:defRPr/>
              </a:pPr>
              <a:r>
                <a:rPr lang="en-US" sz="1000" i="1" dirty="0">
                  <a:solidFill>
                    <a:schemeClr val="tx2">
                      <a:lumMod val="50000"/>
                    </a:schemeClr>
                  </a:solidFill>
                </a:rPr>
                <a:t>volume_id</a:t>
              </a:r>
            </a:p>
            <a:p>
              <a:pPr marL="115888" indent="-115888" fontAlgn="auto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  <a:defRPr/>
              </a:pPr>
              <a:r>
                <a:rPr lang="en-US" sz="1000" i="1" dirty="0">
                  <a:solidFill>
                    <a:schemeClr val="tx2">
                      <a:lumMod val="50000"/>
                    </a:schemeClr>
                  </a:solidFill>
                </a:rPr>
                <a:t>snapshot_id</a:t>
              </a:r>
            </a:p>
          </p:txBody>
        </p:sp>
      </p:grpSp>
      <p:sp>
        <p:nvSpPr>
          <p:cNvPr id="27" name="Web Server Tier"/>
          <p:cNvSpPr>
            <a:spLocks noChangeArrowheads="1"/>
          </p:cNvSpPr>
          <p:nvPr/>
        </p:nvSpPr>
        <p:spPr bwMode="auto">
          <a:xfrm>
            <a:off x="3785568" y="1759792"/>
            <a:ext cx="1777032" cy="1577456"/>
          </a:xfrm>
          <a:prstGeom prst="roundRect">
            <a:avLst>
              <a:gd name="adj" fmla="val 16667"/>
            </a:avLst>
          </a:prstGeom>
          <a:solidFill>
            <a:schemeClr val="accent6">
              <a:lumMod val="40000"/>
              <a:lumOff val="60000"/>
              <a:alpha val="7000"/>
            </a:schemeClr>
          </a:solidFill>
          <a:ln w="6350">
            <a:solidFill>
              <a:schemeClr val="accent6">
                <a:lumMod val="75000"/>
              </a:schemeClr>
            </a:solidFill>
            <a:round/>
            <a:headEnd/>
            <a:tailEnd/>
          </a:ln>
          <a:effectLst>
            <a:outerShdw blurRad="38100" dir="2700000" algn="tl" rotWithShape="0">
              <a:schemeClr val="accent6">
                <a:lumMod val="75000"/>
                <a:alpha val="40000"/>
              </a:schemeClr>
            </a:outerShdw>
          </a:effectLst>
        </p:spPr>
        <p:txBody>
          <a:bodyPr wrap="none" lIns="0" tIns="18288" rIns="0" bIns="0"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>
              <a:defRPr/>
            </a:pPr>
            <a:r>
              <a:rPr lang="en-US" sz="1050" dirty="0"/>
              <a:t>storage_attachesto_1</a:t>
            </a:r>
            <a:endParaRPr lang="en-US" altLang="en-US" sz="1050" i="1" dirty="0">
              <a:latin typeface="Arial" charset="0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4498857" y="2927983"/>
            <a:ext cx="350454" cy="196217"/>
            <a:chOff x="3035702" y="1219833"/>
            <a:chExt cx="350454" cy="196217"/>
          </a:xfrm>
        </p:grpSpPr>
        <p:sp>
          <p:nvSpPr>
            <p:cNvPr id="31" name="Pentagon 13"/>
            <p:cNvSpPr>
              <a:spLocks noChangeArrowheads="1"/>
            </p:cNvSpPr>
            <p:nvPr/>
          </p:nvSpPr>
          <p:spPr bwMode="auto">
            <a:xfrm>
              <a:off x="3035702" y="1219833"/>
              <a:ext cx="253209" cy="196217"/>
            </a:xfrm>
            <a:prstGeom prst="homePlate">
              <a:avLst>
                <a:gd name="adj" fmla="val 37332"/>
              </a:avLst>
            </a:prstGeom>
            <a:gradFill rotWithShape="1">
              <a:gsLst>
                <a:gs pos="0">
                  <a:srgbClr val="FFBE86"/>
                </a:gs>
                <a:gs pos="35001">
                  <a:srgbClr val="FFD0AA"/>
                </a:gs>
                <a:gs pos="100000">
                  <a:srgbClr val="FFEBDB"/>
                </a:gs>
              </a:gsLst>
              <a:lin ang="16200000" scaled="1"/>
            </a:gradFill>
            <a:ln w="9525">
              <a:solidFill>
                <a:srgbClr val="E46C0A"/>
              </a:solidFill>
              <a:miter lim="800000"/>
              <a:headEnd/>
              <a:tailEnd/>
            </a:ln>
            <a:effectLst>
              <a:outerShdw dist="20000" dir="5400000" rotWithShape="0">
                <a:srgbClr val="000000">
                  <a:alpha val="37999"/>
                </a:srgbClr>
              </a:outerShdw>
            </a:effec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>
                <a:latin typeface="Arial" charset="0"/>
              </a:endParaRPr>
            </a:p>
          </p:txBody>
        </p:sp>
        <p:sp>
          <p:nvSpPr>
            <p:cNvPr id="35" name="Chevron 18"/>
            <p:cNvSpPr>
              <a:spLocks noChangeArrowheads="1"/>
            </p:cNvSpPr>
            <p:nvPr/>
          </p:nvSpPr>
          <p:spPr bwMode="auto">
            <a:xfrm>
              <a:off x="3264304" y="1219835"/>
              <a:ext cx="121852" cy="196215"/>
            </a:xfrm>
            <a:prstGeom prst="chevron">
              <a:avLst>
                <a:gd name="adj" fmla="val 50000"/>
              </a:avLst>
            </a:prstGeom>
            <a:gradFill rotWithShape="1">
              <a:gsLst>
                <a:gs pos="0">
                  <a:srgbClr val="FFBE86"/>
                </a:gs>
                <a:gs pos="35001">
                  <a:srgbClr val="FFD0AA"/>
                </a:gs>
                <a:gs pos="100000">
                  <a:srgbClr val="FFEBDB"/>
                </a:gs>
              </a:gsLst>
              <a:lin ang="16200000" scaled="1"/>
            </a:gradFill>
            <a:ln w="9525">
              <a:solidFill>
                <a:srgbClr val="E46C0A"/>
              </a:solidFill>
              <a:miter lim="800000"/>
              <a:headEnd/>
              <a:tailEnd/>
            </a:ln>
            <a:effectLst>
              <a:outerShdw dist="20000" dir="5400000" rotWithShape="0">
                <a:srgbClr val="000000">
                  <a:alpha val="37999"/>
                </a:srgbClr>
              </a:outerShdw>
            </a:effec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>
                <a:latin typeface="Arial" charset="0"/>
              </a:endParaRPr>
            </a:p>
          </p:txBody>
        </p:sp>
      </p:grpSp>
      <p:sp>
        <p:nvSpPr>
          <p:cNvPr id="36" name="Rectangle 35"/>
          <p:cNvSpPr/>
          <p:nvPr/>
        </p:nvSpPr>
        <p:spPr>
          <a:xfrm>
            <a:off x="3785568" y="2083873"/>
            <a:ext cx="1777032" cy="202127"/>
          </a:xfrm>
          <a:prstGeom prst="rect">
            <a:avLst/>
          </a:prstGeom>
          <a:solidFill>
            <a:schemeClr val="bg2">
              <a:alpha val="60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100" b="1" kern="0" dirty="0" err="1">
                <a:solidFill>
                  <a:schemeClr val="tx1"/>
                </a:solidFill>
                <a:latin typeface="Calibri"/>
              </a:rPr>
              <a:t>MyAttachesTo</a:t>
            </a:r>
            <a:endParaRPr lang="en-US" sz="1100" b="1" kern="0" dirty="0">
              <a:solidFill>
                <a:schemeClr val="tx1"/>
              </a:solidFill>
              <a:latin typeface="Calibri"/>
            </a:endParaRPr>
          </a:p>
        </p:txBody>
      </p:sp>
      <p:sp>
        <p:nvSpPr>
          <p:cNvPr id="37" name="Web Server Tier"/>
          <p:cNvSpPr>
            <a:spLocks noChangeArrowheads="1"/>
          </p:cNvSpPr>
          <p:nvPr/>
        </p:nvSpPr>
        <p:spPr bwMode="auto">
          <a:xfrm>
            <a:off x="935968" y="3657600"/>
            <a:ext cx="1715792" cy="23622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A3C4FF"/>
              </a:gs>
              <a:gs pos="35001">
                <a:srgbClr val="BFD5FF"/>
              </a:gs>
              <a:gs pos="100000">
                <a:srgbClr val="E5EEFF"/>
              </a:gs>
            </a:gsLst>
            <a:lin ang="16200000" scaled="1"/>
          </a:gradFill>
          <a:ln w="9525">
            <a:solidFill>
              <a:srgbClr val="4A7EBB"/>
            </a:solidFill>
            <a:round/>
            <a:headEnd/>
            <a:tailEnd/>
          </a:ln>
          <a:effectLst>
            <a:outerShdw dist="20000" dir="5400000" rotWithShape="0">
              <a:srgbClr val="000000">
                <a:alpha val="37999"/>
              </a:srgbClr>
            </a:outerShdw>
          </a:effectLst>
        </p:spPr>
        <p:txBody>
          <a:bodyPr tIns="0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200" i="1" dirty="0">
                <a:solidFill>
                  <a:srgbClr val="000000"/>
                </a:solidFill>
              </a:rPr>
              <a:t>my_web_app_tier_2</a:t>
            </a:r>
          </a:p>
        </p:txBody>
      </p:sp>
      <p:sp>
        <p:nvSpPr>
          <p:cNvPr id="38" name="Rectangle 37"/>
          <p:cNvSpPr/>
          <p:nvPr/>
        </p:nvSpPr>
        <p:spPr>
          <a:xfrm>
            <a:off x="935968" y="4046746"/>
            <a:ext cx="1715792" cy="304800"/>
          </a:xfrm>
          <a:prstGeom prst="rect">
            <a:avLst/>
          </a:prstGeom>
          <a:solidFill>
            <a:schemeClr val="bg2">
              <a:alpha val="60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tIns="0" bIns="0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100" b="1" kern="0" dirty="0">
                <a:solidFill>
                  <a:schemeClr val="tx1"/>
                </a:solidFill>
                <a:latin typeface="Calibri"/>
              </a:rPr>
              <a:t>Compute</a:t>
            </a:r>
          </a:p>
        </p:txBody>
      </p:sp>
      <p:sp>
        <p:nvSpPr>
          <p:cNvPr id="39" name="Rectangle 38"/>
          <p:cNvSpPr/>
          <p:nvPr/>
        </p:nvSpPr>
        <p:spPr>
          <a:xfrm>
            <a:off x="935968" y="4426792"/>
            <a:ext cx="1137171" cy="8771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b="1" dirty="0">
                <a:solidFill>
                  <a:schemeClr val="tx2">
                    <a:lumMod val="50000"/>
                  </a:schemeClr>
                </a:solidFill>
              </a:rPr>
              <a:t>Attributes</a:t>
            </a:r>
          </a:p>
          <a:p>
            <a:pPr marL="115888" indent="-115888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000" dirty="0">
                <a:latin typeface="Calibri"/>
                <a:ea typeface="Times New Roman"/>
                <a:cs typeface="Calibri"/>
              </a:rPr>
              <a:t>private_address</a:t>
            </a:r>
            <a:endParaRPr lang="en-US" sz="1000" dirty="0">
              <a:latin typeface="Calibri"/>
              <a:ea typeface="Times New Roman"/>
              <a:cs typeface="Times New Roman"/>
            </a:endParaRPr>
          </a:p>
          <a:p>
            <a:pPr marL="115888" indent="-115888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000" i="1" dirty="0">
                <a:solidFill>
                  <a:schemeClr val="tx2">
                    <a:lumMod val="50000"/>
                  </a:schemeClr>
                </a:solidFill>
              </a:rPr>
              <a:t>public_address</a:t>
            </a:r>
          </a:p>
          <a:p>
            <a:pPr marL="115888" indent="-115888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000" i="1" dirty="0">
                <a:solidFill>
                  <a:schemeClr val="tx2">
                    <a:lumMod val="50000"/>
                  </a:schemeClr>
                </a:solidFill>
              </a:rPr>
              <a:t>networks</a:t>
            </a:r>
          </a:p>
          <a:p>
            <a:pPr marL="115888" indent="-115888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000" i="1" dirty="0">
                <a:solidFill>
                  <a:schemeClr val="tx2">
                    <a:lumMod val="50000"/>
                  </a:schemeClr>
                </a:solidFill>
              </a:rPr>
              <a:t>ports</a:t>
            </a:r>
          </a:p>
        </p:txBody>
      </p:sp>
      <p:sp>
        <p:nvSpPr>
          <p:cNvPr id="42" name="Web Server Tier"/>
          <p:cNvSpPr>
            <a:spLocks noChangeArrowheads="1"/>
          </p:cNvSpPr>
          <p:nvPr/>
        </p:nvSpPr>
        <p:spPr bwMode="auto">
          <a:xfrm>
            <a:off x="2164146" y="5225342"/>
            <a:ext cx="1051560" cy="642057"/>
          </a:xfrm>
          <a:prstGeom prst="roundRect">
            <a:avLst>
              <a:gd name="adj" fmla="val 16667"/>
            </a:avLst>
          </a:prstGeom>
          <a:solidFill>
            <a:schemeClr val="tx2">
              <a:lumMod val="20000"/>
              <a:lumOff val="80000"/>
            </a:schemeClr>
          </a:solidFill>
          <a:ln w="6350">
            <a:solidFill>
              <a:schemeClr val="accent1"/>
            </a:solidFill>
            <a:round/>
            <a:headEnd/>
            <a:tailEnd/>
          </a:ln>
          <a:effectLst/>
        </p:spPr>
        <p:txBody>
          <a:bodyPr tIns="0" bIns="0"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>
              <a:defRPr/>
            </a:pPr>
            <a:r>
              <a:rPr lang="en-US" altLang="en-US" sz="900" b="1" dirty="0">
                <a:latin typeface="Arial" charset="0"/>
              </a:rPr>
              <a:t>Requirements</a:t>
            </a:r>
          </a:p>
        </p:txBody>
      </p:sp>
      <p:sp>
        <p:nvSpPr>
          <p:cNvPr id="44" name="Rectangle 14"/>
          <p:cNvSpPr>
            <a:spLocks noChangeArrowheads="1"/>
          </p:cNvSpPr>
          <p:nvPr/>
        </p:nvSpPr>
        <p:spPr bwMode="auto">
          <a:xfrm>
            <a:off x="2270760" y="5491181"/>
            <a:ext cx="1005840" cy="219456"/>
          </a:xfrm>
          <a:prstGeom prst="rect">
            <a:avLst/>
          </a:prstGeom>
          <a:gradFill rotWithShape="1">
            <a:gsLst>
              <a:gs pos="0">
                <a:srgbClr val="FFBE86"/>
              </a:gs>
              <a:gs pos="35001">
                <a:srgbClr val="FFD0AA"/>
              </a:gs>
              <a:gs pos="100000">
                <a:srgbClr val="FFEBDB"/>
              </a:gs>
            </a:gsLst>
            <a:lin ang="16200000" scaled="1"/>
          </a:gradFill>
          <a:ln w="9525">
            <a:solidFill>
              <a:srgbClr val="E46C0A"/>
            </a:solidFill>
            <a:miter lim="800000"/>
            <a:headEnd/>
            <a:tailEnd/>
          </a:ln>
          <a:effectLst>
            <a:outerShdw dist="20000" dir="5400000" rotWithShape="0">
              <a:srgbClr val="000000">
                <a:alpha val="37999"/>
              </a:srgbClr>
            </a:outerShdw>
          </a:effectLst>
        </p:spPr>
        <p:txBody>
          <a:bodyPr wrap="none" lIns="0" rIns="0"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100" dirty="0">
                <a:latin typeface="Arial" charset="0"/>
              </a:rPr>
              <a:t>Attachment</a:t>
            </a:r>
          </a:p>
        </p:txBody>
      </p:sp>
      <p:sp>
        <p:nvSpPr>
          <p:cNvPr id="45" name="Web Server Tier"/>
          <p:cNvSpPr>
            <a:spLocks noChangeArrowheads="1"/>
          </p:cNvSpPr>
          <p:nvPr/>
        </p:nvSpPr>
        <p:spPr bwMode="auto">
          <a:xfrm>
            <a:off x="2154627" y="4493644"/>
            <a:ext cx="1061077" cy="611755"/>
          </a:xfrm>
          <a:prstGeom prst="roundRect">
            <a:avLst>
              <a:gd name="adj" fmla="val 16667"/>
            </a:avLst>
          </a:prstGeom>
          <a:solidFill>
            <a:schemeClr val="tx2">
              <a:lumMod val="20000"/>
              <a:lumOff val="80000"/>
            </a:schemeClr>
          </a:solidFill>
          <a:ln w="6350">
            <a:solidFill>
              <a:schemeClr val="accent1"/>
            </a:solidFill>
            <a:round/>
            <a:headEnd/>
            <a:tailEnd/>
          </a:ln>
          <a:effectLst/>
        </p:spPr>
        <p:txBody>
          <a:bodyPr tIns="0" bIns="0"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>
              <a:defRPr/>
            </a:pPr>
            <a:r>
              <a:rPr lang="en-US" altLang="en-US" sz="900" b="1" dirty="0">
                <a:latin typeface="Arial" charset="0"/>
              </a:rPr>
              <a:t>Capabilities</a:t>
            </a:r>
          </a:p>
        </p:txBody>
      </p:sp>
      <p:sp>
        <p:nvSpPr>
          <p:cNvPr id="48" name="Rectangle 14"/>
          <p:cNvSpPr>
            <a:spLocks noChangeArrowheads="1"/>
          </p:cNvSpPr>
          <p:nvPr/>
        </p:nvSpPr>
        <p:spPr bwMode="auto">
          <a:xfrm>
            <a:off x="2270760" y="4724399"/>
            <a:ext cx="1005840" cy="219456"/>
          </a:xfrm>
          <a:prstGeom prst="rect">
            <a:avLst/>
          </a:prstGeom>
          <a:gradFill rotWithShape="1">
            <a:gsLst>
              <a:gs pos="0">
                <a:srgbClr val="FFBE86"/>
              </a:gs>
              <a:gs pos="35001">
                <a:srgbClr val="FFD0AA"/>
              </a:gs>
              <a:gs pos="100000">
                <a:srgbClr val="FFEBDB"/>
              </a:gs>
            </a:gsLst>
            <a:lin ang="16200000" scaled="1"/>
          </a:gradFill>
          <a:ln w="9525">
            <a:solidFill>
              <a:srgbClr val="E46C0A"/>
            </a:solidFill>
            <a:miter lim="800000"/>
            <a:headEnd/>
            <a:tailEnd/>
          </a:ln>
          <a:effectLst>
            <a:outerShdw dist="20000" dir="5400000" rotWithShape="0">
              <a:srgbClr val="000000">
                <a:alpha val="37999"/>
              </a:srgbClr>
            </a:outerShdw>
          </a:effectLst>
        </p:spPr>
        <p:txBody>
          <a:bodyPr wrap="none" lIns="0" rIns="0"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100" b="1" dirty="0">
                <a:latin typeface="Arial" charset="0"/>
              </a:rPr>
              <a:t>…</a:t>
            </a:r>
          </a:p>
        </p:txBody>
      </p:sp>
      <p:sp>
        <p:nvSpPr>
          <p:cNvPr id="49" name="Rectangle 48"/>
          <p:cNvSpPr/>
          <p:nvPr/>
        </p:nvSpPr>
        <p:spPr>
          <a:xfrm>
            <a:off x="3810000" y="2286000"/>
            <a:ext cx="1740710" cy="5693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b="1" dirty="0">
                <a:solidFill>
                  <a:schemeClr val="tx2">
                    <a:lumMod val="50000"/>
                  </a:schemeClr>
                </a:solidFill>
              </a:rPr>
              <a:t>Properties</a:t>
            </a:r>
          </a:p>
          <a:p>
            <a:pPr marL="115888" indent="-115888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000" dirty="0">
                <a:latin typeface="Calibri"/>
                <a:ea typeface="Times New Roman"/>
                <a:cs typeface="Calibri"/>
              </a:rPr>
              <a:t>location: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/>
              <a:t>     /</a:t>
            </a:r>
            <a:r>
              <a:rPr lang="en-US" sz="1000" dirty="0" err="1"/>
              <a:t>my_data_location</a:t>
            </a:r>
            <a:endParaRPr lang="en-US" sz="1000" dirty="0">
              <a:latin typeface="Calibri"/>
              <a:ea typeface="Times New Roman"/>
              <a:cs typeface="Times New Roman"/>
            </a:endParaRPr>
          </a:p>
        </p:txBody>
      </p:sp>
      <p:sp>
        <p:nvSpPr>
          <p:cNvPr id="55" name="Web Server Tier"/>
          <p:cNvSpPr>
            <a:spLocks noChangeArrowheads="1"/>
          </p:cNvSpPr>
          <p:nvPr/>
        </p:nvSpPr>
        <p:spPr bwMode="auto">
          <a:xfrm>
            <a:off x="3733800" y="3771821"/>
            <a:ext cx="1828800" cy="1614680"/>
          </a:xfrm>
          <a:prstGeom prst="roundRect">
            <a:avLst>
              <a:gd name="adj" fmla="val 16667"/>
            </a:avLst>
          </a:prstGeom>
          <a:solidFill>
            <a:schemeClr val="accent6">
              <a:lumMod val="40000"/>
              <a:lumOff val="60000"/>
              <a:alpha val="7000"/>
            </a:schemeClr>
          </a:solidFill>
          <a:ln w="6350">
            <a:solidFill>
              <a:schemeClr val="accent6">
                <a:lumMod val="75000"/>
              </a:schemeClr>
            </a:solidFill>
            <a:round/>
            <a:headEnd/>
            <a:tailEnd/>
          </a:ln>
          <a:effectLst>
            <a:outerShdw blurRad="38100" dir="2700000" algn="tl" rotWithShape="0">
              <a:schemeClr val="accent6">
                <a:lumMod val="75000"/>
                <a:alpha val="40000"/>
              </a:schemeClr>
            </a:outerShdw>
          </a:effectLst>
        </p:spPr>
        <p:txBody>
          <a:bodyPr wrap="none" lIns="0" tIns="18288" rIns="0" bIns="0"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>
              <a:defRPr/>
            </a:pPr>
            <a:r>
              <a:rPr lang="en-US" altLang="en-US" sz="1050" i="1" dirty="0">
                <a:latin typeface="Arial" charset="0"/>
              </a:rPr>
              <a:t>storage_attachesto_2</a:t>
            </a:r>
          </a:p>
        </p:txBody>
      </p:sp>
      <p:sp>
        <p:nvSpPr>
          <p:cNvPr id="59" name="Rectangle 58"/>
          <p:cNvSpPr/>
          <p:nvPr/>
        </p:nvSpPr>
        <p:spPr>
          <a:xfrm>
            <a:off x="3733800" y="4135425"/>
            <a:ext cx="1828800" cy="207975"/>
          </a:xfrm>
          <a:prstGeom prst="rect">
            <a:avLst/>
          </a:prstGeom>
          <a:solidFill>
            <a:schemeClr val="bg2">
              <a:alpha val="60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100" b="1" kern="0" dirty="0" err="1">
                <a:solidFill>
                  <a:schemeClr val="tx1"/>
                </a:solidFill>
                <a:latin typeface="Calibri"/>
              </a:rPr>
              <a:t>MyAttachesTo</a:t>
            </a:r>
            <a:endParaRPr lang="en-US" sz="1100" b="1" kern="0" dirty="0">
              <a:solidFill>
                <a:schemeClr val="tx1"/>
              </a:solidFill>
              <a:latin typeface="Calibri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3758232" y="4343400"/>
            <a:ext cx="1792478" cy="5693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b="1" dirty="0">
                <a:solidFill>
                  <a:schemeClr val="tx2">
                    <a:lumMod val="50000"/>
                  </a:schemeClr>
                </a:solidFill>
              </a:rPr>
              <a:t>Properties</a:t>
            </a:r>
          </a:p>
          <a:p>
            <a:pPr marL="115888" indent="-115888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000" dirty="0">
                <a:latin typeface="Calibri"/>
                <a:ea typeface="Times New Roman"/>
                <a:cs typeface="Calibri"/>
              </a:rPr>
              <a:t>location: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/>
              <a:t>     /</a:t>
            </a:r>
            <a:r>
              <a:rPr lang="en-US" sz="1000" dirty="0" err="1"/>
              <a:t>some_other_data_location</a:t>
            </a:r>
            <a:endParaRPr lang="en-US" sz="1000" dirty="0">
              <a:latin typeface="Calibri"/>
              <a:ea typeface="Times New Roman"/>
              <a:cs typeface="Times New Roman"/>
            </a:endParaRPr>
          </a:p>
        </p:txBody>
      </p:sp>
      <p:cxnSp>
        <p:nvCxnSpPr>
          <p:cNvPr id="62" name="Straight Connector 12"/>
          <p:cNvCxnSpPr>
            <a:cxnSpLocks noChangeShapeType="1"/>
            <a:stCxn id="57" idx="1"/>
            <a:endCxn id="44" idx="3"/>
          </p:cNvCxnSpPr>
          <p:nvPr/>
        </p:nvCxnSpPr>
        <p:spPr bwMode="auto">
          <a:xfrm rot="10800000" flipV="1">
            <a:off x="3276601" y="5075343"/>
            <a:ext cx="1170489" cy="525565"/>
          </a:xfrm>
          <a:prstGeom prst="bentConnector3">
            <a:avLst>
              <a:gd name="adj1" fmla="val 50000"/>
            </a:avLst>
          </a:prstGeom>
          <a:noFill/>
          <a:ln w="31750" cap="sq" algn="ctr">
            <a:solidFill>
              <a:srgbClr val="FCD5B5"/>
            </a:solidFill>
            <a:miter lim="800000"/>
            <a:headEnd/>
            <a:tailEnd/>
          </a:ln>
          <a:effectLst>
            <a:outerShdw blurRad="25400" dist="25401" dir="2700000" algn="tl" rotWithShape="0">
              <a:srgbClr val="984807">
                <a:alpha val="60999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grpSp>
        <p:nvGrpSpPr>
          <p:cNvPr id="56" name="Group 55"/>
          <p:cNvGrpSpPr/>
          <p:nvPr/>
        </p:nvGrpSpPr>
        <p:grpSpPr>
          <a:xfrm>
            <a:off x="4447089" y="4977235"/>
            <a:ext cx="350454" cy="196217"/>
            <a:chOff x="3035702" y="1219833"/>
            <a:chExt cx="350454" cy="196217"/>
          </a:xfrm>
        </p:grpSpPr>
        <p:sp>
          <p:nvSpPr>
            <p:cNvPr id="57" name="Pentagon 13"/>
            <p:cNvSpPr>
              <a:spLocks noChangeArrowheads="1"/>
            </p:cNvSpPr>
            <p:nvPr/>
          </p:nvSpPr>
          <p:spPr bwMode="auto">
            <a:xfrm>
              <a:off x="3035702" y="1219833"/>
              <a:ext cx="253209" cy="196217"/>
            </a:xfrm>
            <a:prstGeom prst="homePlate">
              <a:avLst>
                <a:gd name="adj" fmla="val 37332"/>
              </a:avLst>
            </a:prstGeom>
            <a:gradFill rotWithShape="1">
              <a:gsLst>
                <a:gs pos="0">
                  <a:srgbClr val="FFBE86"/>
                </a:gs>
                <a:gs pos="35001">
                  <a:srgbClr val="FFD0AA"/>
                </a:gs>
                <a:gs pos="100000">
                  <a:srgbClr val="FFEBDB"/>
                </a:gs>
              </a:gsLst>
              <a:lin ang="16200000" scaled="1"/>
            </a:gradFill>
            <a:ln w="9525">
              <a:solidFill>
                <a:srgbClr val="E46C0A"/>
              </a:solidFill>
              <a:miter lim="800000"/>
              <a:headEnd/>
              <a:tailEnd/>
            </a:ln>
            <a:effectLst>
              <a:outerShdw dist="20000" dir="5400000" rotWithShape="0">
                <a:srgbClr val="000000">
                  <a:alpha val="37999"/>
                </a:srgbClr>
              </a:outerShdw>
            </a:effec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>
                <a:latin typeface="Arial" charset="0"/>
              </a:endParaRPr>
            </a:p>
          </p:txBody>
        </p:sp>
        <p:sp>
          <p:nvSpPr>
            <p:cNvPr id="58" name="Chevron 18"/>
            <p:cNvSpPr>
              <a:spLocks noChangeArrowheads="1"/>
            </p:cNvSpPr>
            <p:nvPr/>
          </p:nvSpPr>
          <p:spPr bwMode="auto">
            <a:xfrm>
              <a:off x="3264304" y="1219835"/>
              <a:ext cx="121852" cy="196215"/>
            </a:xfrm>
            <a:prstGeom prst="chevron">
              <a:avLst>
                <a:gd name="adj" fmla="val 50000"/>
              </a:avLst>
            </a:prstGeom>
            <a:gradFill rotWithShape="1">
              <a:gsLst>
                <a:gs pos="0">
                  <a:srgbClr val="FFBE86"/>
                </a:gs>
                <a:gs pos="35001">
                  <a:srgbClr val="FFD0AA"/>
                </a:gs>
                <a:gs pos="100000">
                  <a:srgbClr val="FFEBDB"/>
                </a:gs>
              </a:gsLst>
              <a:lin ang="16200000" scaled="1"/>
            </a:gradFill>
            <a:ln w="9525">
              <a:solidFill>
                <a:srgbClr val="E46C0A"/>
              </a:solidFill>
              <a:miter lim="800000"/>
              <a:headEnd/>
              <a:tailEnd/>
            </a:ln>
            <a:effectLst>
              <a:outerShdw dist="20000" dir="5400000" rotWithShape="0">
                <a:srgbClr val="000000">
                  <a:alpha val="37999"/>
                </a:srgbClr>
              </a:outerShdw>
            </a:effec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>
                <a:latin typeface="Arial" charset="0"/>
              </a:endParaRPr>
            </a:p>
          </p:txBody>
        </p:sp>
      </p:grpSp>
      <p:cxnSp>
        <p:nvCxnSpPr>
          <p:cNvPr id="63" name="Straight Connector 12"/>
          <p:cNvCxnSpPr>
            <a:cxnSpLocks noChangeShapeType="1"/>
            <a:stCxn id="54" idx="1"/>
            <a:endCxn id="58" idx="3"/>
          </p:cNvCxnSpPr>
          <p:nvPr/>
        </p:nvCxnSpPr>
        <p:spPr bwMode="auto">
          <a:xfrm rot="10800000" flipV="1">
            <a:off x="4797544" y="3881547"/>
            <a:ext cx="1222257" cy="1193797"/>
          </a:xfrm>
          <a:prstGeom prst="bentConnector3">
            <a:avLst>
              <a:gd name="adj1" fmla="val 15471"/>
            </a:avLst>
          </a:prstGeom>
          <a:noFill/>
          <a:ln w="31750" cap="sq" algn="ctr">
            <a:solidFill>
              <a:srgbClr val="FCD5B5"/>
            </a:solidFill>
            <a:miter lim="800000"/>
            <a:headEnd/>
            <a:tailEnd/>
          </a:ln>
          <a:effectLst>
            <a:outerShdw blurRad="25400" dist="25401" dir="2700000" algn="tl" rotWithShape="0">
              <a:srgbClr val="984807">
                <a:alpha val="60999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F7EF7E-59BA-F908-82D4-1994CA01C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4089400" y="6337300"/>
            <a:ext cx="9652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rgbClr val="003366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+mn-lt"/>
                <a:ea typeface="ＭＳ Ｐゴシック" charset="0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defRPr/>
            </a:pPr>
            <a:r>
              <a:rPr lang="it-IT"/>
              <a:t>- </a:t>
            </a:r>
            <a:fld id="{0D65E5FF-0279-0442-8A18-37024F4C050F}" type="slidenum">
              <a:rPr lang="en-US" smtClean="0"/>
              <a:pPr>
                <a:defRPr/>
              </a:pPr>
              <a:t>52</a:t>
            </a:fld>
            <a:r>
              <a:rPr lang="it-IT"/>
              <a:t> -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164962"/>
      </p:ext>
    </p:extLst>
  </p:cSld>
  <p:clrMapOvr>
    <a:masterClrMapping/>
  </p:clrMapOvr>
  <p:transition spd="med"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13431" y="76200"/>
            <a:ext cx="40352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Block Storage 6: </a:t>
            </a:r>
          </a:p>
          <a:p>
            <a:pPr algn="ctr"/>
            <a:r>
              <a:rPr lang="en-US" sz="1400" b="1" dirty="0"/>
              <a:t>Multiple Block Storage attached to different Servers</a:t>
            </a:r>
          </a:p>
        </p:txBody>
      </p:sp>
      <p:cxnSp>
        <p:nvCxnSpPr>
          <p:cNvPr id="29" name="Straight Connector 12"/>
          <p:cNvCxnSpPr>
            <a:cxnSpLocks noChangeShapeType="1"/>
            <a:stCxn id="31" idx="1"/>
            <a:endCxn id="43" idx="3"/>
          </p:cNvCxnSpPr>
          <p:nvPr/>
        </p:nvCxnSpPr>
        <p:spPr bwMode="auto">
          <a:xfrm rot="10800000" flipV="1">
            <a:off x="3276601" y="2561700"/>
            <a:ext cx="1222257" cy="404666"/>
          </a:xfrm>
          <a:prstGeom prst="bentConnector3">
            <a:avLst>
              <a:gd name="adj1" fmla="val 50000"/>
            </a:avLst>
          </a:prstGeom>
          <a:noFill/>
          <a:ln w="31750" cap="sq" algn="ctr">
            <a:solidFill>
              <a:srgbClr val="FCD5B5"/>
            </a:solidFill>
            <a:miter lim="800000"/>
            <a:headEnd/>
            <a:tailEnd/>
          </a:ln>
          <a:effectLst>
            <a:outerShdw blurRad="25400" dist="25401" dir="2700000" algn="tl" rotWithShape="0">
              <a:srgbClr val="984807">
                <a:alpha val="60999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40" name="Web Server Tier"/>
          <p:cNvSpPr>
            <a:spLocks noChangeArrowheads="1"/>
          </p:cNvSpPr>
          <p:nvPr/>
        </p:nvSpPr>
        <p:spPr bwMode="auto">
          <a:xfrm>
            <a:off x="951208" y="990600"/>
            <a:ext cx="1715792" cy="2391076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A3C4FF"/>
              </a:gs>
              <a:gs pos="35001">
                <a:srgbClr val="BFD5FF"/>
              </a:gs>
              <a:gs pos="100000">
                <a:srgbClr val="E5EEFF"/>
              </a:gs>
            </a:gsLst>
            <a:lin ang="16200000" scaled="1"/>
          </a:gradFill>
          <a:ln w="9525">
            <a:solidFill>
              <a:srgbClr val="4A7EBB"/>
            </a:solidFill>
            <a:round/>
            <a:headEnd/>
            <a:tailEnd/>
          </a:ln>
          <a:effectLst>
            <a:outerShdw dist="20000" dir="5400000" rotWithShape="0">
              <a:srgbClr val="000000">
                <a:alpha val="37999"/>
              </a:srgbClr>
            </a:outerShdw>
          </a:effectLst>
        </p:spPr>
        <p:txBody>
          <a:bodyPr tIns="0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200" i="1" dirty="0">
                <a:solidFill>
                  <a:srgbClr val="000000"/>
                </a:solidFill>
              </a:rPr>
              <a:t>my_server</a:t>
            </a:r>
          </a:p>
        </p:txBody>
      </p:sp>
      <p:sp>
        <p:nvSpPr>
          <p:cNvPr id="41" name="Rectangle 40"/>
          <p:cNvSpPr/>
          <p:nvPr/>
        </p:nvSpPr>
        <p:spPr>
          <a:xfrm>
            <a:off x="951208" y="1379746"/>
            <a:ext cx="1715792" cy="304800"/>
          </a:xfrm>
          <a:prstGeom prst="rect">
            <a:avLst/>
          </a:prstGeom>
          <a:solidFill>
            <a:schemeClr val="bg2">
              <a:alpha val="60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tIns="0" bIns="0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100" b="1" kern="0" dirty="0">
                <a:solidFill>
                  <a:schemeClr val="tx1"/>
                </a:solidFill>
                <a:latin typeface="Calibri"/>
              </a:rPr>
              <a:t>Compute</a:t>
            </a:r>
          </a:p>
        </p:txBody>
      </p:sp>
      <p:sp>
        <p:nvSpPr>
          <p:cNvPr id="7" name="Rectangle 6"/>
          <p:cNvSpPr/>
          <p:nvPr/>
        </p:nvSpPr>
        <p:spPr>
          <a:xfrm>
            <a:off x="935968" y="1759792"/>
            <a:ext cx="1137171" cy="8771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b="1" dirty="0">
                <a:solidFill>
                  <a:schemeClr val="tx2">
                    <a:lumMod val="50000"/>
                  </a:schemeClr>
                </a:solidFill>
              </a:rPr>
              <a:t>Attributes</a:t>
            </a:r>
          </a:p>
          <a:p>
            <a:pPr marL="115888" indent="-115888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000" dirty="0">
                <a:latin typeface="Calibri"/>
                <a:ea typeface="Times New Roman"/>
                <a:cs typeface="Calibri"/>
              </a:rPr>
              <a:t>private_address</a:t>
            </a:r>
            <a:endParaRPr lang="en-US" sz="1000" dirty="0">
              <a:latin typeface="Calibri"/>
              <a:ea typeface="Times New Roman"/>
              <a:cs typeface="Times New Roman"/>
            </a:endParaRPr>
          </a:p>
          <a:p>
            <a:pPr marL="115888" indent="-115888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000" i="1" dirty="0">
                <a:solidFill>
                  <a:schemeClr val="tx2">
                    <a:lumMod val="50000"/>
                  </a:schemeClr>
                </a:solidFill>
              </a:rPr>
              <a:t>public_address</a:t>
            </a:r>
          </a:p>
          <a:p>
            <a:pPr marL="115888" indent="-115888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000" i="1" dirty="0">
                <a:solidFill>
                  <a:schemeClr val="tx2">
                    <a:lumMod val="50000"/>
                  </a:schemeClr>
                </a:solidFill>
              </a:rPr>
              <a:t>networks</a:t>
            </a:r>
          </a:p>
          <a:p>
            <a:pPr marL="115888" indent="-115888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000" i="1" dirty="0">
                <a:solidFill>
                  <a:schemeClr val="tx2">
                    <a:lumMod val="50000"/>
                  </a:schemeClr>
                </a:solidFill>
              </a:rPr>
              <a:t>ports</a:t>
            </a:r>
          </a:p>
        </p:txBody>
      </p:sp>
      <p:sp>
        <p:nvSpPr>
          <p:cNvPr id="34" name="Web Server Tier"/>
          <p:cNvSpPr>
            <a:spLocks noChangeArrowheads="1"/>
          </p:cNvSpPr>
          <p:nvPr/>
        </p:nvSpPr>
        <p:spPr bwMode="auto">
          <a:xfrm>
            <a:off x="2164146" y="2590799"/>
            <a:ext cx="1051560" cy="642057"/>
          </a:xfrm>
          <a:prstGeom prst="roundRect">
            <a:avLst>
              <a:gd name="adj" fmla="val 16667"/>
            </a:avLst>
          </a:prstGeom>
          <a:solidFill>
            <a:schemeClr val="tx2">
              <a:lumMod val="20000"/>
              <a:lumOff val="80000"/>
            </a:schemeClr>
          </a:solidFill>
          <a:ln w="6350">
            <a:solidFill>
              <a:schemeClr val="accent1"/>
            </a:solidFill>
            <a:round/>
            <a:headEnd/>
            <a:tailEnd/>
          </a:ln>
          <a:effectLst/>
        </p:spPr>
        <p:txBody>
          <a:bodyPr tIns="0" bIns="0"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>
              <a:defRPr/>
            </a:pPr>
            <a:r>
              <a:rPr lang="en-US" altLang="en-US" sz="900" b="1" dirty="0">
                <a:latin typeface="Arial" charset="0"/>
              </a:rPr>
              <a:t>Requirements</a:t>
            </a:r>
          </a:p>
        </p:txBody>
      </p:sp>
      <p:sp>
        <p:nvSpPr>
          <p:cNvPr id="43" name="Rectangle 14"/>
          <p:cNvSpPr>
            <a:spLocks noChangeArrowheads="1"/>
          </p:cNvSpPr>
          <p:nvPr/>
        </p:nvSpPr>
        <p:spPr bwMode="auto">
          <a:xfrm>
            <a:off x="2270760" y="2856638"/>
            <a:ext cx="1005840" cy="219456"/>
          </a:xfrm>
          <a:prstGeom prst="rect">
            <a:avLst/>
          </a:prstGeom>
          <a:gradFill rotWithShape="1">
            <a:gsLst>
              <a:gs pos="0">
                <a:srgbClr val="FFBE86"/>
              </a:gs>
              <a:gs pos="35001">
                <a:srgbClr val="FFD0AA"/>
              </a:gs>
              <a:gs pos="100000">
                <a:srgbClr val="FFEBDB"/>
              </a:gs>
            </a:gsLst>
            <a:lin ang="16200000" scaled="1"/>
          </a:gradFill>
          <a:ln w="9525">
            <a:solidFill>
              <a:srgbClr val="E46C0A"/>
            </a:solidFill>
            <a:miter lim="800000"/>
            <a:headEnd/>
            <a:tailEnd/>
          </a:ln>
          <a:effectLst>
            <a:outerShdw dist="20000" dir="5400000" rotWithShape="0">
              <a:srgbClr val="000000">
                <a:alpha val="37999"/>
              </a:srgbClr>
            </a:outerShdw>
          </a:effectLst>
        </p:spPr>
        <p:txBody>
          <a:bodyPr wrap="none" lIns="0" rIns="0"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100" dirty="0">
                <a:latin typeface="Arial" charset="0"/>
              </a:rPr>
              <a:t>Attachment</a:t>
            </a:r>
          </a:p>
        </p:txBody>
      </p:sp>
      <p:sp>
        <p:nvSpPr>
          <p:cNvPr id="33" name="Web Server Tier"/>
          <p:cNvSpPr>
            <a:spLocks noChangeArrowheads="1"/>
          </p:cNvSpPr>
          <p:nvPr/>
        </p:nvSpPr>
        <p:spPr bwMode="auto">
          <a:xfrm>
            <a:off x="2154627" y="1826644"/>
            <a:ext cx="1061077" cy="654267"/>
          </a:xfrm>
          <a:prstGeom prst="roundRect">
            <a:avLst>
              <a:gd name="adj" fmla="val 16667"/>
            </a:avLst>
          </a:prstGeom>
          <a:solidFill>
            <a:schemeClr val="tx2">
              <a:lumMod val="20000"/>
              <a:lumOff val="80000"/>
            </a:schemeClr>
          </a:solidFill>
          <a:ln w="6350">
            <a:solidFill>
              <a:schemeClr val="accent1"/>
            </a:solidFill>
            <a:round/>
            <a:headEnd/>
            <a:tailEnd/>
          </a:ln>
          <a:effectLst/>
        </p:spPr>
        <p:txBody>
          <a:bodyPr tIns="0" bIns="0"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>
              <a:defRPr/>
            </a:pPr>
            <a:r>
              <a:rPr lang="en-US" altLang="en-US" sz="900" b="1" dirty="0">
                <a:latin typeface="Arial" charset="0"/>
              </a:rPr>
              <a:t>Capabilities</a:t>
            </a:r>
          </a:p>
        </p:txBody>
      </p:sp>
      <p:sp>
        <p:nvSpPr>
          <p:cNvPr id="50" name="Rectangle 14"/>
          <p:cNvSpPr>
            <a:spLocks noChangeArrowheads="1"/>
          </p:cNvSpPr>
          <p:nvPr/>
        </p:nvSpPr>
        <p:spPr bwMode="auto">
          <a:xfrm>
            <a:off x="2270760" y="2066543"/>
            <a:ext cx="1005840" cy="219456"/>
          </a:xfrm>
          <a:prstGeom prst="rect">
            <a:avLst/>
          </a:prstGeom>
          <a:gradFill rotWithShape="1">
            <a:gsLst>
              <a:gs pos="0">
                <a:srgbClr val="FFBE86"/>
              </a:gs>
              <a:gs pos="35001">
                <a:srgbClr val="FFD0AA"/>
              </a:gs>
              <a:gs pos="100000">
                <a:srgbClr val="FFEBDB"/>
              </a:gs>
            </a:gsLst>
            <a:lin ang="16200000" scaled="1"/>
          </a:gradFill>
          <a:ln w="9525">
            <a:solidFill>
              <a:srgbClr val="E46C0A"/>
            </a:solidFill>
            <a:miter lim="800000"/>
            <a:headEnd/>
            <a:tailEnd/>
          </a:ln>
          <a:effectLst>
            <a:outerShdw dist="20000" dir="5400000" rotWithShape="0">
              <a:srgbClr val="000000">
                <a:alpha val="37999"/>
              </a:srgbClr>
            </a:outerShdw>
          </a:effectLst>
        </p:spPr>
        <p:txBody>
          <a:bodyPr wrap="none" lIns="0" rIns="0"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100" b="1" dirty="0">
                <a:latin typeface="Arial" charset="0"/>
              </a:rPr>
              <a:t>…</a:t>
            </a:r>
          </a:p>
        </p:txBody>
      </p:sp>
      <p:cxnSp>
        <p:nvCxnSpPr>
          <p:cNvPr id="32" name="Straight Connector 12"/>
          <p:cNvCxnSpPr>
            <a:cxnSpLocks noChangeShapeType="1"/>
            <a:stCxn id="54" idx="1"/>
            <a:endCxn id="35" idx="3"/>
          </p:cNvCxnSpPr>
          <p:nvPr/>
        </p:nvCxnSpPr>
        <p:spPr bwMode="auto">
          <a:xfrm rot="10800000" flipV="1">
            <a:off x="4849312" y="2399331"/>
            <a:ext cx="1169749" cy="162370"/>
          </a:xfrm>
          <a:prstGeom prst="bentConnector3">
            <a:avLst>
              <a:gd name="adj1" fmla="val 50000"/>
            </a:avLst>
          </a:prstGeom>
          <a:noFill/>
          <a:ln w="31750" cap="sq" algn="ctr">
            <a:solidFill>
              <a:srgbClr val="FCD5B5"/>
            </a:solidFill>
            <a:miter lim="800000"/>
            <a:headEnd/>
            <a:tailEnd/>
          </a:ln>
          <a:effectLst>
            <a:outerShdw blurRad="25400" dist="25401" dir="2700000" algn="tl" rotWithShape="0">
              <a:srgbClr val="984807">
                <a:alpha val="60999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grpSp>
        <p:nvGrpSpPr>
          <p:cNvPr id="20" name="Group 19"/>
          <p:cNvGrpSpPr/>
          <p:nvPr/>
        </p:nvGrpSpPr>
        <p:grpSpPr>
          <a:xfrm>
            <a:off x="6019060" y="1219148"/>
            <a:ext cx="2133600" cy="1777081"/>
            <a:chOff x="4648200" y="1922182"/>
            <a:chExt cx="2133600" cy="1777081"/>
          </a:xfrm>
        </p:grpSpPr>
        <p:sp>
          <p:nvSpPr>
            <p:cNvPr id="77" name="Web Server Tier"/>
            <p:cNvSpPr>
              <a:spLocks noChangeArrowheads="1"/>
            </p:cNvSpPr>
            <p:nvPr/>
          </p:nvSpPr>
          <p:spPr bwMode="auto">
            <a:xfrm>
              <a:off x="5142208" y="1922182"/>
              <a:ext cx="1639592" cy="1777081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A3C4FF"/>
                </a:gs>
                <a:gs pos="35001">
                  <a:srgbClr val="BFD5FF"/>
                </a:gs>
                <a:gs pos="100000">
                  <a:srgbClr val="E5EEFF"/>
                </a:gs>
              </a:gsLst>
              <a:lin ang="16200000" scaled="1"/>
            </a:gradFill>
            <a:ln w="9525">
              <a:solidFill>
                <a:srgbClr val="4A7EBB"/>
              </a:solidFill>
              <a:round/>
              <a:headEnd/>
              <a:tailEnd/>
            </a:ln>
            <a:effectLst>
              <a:outerShdw dist="20000" dir="5400000" rotWithShape="0">
                <a:srgbClr val="000000">
                  <a:alpha val="37999"/>
                </a:srgbClr>
              </a:outerShdw>
            </a:effectLst>
          </p:spPr>
          <p:txBody>
            <a:bodyPr tIns="0"/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200" i="1" dirty="0">
                  <a:solidFill>
                    <a:srgbClr val="000000"/>
                  </a:solidFill>
                </a:rPr>
                <a:t>my_storage</a:t>
              </a:r>
            </a:p>
          </p:txBody>
        </p:sp>
        <p:sp>
          <p:nvSpPr>
            <p:cNvPr id="3" name="Rectangle 2"/>
            <p:cNvSpPr/>
            <p:nvPr/>
          </p:nvSpPr>
          <p:spPr>
            <a:xfrm>
              <a:off x="5142208" y="2311329"/>
              <a:ext cx="1639592" cy="304800"/>
            </a:xfrm>
            <a:prstGeom prst="rect">
              <a:avLst/>
            </a:prstGeom>
            <a:solidFill>
              <a:schemeClr val="bg2">
                <a:alpha val="60000"/>
              </a:schemeClr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tIns="0" bIns="0"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100" b="1" kern="0" dirty="0">
                  <a:solidFill>
                    <a:schemeClr val="tx1"/>
                  </a:solidFill>
                  <a:latin typeface="Calibri"/>
                  <a:cs typeface="+mn-cs"/>
                </a:rPr>
                <a:t>BlockStorage</a:t>
              </a:r>
            </a:p>
          </p:txBody>
        </p:sp>
        <p:sp>
          <p:nvSpPr>
            <p:cNvPr id="53" name="Web Server Tier"/>
            <p:cNvSpPr>
              <a:spLocks noChangeArrowheads="1"/>
            </p:cNvSpPr>
            <p:nvPr/>
          </p:nvSpPr>
          <p:spPr bwMode="auto">
            <a:xfrm>
              <a:off x="4730841" y="2766400"/>
              <a:ext cx="984159" cy="586400"/>
            </a:xfrm>
            <a:prstGeom prst="roundRect">
              <a:avLst>
                <a:gd name="adj" fmla="val 16667"/>
              </a:avLst>
            </a:prstGeom>
            <a:solidFill>
              <a:schemeClr val="tx2">
                <a:lumMod val="20000"/>
                <a:lumOff val="80000"/>
              </a:schemeClr>
            </a:solidFill>
            <a:ln w="6350">
              <a:solidFill>
                <a:schemeClr val="accent1"/>
              </a:solidFill>
              <a:round/>
              <a:headEnd/>
              <a:tailEnd/>
            </a:ln>
            <a:effectLst/>
          </p:spPr>
          <p:txBody>
            <a:bodyPr tIns="0" bIns="0"/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algn="ctr">
                <a:defRPr/>
              </a:pPr>
              <a:r>
                <a:rPr lang="en-US" altLang="en-US" sz="900" b="1" dirty="0">
                  <a:latin typeface="Arial" charset="0"/>
                </a:rPr>
                <a:t>Capabilities</a:t>
              </a:r>
            </a:p>
          </p:txBody>
        </p:sp>
        <p:sp>
          <p:nvSpPr>
            <p:cNvPr id="54" name="Rectangle 14"/>
            <p:cNvSpPr>
              <a:spLocks noChangeArrowheads="1"/>
            </p:cNvSpPr>
            <p:nvPr/>
          </p:nvSpPr>
          <p:spPr bwMode="auto">
            <a:xfrm>
              <a:off x="4648200" y="2992637"/>
              <a:ext cx="1005840" cy="219456"/>
            </a:xfrm>
            <a:prstGeom prst="rect">
              <a:avLst/>
            </a:prstGeom>
            <a:gradFill rotWithShape="1">
              <a:gsLst>
                <a:gs pos="0">
                  <a:srgbClr val="FFBE86"/>
                </a:gs>
                <a:gs pos="35001">
                  <a:srgbClr val="FFD0AA"/>
                </a:gs>
                <a:gs pos="100000">
                  <a:srgbClr val="FFEBDB"/>
                </a:gs>
              </a:gsLst>
              <a:lin ang="16200000" scaled="1"/>
            </a:gradFill>
            <a:ln w="9525">
              <a:solidFill>
                <a:srgbClr val="E46C0A"/>
              </a:solidFill>
              <a:miter lim="800000"/>
              <a:headEnd/>
              <a:tailEnd/>
            </a:ln>
            <a:effectLst>
              <a:outerShdw dist="20000" dir="5400000" rotWithShape="0">
                <a:srgbClr val="000000">
                  <a:alpha val="37999"/>
                </a:srgbClr>
              </a:outerShdw>
            </a:effectLst>
          </p:spPr>
          <p:txBody>
            <a:bodyPr wrap="none" lIns="0" rIns="0" anchor="ctr"/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100" dirty="0">
                  <a:latin typeface="Arial" charset="0"/>
                </a:rPr>
                <a:t>Attachment</a:t>
              </a: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5715000" y="2710464"/>
              <a:ext cx="931986" cy="7232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100" b="1" dirty="0">
                  <a:solidFill>
                    <a:schemeClr val="tx2">
                      <a:lumMod val="50000"/>
                    </a:schemeClr>
                  </a:solidFill>
                </a:rPr>
                <a:t>Properties</a:t>
              </a:r>
            </a:p>
            <a:p>
              <a:pPr marL="115888" indent="-115888" fontAlgn="auto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  <a:defRPr/>
              </a:pPr>
              <a:r>
                <a:rPr lang="en-US" sz="1000" dirty="0">
                  <a:latin typeface="Calibri"/>
                  <a:ea typeface="Times New Roman"/>
                  <a:cs typeface="Calibri"/>
                </a:rPr>
                <a:t>size</a:t>
              </a:r>
              <a:endParaRPr lang="en-US" sz="1000" dirty="0">
                <a:latin typeface="Calibri"/>
                <a:ea typeface="Times New Roman"/>
                <a:cs typeface="Times New Roman"/>
              </a:endParaRPr>
            </a:p>
            <a:p>
              <a:pPr marL="115888" indent="-115888" fontAlgn="auto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  <a:defRPr/>
              </a:pPr>
              <a:r>
                <a:rPr lang="en-US" sz="1000" i="1" dirty="0">
                  <a:solidFill>
                    <a:schemeClr val="tx2">
                      <a:lumMod val="50000"/>
                    </a:schemeClr>
                  </a:solidFill>
                </a:rPr>
                <a:t>volume_id</a:t>
              </a:r>
            </a:p>
            <a:p>
              <a:pPr marL="115888" indent="-115888" fontAlgn="auto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  <a:defRPr/>
              </a:pPr>
              <a:r>
                <a:rPr lang="en-US" sz="1000" i="1" dirty="0">
                  <a:solidFill>
                    <a:schemeClr val="tx2">
                      <a:lumMod val="50000"/>
                    </a:schemeClr>
                  </a:solidFill>
                </a:rPr>
                <a:t>snapshot_id</a:t>
              </a:r>
            </a:p>
          </p:txBody>
        </p:sp>
      </p:grpSp>
      <p:sp>
        <p:nvSpPr>
          <p:cNvPr id="27" name="Web Server Tier"/>
          <p:cNvSpPr>
            <a:spLocks noChangeArrowheads="1"/>
          </p:cNvSpPr>
          <p:nvPr/>
        </p:nvSpPr>
        <p:spPr bwMode="auto">
          <a:xfrm>
            <a:off x="3785568" y="1295400"/>
            <a:ext cx="1777032" cy="1577456"/>
          </a:xfrm>
          <a:prstGeom prst="roundRect">
            <a:avLst>
              <a:gd name="adj" fmla="val 16667"/>
            </a:avLst>
          </a:prstGeom>
          <a:solidFill>
            <a:schemeClr val="accent6">
              <a:lumMod val="40000"/>
              <a:lumOff val="60000"/>
              <a:alpha val="7000"/>
            </a:schemeClr>
          </a:solidFill>
          <a:ln w="6350">
            <a:solidFill>
              <a:schemeClr val="accent6">
                <a:lumMod val="75000"/>
              </a:schemeClr>
            </a:solidFill>
            <a:round/>
            <a:headEnd/>
            <a:tailEnd/>
          </a:ln>
          <a:effectLst>
            <a:outerShdw blurRad="38100" dir="2700000" algn="tl" rotWithShape="0">
              <a:schemeClr val="accent6">
                <a:lumMod val="75000"/>
                <a:alpha val="40000"/>
              </a:schemeClr>
            </a:outerShdw>
          </a:effectLst>
        </p:spPr>
        <p:txBody>
          <a:bodyPr wrap="none" lIns="0" tIns="18288" rIns="0" bIns="0"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>
              <a:defRPr/>
            </a:pPr>
            <a:endParaRPr lang="en-US" altLang="en-US" sz="1050" i="1" dirty="0">
              <a:latin typeface="Arial" charset="0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4498857" y="2463591"/>
            <a:ext cx="350454" cy="196217"/>
            <a:chOff x="3035702" y="1219833"/>
            <a:chExt cx="350454" cy="196217"/>
          </a:xfrm>
        </p:grpSpPr>
        <p:sp>
          <p:nvSpPr>
            <p:cNvPr id="31" name="Pentagon 13"/>
            <p:cNvSpPr>
              <a:spLocks noChangeArrowheads="1"/>
            </p:cNvSpPr>
            <p:nvPr/>
          </p:nvSpPr>
          <p:spPr bwMode="auto">
            <a:xfrm>
              <a:off x="3035702" y="1219833"/>
              <a:ext cx="253209" cy="196217"/>
            </a:xfrm>
            <a:prstGeom prst="homePlate">
              <a:avLst>
                <a:gd name="adj" fmla="val 37332"/>
              </a:avLst>
            </a:prstGeom>
            <a:gradFill rotWithShape="1">
              <a:gsLst>
                <a:gs pos="0">
                  <a:srgbClr val="FFBE86"/>
                </a:gs>
                <a:gs pos="35001">
                  <a:srgbClr val="FFD0AA"/>
                </a:gs>
                <a:gs pos="100000">
                  <a:srgbClr val="FFEBDB"/>
                </a:gs>
              </a:gsLst>
              <a:lin ang="16200000" scaled="1"/>
            </a:gradFill>
            <a:ln w="9525">
              <a:solidFill>
                <a:srgbClr val="E46C0A"/>
              </a:solidFill>
              <a:miter lim="800000"/>
              <a:headEnd/>
              <a:tailEnd/>
            </a:ln>
            <a:effectLst>
              <a:outerShdw dist="20000" dir="5400000" rotWithShape="0">
                <a:srgbClr val="000000">
                  <a:alpha val="37999"/>
                </a:srgbClr>
              </a:outerShdw>
            </a:effec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>
                <a:latin typeface="Arial" charset="0"/>
              </a:endParaRPr>
            </a:p>
          </p:txBody>
        </p:sp>
        <p:sp>
          <p:nvSpPr>
            <p:cNvPr id="35" name="Chevron 18"/>
            <p:cNvSpPr>
              <a:spLocks noChangeArrowheads="1"/>
            </p:cNvSpPr>
            <p:nvPr/>
          </p:nvSpPr>
          <p:spPr bwMode="auto">
            <a:xfrm>
              <a:off x="3264304" y="1219835"/>
              <a:ext cx="121852" cy="196215"/>
            </a:xfrm>
            <a:prstGeom prst="chevron">
              <a:avLst>
                <a:gd name="adj" fmla="val 50000"/>
              </a:avLst>
            </a:prstGeom>
            <a:gradFill rotWithShape="1">
              <a:gsLst>
                <a:gs pos="0">
                  <a:srgbClr val="FFBE86"/>
                </a:gs>
                <a:gs pos="35001">
                  <a:srgbClr val="FFD0AA"/>
                </a:gs>
                <a:gs pos="100000">
                  <a:srgbClr val="FFEBDB"/>
                </a:gs>
              </a:gsLst>
              <a:lin ang="16200000" scaled="1"/>
            </a:gradFill>
            <a:ln w="9525">
              <a:solidFill>
                <a:srgbClr val="E46C0A"/>
              </a:solidFill>
              <a:miter lim="800000"/>
              <a:headEnd/>
              <a:tailEnd/>
            </a:ln>
            <a:effectLst>
              <a:outerShdw dist="20000" dir="5400000" rotWithShape="0">
                <a:srgbClr val="000000">
                  <a:alpha val="37999"/>
                </a:srgbClr>
              </a:outerShdw>
            </a:effec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>
                <a:latin typeface="Arial" charset="0"/>
              </a:endParaRPr>
            </a:p>
          </p:txBody>
        </p:sp>
      </p:grpSp>
      <p:sp>
        <p:nvSpPr>
          <p:cNvPr id="36" name="Rectangle 35"/>
          <p:cNvSpPr/>
          <p:nvPr/>
        </p:nvSpPr>
        <p:spPr>
          <a:xfrm>
            <a:off x="3785568" y="1619481"/>
            <a:ext cx="1777032" cy="202127"/>
          </a:xfrm>
          <a:prstGeom prst="rect">
            <a:avLst/>
          </a:prstGeom>
          <a:solidFill>
            <a:schemeClr val="bg2">
              <a:alpha val="60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100" b="1" kern="0" dirty="0">
                <a:solidFill>
                  <a:schemeClr val="tx1"/>
                </a:solidFill>
                <a:latin typeface="Calibri"/>
              </a:rPr>
              <a:t>AttachesTo</a:t>
            </a:r>
          </a:p>
        </p:txBody>
      </p:sp>
      <p:sp>
        <p:nvSpPr>
          <p:cNvPr id="37" name="Web Server Tier"/>
          <p:cNvSpPr>
            <a:spLocks noChangeArrowheads="1"/>
          </p:cNvSpPr>
          <p:nvPr/>
        </p:nvSpPr>
        <p:spPr bwMode="auto">
          <a:xfrm>
            <a:off x="935968" y="3657600"/>
            <a:ext cx="1715792" cy="23622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A3C4FF"/>
              </a:gs>
              <a:gs pos="35001">
                <a:srgbClr val="BFD5FF"/>
              </a:gs>
              <a:gs pos="100000">
                <a:srgbClr val="E5EEFF"/>
              </a:gs>
            </a:gsLst>
            <a:lin ang="16200000" scaled="1"/>
          </a:gradFill>
          <a:ln w="9525">
            <a:solidFill>
              <a:srgbClr val="4A7EBB"/>
            </a:solidFill>
            <a:round/>
            <a:headEnd/>
            <a:tailEnd/>
          </a:ln>
          <a:effectLst>
            <a:outerShdw dist="20000" dir="5400000" rotWithShape="0">
              <a:srgbClr val="000000">
                <a:alpha val="37999"/>
              </a:srgbClr>
            </a:outerShdw>
          </a:effectLst>
        </p:spPr>
        <p:txBody>
          <a:bodyPr tIns="0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200" i="1" dirty="0">
                <a:solidFill>
                  <a:srgbClr val="000000"/>
                </a:solidFill>
              </a:rPr>
              <a:t>my_server2</a:t>
            </a:r>
          </a:p>
        </p:txBody>
      </p:sp>
      <p:sp>
        <p:nvSpPr>
          <p:cNvPr id="38" name="Rectangle 37"/>
          <p:cNvSpPr/>
          <p:nvPr/>
        </p:nvSpPr>
        <p:spPr>
          <a:xfrm>
            <a:off x="935968" y="4046746"/>
            <a:ext cx="1715792" cy="304800"/>
          </a:xfrm>
          <a:prstGeom prst="rect">
            <a:avLst/>
          </a:prstGeom>
          <a:solidFill>
            <a:schemeClr val="bg2">
              <a:alpha val="60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tIns="0" bIns="0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100" b="1" kern="0" dirty="0">
                <a:solidFill>
                  <a:schemeClr val="tx1"/>
                </a:solidFill>
                <a:latin typeface="Calibri"/>
              </a:rPr>
              <a:t>Compute</a:t>
            </a:r>
          </a:p>
        </p:txBody>
      </p:sp>
      <p:sp>
        <p:nvSpPr>
          <p:cNvPr id="39" name="Rectangle 38"/>
          <p:cNvSpPr/>
          <p:nvPr/>
        </p:nvSpPr>
        <p:spPr>
          <a:xfrm>
            <a:off x="935968" y="4426792"/>
            <a:ext cx="1137171" cy="8771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b="1" dirty="0">
                <a:solidFill>
                  <a:schemeClr val="tx2">
                    <a:lumMod val="50000"/>
                  </a:schemeClr>
                </a:solidFill>
              </a:rPr>
              <a:t>Attributes</a:t>
            </a:r>
          </a:p>
          <a:p>
            <a:pPr marL="115888" indent="-115888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000" dirty="0">
                <a:latin typeface="Calibri"/>
                <a:ea typeface="Times New Roman"/>
                <a:cs typeface="Calibri"/>
              </a:rPr>
              <a:t>private_address</a:t>
            </a:r>
            <a:endParaRPr lang="en-US" sz="1000" dirty="0">
              <a:latin typeface="Calibri"/>
              <a:ea typeface="Times New Roman"/>
              <a:cs typeface="Times New Roman"/>
            </a:endParaRPr>
          </a:p>
          <a:p>
            <a:pPr marL="115888" indent="-115888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000" i="1" dirty="0">
                <a:solidFill>
                  <a:schemeClr val="tx2">
                    <a:lumMod val="50000"/>
                  </a:schemeClr>
                </a:solidFill>
              </a:rPr>
              <a:t>public_address</a:t>
            </a:r>
          </a:p>
          <a:p>
            <a:pPr marL="115888" indent="-115888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000" i="1" dirty="0">
                <a:solidFill>
                  <a:schemeClr val="tx2">
                    <a:lumMod val="50000"/>
                  </a:schemeClr>
                </a:solidFill>
              </a:rPr>
              <a:t>networks</a:t>
            </a:r>
          </a:p>
          <a:p>
            <a:pPr marL="115888" indent="-115888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000" i="1" dirty="0">
                <a:solidFill>
                  <a:schemeClr val="tx2">
                    <a:lumMod val="50000"/>
                  </a:schemeClr>
                </a:solidFill>
              </a:rPr>
              <a:t>ports</a:t>
            </a:r>
          </a:p>
        </p:txBody>
      </p:sp>
      <p:sp>
        <p:nvSpPr>
          <p:cNvPr id="42" name="Web Server Tier"/>
          <p:cNvSpPr>
            <a:spLocks noChangeArrowheads="1"/>
          </p:cNvSpPr>
          <p:nvPr/>
        </p:nvSpPr>
        <p:spPr bwMode="auto">
          <a:xfrm>
            <a:off x="2164146" y="5225342"/>
            <a:ext cx="1051560" cy="642057"/>
          </a:xfrm>
          <a:prstGeom prst="roundRect">
            <a:avLst>
              <a:gd name="adj" fmla="val 16667"/>
            </a:avLst>
          </a:prstGeom>
          <a:solidFill>
            <a:schemeClr val="tx2">
              <a:lumMod val="20000"/>
              <a:lumOff val="80000"/>
            </a:schemeClr>
          </a:solidFill>
          <a:ln w="6350">
            <a:solidFill>
              <a:schemeClr val="accent1"/>
            </a:solidFill>
            <a:round/>
            <a:headEnd/>
            <a:tailEnd/>
          </a:ln>
          <a:effectLst/>
        </p:spPr>
        <p:txBody>
          <a:bodyPr tIns="0" bIns="0"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>
              <a:defRPr/>
            </a:pPr>
            <a:r>
              <a:rPr lang="en-US" altLang="en-US" sz="900" b="1" dirty="0">
                <a:latin typeface="Arial" charset="0"/>
              </a:rPr>
              <a:t>Requirements</a:t>
            </a:r>
          </a:p>
        </p:txBody>
      </p:sp>
      <p:sp>
        <p:nvSpPr>
          <p:cNvPr id="44" name="Rectangle 14"/>
          <p:cNvSpPr>
            <a:spLocks noChangeArrowheads="1"/>
          </p:cNvSpPr>
          <p:nvPr/>
        </p:nvSpPr>
        <p:spPr bwMode="auto">
          <a:xfrm>
            <a:off x="2270760" y="5484079"/>
            <a:ext cx="1005840" cy="219456"/>
          </a:xfrm>
          <a:prstGeom prst="rect">
            <a:avLst/>
          </a:prstGeom>
          <a:gradFill rotWithShape="1">
            <a:gsLst>
              <a:gs pos="0">
                <a:srgbClr val="FFBE86"/>
              </a:gs>
              <a:gs pos="35001">
                <a:srgbClr val="FFD0AA"/>
              </a:gs>
              <a:gs pos="100000">
                <a:srgbClr val="FFEBDB"/>
              </a:gs>
            </a:gsLst>
            <a:lin ang="16200000" scaled="1"/>
          </a:gradFill>
          <a:ln w="9525">
            <a:solidFill>
              <a:srgbClr val="E46C0A"/>
            </a:solidFill>
            <a:miter lim="800000"/>
            <a:headEnd/>
            <a:tailEnd/>
          </a:ln>
          <a:effectLst>
            <a:outerShdw dist="20000" dir="5400000" rotWithShape="0">
              <a:srgbClr val="000000">
                <a:alpha val="37999"/>
              </a:srgbClr>
            </a:outerShdw>
          </a:effectLst>
        </p:spPr>
        <p:txBody>
          <a:bodyPr wrap="none" lIns="0" rIns="0"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100" dirty="0">
                <a:latin typeface="Arial" charset="0"/>
              </a:rPr>
              <a:t>Attachment</a:t>
            </a:r>
          </a:p>
        </p:txBody>
      </p:sp>
      <p:sp>
        <p:nvSpPr>
          <p:cNvPr id="45" name="Web Server Tier"/>
          <p:cNvSpPr>
            <a:spLocks noChangeArrowheads="1"/>
          </p:cNvSpPr>
          <p:nvPr/>
        </p:nvSpPr>
        <p:spPr bwMode="auto">
          <a:xfrm>
            <a:off x="2154627" y="4493644"/>
            <a:ext cx="1061077" cy="611755"/>
          </a:xfrm>
          <a:prstGeom prst="roundRect">
            <a:avLst>
              <a:gd name="adj" fmla="val 16667"/>
            </a:avLst>
          </a:prstGeom>
          <a:solidFill>
            <a:schemeClr val="tx2">
              <a:lumMod val="20000"/>
              <a:lumOff val="80000"/>
            </a:schemeClr>
          </a:solidFill>
          <a:ln w="6350">
            <a:solidFill>
              <a:schemeClr val="accent1"/>
            </a:solidFill>
            <a:round/>
            <a:headEnd/>
            <a:tailEnd/>
          </a:ln>
          <a:effectLst/>
        </p:spPr>
        <p:txBody>
          <a:bodyPr tIns="0" bIns="0"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>
              <a:defRPr/>
            </a:pPr>
            <a:r>
              <a:rPr lang="en-US" altLang="en-US" sz="900" b="1" dirty="0">
                <a:latin typeface="Arial" charset="0"/>
              </a:rPr>
              <a:t>Capabilities</a:t>
            </a:r>
          </a:p>
        </p:txBody>
      </p:sp>
      <p:sp>
        <p:nvSpPr>
          <p:cNvPr id="48" name="Rectangle 14"/>
          <p:cNvSpPr>
            <a:spLocks noChangeArrowheads="1"/>
          </p:cNvSpPr>
          <p:nvPr/>
        </p:nvSpPr>
        <p:spPr bwMode="auto">
          <a:xfrm>
            <a:off x="2270760" y="4724399"/>
            <a:ext cx="1005840" cy="219456"/>
          </a:xfrm>
          <a:prstGeom prst="rect">
            <a:avLst/>
          </a:prstGeom>
          <a:gradFill rotWithShape="1">
            <a:gsLst>
              <a:gs pos="0">
                <a:srgbClr val="FFBE86"/>
              </a:gs>
              <a:gs pos="35001">
                <a:srgbClr val="FFD0AA"/>
              </a:gs>
              <a:gs pos="100000">
                <a:srgbClr val="FFEBDB"/>
              </a:gs>
            </a:gsLst>
            <a:lin ang="16200000" scaled="1"/>
          </a:gradFill>
          <a:ln w="9525">
            <a:solidFill>
              <a:srgbClr val="E46C0A"/>
            </a:solidFill>
            <a:miter lim="800000"/>
            <a:headEnd/>
            <a:tailEnd/>
          </a:ln>
          <a:effectLst>
            <a:outerShdw dist="20000" dir="5400000" rotWithShape="0">
              <a:srgbClr val="000000">
                <a:alpha val="37999"/>
              </a:srgbClr>
            </a:outerShdw>
          </a:effectLst>
        </p:spPr>
        <p:txBody>
          <a:bodyPr wrap="none" lIns="0" rIns="0"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100" b="1" dirty="0">
                <a:latin typeface="Arial" charset="0"/>
              </a:rPr>
              <a:t>…</a:t>
            </a:r>
          </a:p>
        </p:txBody>
      </p:sp>
      <p:sp>
        <p:nvSpPr>
          <p:cNvPr id="49" name="Rectangle 48"/>
          <p:cNvSpPr/>
          <p:nvPr/>
        </p:nvSpPr>
        <p:spPr>
          <a:xfrm>
            <a:off x="3810000" y="1821608"/>
            <a:ext cx="1740710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b="1" dirty="0">
                <a:solidFill>
                  <a:schemeClr val="tx2">
                    <a:lumMod val="50000"/>
                  </a:schemeClr>
                </a:solidFill>
              </a:rPr>
              <a:t>Properties</a:t>
            </a:r>
          </a:p>
          <a:p>
            <a:pPr marL="115888" indent="-115888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000" dirty="0">
                <a:latin typeface="Calibri"/>
                <a:ea typeface="Times New Roman"/>
                <a:cs typeface="Calibri"/>
              </a:rPr>
              <a:t>location: &lt;input&gt;</a:t>
            </a:r>
          </a:p>
        </p:txBody>
      </p:sp>
      <p:sp>
        <p:nvSpPr>
          <p:cNvPr id="55" name="Web Server Tier"/>
          <p:cNvSpPr>
            <a:spLocks noChangeArrowheads="1"/>
          </p:cNvSpPr>
          <p:nvPr/>
        </p:nvSpPr>
        <p:spPr bwMode="auto">
          <a:xfrm>
            <a:off x="3733800" y="3886200"/>
            <a:ext cx="1828800" cy="1614680"/>
          </a:xfrm>
          <a:prstGeom prst="roundRect">
            <a:avLst>
              <a:gd name="adj" fmla="val 16667"/>
            </a:avLst>
          </a:prstGeom>
          <a:solidFill>
            <a:schemeClr val="accent6">
              <a:lumMod val="40000"/>
              <a:lumOff val="60000"/>
              <a:alpha val="7000"/>
            </a:schemeClr>
          </a:solidFill>
          <a:ln w="6350">
            <a:solidFill>
              <a:schemeClr val="accent6">
                <a:lumMod val="75000"/>
              </a:schemeClr>
            </a:solidFill>
            <a:round/>
            <a:headEnd/>
            <a:tailEnd/>
          </a:ln>
          <a:effectLst>
            <a:outerShdw blurRad="38100" dir="2700000" algn="tl" rotWithShape="0">
              <a:schemeClr val="accent6">
                <a:lumMod val="75000"/>
                <a:alpha val="40000"/>
              </a:schemeClr>
            </a:outerShdw>
          </a:effectLst>
        </p:spPr>
        <p:txBody>
          <a:bodyPr wrap="none" lIns="0" tIns="18288" rIns="0" bIns="0"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>
              <a:defRPr/>
            </a:pPr>
            <a:endParaRPr lang="en-US" altLang="en-US" sz="1050" i="1" dirty="0">
              <a:latin typeface="Arial" charset="0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3733800" y="4249804"/>
            <a:ext cx="1828800" cy="207975"/>
          </a:xfrm>
          <a:prstGeom prst="rect">
            <a:avLst/>
          </a:prstGeom>
          <a:solidFill>
            <a:schemeClr val="bg2">
              <a:alpha val="60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100" b="1" kern="0" dirty="0">
                <a:solidFill>
                  <a:schemeClr val="tx1"/>
                </a:solidFill>
                <a:latin typeface="Calibri"/>
              </a:rPr>
              <a:t>AttachesTo</a:t>
            </a:r>
          </a:p>
        </p:txBody>
      </p:sp>
      <p:sp>
        <p:nvSpPr>
          <p:cNvPr id="61" name="Rectangle 60"/>
          <p:cNvSpPr/>
          <p:nvPr/>
        </p:nvSpPr>
        <p:spPr>
          <a:xfrm>
            <a:off x="3758232" y="4457779"/>
            <a:ext cx="1185261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b="1" dirty="0">
                <a:solidFill>
                  <a:schemeClr val="tx2">
                    <a:lumMod val="50000"/>
                  </a:schemeClr>
                </a:solidFill>
              </a:rPr>
              <a:t>Properties</a:t>
            </a:r>
          </a:p>
          <a:p>
            <a:pPr marL="115888" indent="-115888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000" dirty="0">
                <a:latin typeface="Calibri"/>
                <a:ea typeface="Times New Roman"/>
                <a:cs typeface="Calibri"/>
              </a:rPr>
              <a:t>location: &lt;input&gt;</a:t>
            </a:r>
            <a:endParaRPr lang="en-US" sz="1000" dirty="0">
              <a:latin typeface="Calibri"/>
              <a:ea typeface="Times New Roman"/>
              <a:cs typeface="Times New Roman"/>
            </a:endParaRPr>
          </a:p>
        </p:txBody>
      </p:sp>
      <p:cxnSp>
        <p:nvCxnSpPr>
          <p:cNvPr id="62" name="Straight Connector 12"/>
          <p:cNvCxnSpPr>
            <a:cxnSpLocks noChangeShapeType="1"/>
            <a:stCxn id="57" idx="1"/>
          </p:cNvCxnSpPr>
          <p:nvPr/>
        </p:nvCxnSpPr>
        <p:spPr bwMode="auto">
          <a:xfrm rot="10800000" flipV="1">
            <a:off x="3276603" y="5212807"/>
            <a:ext cx="1170487" cy="380999"/>
          </a:xfrm>
          <a:prstGeom prst="bentConnector3">
            <a:avLst>
              <a:gd name="adj1" fmla="val 50000"/>
            </a:avLst>
          </a:prstGeom>
          <a:noFill/>
          <a:ln w="31750" cap="sq" algn="ctr">
            <a:solidFill>
              <a:srgbClr val="FCD5B5"/>
            </a:solidFill>
            <a:miter lim="800000"/>
            <a:headEnd/>
            <a:tailEnd/>
          </a:ln>
          <a:effectLst>
            <a:outerShdw blurRad="25400" dist="25401" dir="2700000" algn="tl" rotWithShape="0">
              <a:srgbClr val="984807">
                <a:alpha val="60999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grpSp>
        <p:nvGrpSpPr>
          <p:cNvPr id="56" name="Group 55"/>
          <p:cNvGrpSpPr/>
          <p:nvPr/>
        </p:nvGrpSpPr>
        <p:grpSpPr>
          <a:xfrm>
            <a:off x="4447089" y="5114699"/>
            <a:ext cx="350454" cy="196217"/>
            <a:chOff x="3035702" y="1219833"/>
            <a:chExt cx="350454" cy="196217"/>
          </a:xfrm>
        </p:grpSpPr>
        <p:sp>
          <p:nvSpPr>
            <p:cNvPr id="57" name="Pentagon 13"/>
            <p:cNvSpPr>
              <a:spLocks noChangeArrowheads="1"/>
            </p:cNvSpPr>
            <p:nvPr/>
          </p:nvSpPr>
          <p:spPr bwMode="auto">
            <a:xfrm>
              <a:off x="3035702" y="1219833"/>
              <a:ext cx="253209" cy="196217"/>
            </a:xfrm>
            <a:prstGeom prst="homePlate">
              <a:avLst>
                <a:gd name="adj" fmla="val 37332"/>
              </a:avLst>
            </a:prstGeom>
            <a:gradFill rotWithShape="1">
              <a:gsLst>
                <a:gs pos="0">
                  <a:srgbClr val="FFBE86"/>
                </a:gs>
                <a:gs pos="35001">
                  <a:srgbClr val="FFD0AA"/>
                </a:gs>
                <a:gs pos="100000">
                  <a:srgbClr val="FFEBDB"/>
                </a:gs>
              </a:gsLst>
              <a:lin ang="16200000" scaled="1"/>
            </a:gradFill>
            <a:ln w="9525">
              <a:solidFill>
                <a:srgbClr val="E46C0A"/>
              </a:solidFill>
              <a:miter lim="800000"/>
              <a:headEnd/>
              <a:tailEnd/>
            </a:ln>
            <a:effectLst>
              <a:outerShdw dist="20000" dir="5400000" rotWithShape="0">
                <a:srgbClr val="000000">
                  <a:alpha val="37999"/>
                </a:srgbClr>
              </a:outerShdw>
            </a:effec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>
                <a:latin typeface="Arial" charset="0"/>
              </a:endParaRPr>
            </a:p>
          </p:txBody>
        </p:sp>
        <p:sp>
          <p:nvSpPr>
            <p:cNvPr id="58" name="Chevron 18"/>
            <p:cNvSpPr>
              <a:spLocks noChangeArrowheads="1"/>
            </p:cNvSpPr>
            <p:nvPr/>
          </p:nvSpPr>
          <p:spPr bwMode="auto">
            <a:xfrm>
              <a:off x="3264304" y="1219835"/>
              <a:ext cx="121852" cy="196215"/>
            </a:xfrm>
            <a:prstGeom prst="chevron">
              <a:avLst>
                <a:gd name="adj" fmla="val 50000"/>
              </a:avLst>
            </a:prstGeom>
            <a:gradFill rotWithShape="1">
              <a:gsLst>
                <a:gs pos="0">
                  <a:srgbClr val="FFBE86"/>
                </a:gs>
                <a:gs pos="35001">
                  <a:srgbClr val="FFD0AA"/>
                </a:gs>
                <a:gs pos="100000">
                  <a:srgbClr val="FFEBDB"/>
                </a:gs>
              </a:gsLst>
              <a:lin ang="16200000" scaled="1"/>
            </a:gradFill>
            <a:ln w="9525">
              <a:solidFill>
                <a:srgbClr val="E46C0A"/>
              </a:solidFill>
              <a:miter lim="800000"/>
              <a:headEnd/>
              <a:tailEnd/>
            </a:ln>
            <a:effectLst>
              <a:outerShdw dist="20000" dir="5400000" rotWithShape="0">
                <a:srgbClr val="000000">
                  <a:alpha val="37999"/>
                </a:srgbClr>
              </a:outerShdw>
            </a:effec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>
                <a:latin typeface="Arial" charset="0"/>
              </a:endParaRPr>
            </a:p>
          </p:txBody>
        </p:sp>
      </p:grpSp>
      <p:cxnSp>
        <p:nvCxnSpPr>
          <p:cNvPr id="63" name="Straight Connector 12"/>
          <p:cNvCxnSpPr>
            <a:cxnSpLocks noChangeShapeType="1"/>
            <a:stCxn id="64" idx="1"/>
            <a:endCxn id="58" idx="3"/>
          </p:cNvCxnSpPr>
          <p:nvPr/>
        </p:nvCxnSpPr>
        <p:spPr bwMode="auto">
          <a:xfrm rot="10800000" flipV="1">
            <a:off x="4797544" y="5087209"/>
            <a:ext cx="1161297" cy="125600"/>
          </a:xfrm>
          <a:prstGeom prst="bentConnector3">
            <a:avLst>
              <a:gd name="adj1" fmla="val 50000"/>
            </a:avLst>
          </a:prstGeom>
          <a:noFill/>
          <a:ln w="31750" cap="sq" algn="ctr">
            <a:solidFill>
              <a:srgbClr val="FCD5B5"/>
            </a:solidFill>
            <a:miter lim="800000"/>
            <a:headEnd/>
            <a:tailEnd/>
          </a:ln>
          <a:effectLst>
            <a:outerShdw blurRad="25400" dist="25401" dir="2700000" algn="tl" rotWithShape="0">
              <a:srgbClr val="984807">
                <a:alpha val="60999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grpSp>
        <p:nvGrpSpPr>
          <p:cNvPr id="6" name="Group 5"/>
          <p:cNvGrpSpPr/>
          <p:nvPr/>
        </p:nvGrpSpPr>
        <p:grpSpPr>
          <a:xfrm>
            <a:off x="5958840" y="3886200"/>
            <a:ext cx="2133600" cy="1777081"/>
            <a:chOff x="5958840" y="4395119"/>
            <a:chExt cx="2133600" cy="1777081"/>
          </a:xfrm>
        </p:grpSpPr>
        <p:sp>
          <p:nvSpPr>
            <p:cNvPr id="47" name="Web Server Tier"/>
            <p:cNvSpPr>
              <a:spLocks noChangeArrowheads="1"/>
            </p:cNvSpPr>
            <p:nvPr/>
          </p:nvSpPr>
          <p:spPr bwMode="auto">
            <a:xfrm>
              <a:off x="6452848" y="4395119"/>
              <a:ext cx="1639592" cy="1777081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A3C4FF"/>
                </a:gs>
                <a:gs pos="35001">
                  <a:srgbClr val="BFD5FF"/>
                </a:gs>
                <a:gs pos="100000">
                  <a:srgbClr val="E5EEFF"/>
                </a:gs>
              </a:gsLst>
              <a:lin ang="16200000" scaled="1"/>
            </a:gradFill>
            <a:ln w="9525">
              <a:solidFill>
                <a:srgbClr val="4A7EBB"/>
              </a:solidFill>
              <a:round/>
              <a:headEnd/>
              <a:tailEnd/>
            </a:ln>
            <a:effectLst>
              <a:outerShdw dist="20000" dir="5400000" rotWithShape="0">
                <a:srgbClr val="000000">
                  <a:alpha val="37999"/>
                </a:srgbClr>
              </a:outerShdw>
            </a:effectLst>
          </p:spPr>
          <p:txBody>
            <a:bodyPr tIns="0"/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200" i="1" dirty="0">
                  <a:solidFill>
                    <a:srgbClr val="000000"/>
                  </a:solidFill>
                </a:rPr>
                <a:t>my_storage2</a:t>
              </a: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6452848" y="4784266"/>
              <a:ext cx="1639592" cy="304800"/>
            </a:xfrm>
            <a:prstGeom prst="rect">
              <a:avLst/>
            </a:prstGeom>
            <a:solidFill>
              <a:schemeClr val="bg2">
                <a:alpha val="60000"/>
              </a:schemeClr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tIns="0" bIns="0"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100" b="1" kern="0" dirty="0">
                  <a:solidFill>
                    <a:schemeClr val="tx1"/>
                  </a:solidFill>
                  <a:latin typeface="Calibri"/>
                  <a:cs typeface="+mn-cs"/>
                </a:rPr>
                <a:t>BlockStorage</a:t>
              </a:r>
            </a:p>
          </p:txBody>
        </p:sp>
        <p:sp>
          <p:nvSpPr>
            <p:cNvPr id="52" name="Web Server Tier"/>
            <p:cNvSpPr>
              <a:spLocks noChangeArrowheads="1"/>
            </p:cNvSpPr>
            <p:nvPr/>
          </p:nvSpPr>
          <p:spPr bwMode="auto">
            <a:xfrm>
              <a:off x="6041481" y="5239337"/>
              <a:ext cx="984159" cy="586400"/>
            </a:xfrm>
            <a:prstGeom prst="roundRect">
              <a:avLst>
                <a:gd name="adj" fmla="val 16667"/>
              </a:avLst>
            </a:prstGeom>
            <a:solidFill>
              <a:schemeClr val="tx2">
                <a:lumMod val="20000"/>
                <a:lumOff val="80000"/>
              </a:schemeClr>
            </a:solidFill>
            <a:ln w="6350">
              <a:solidFill>
                <a:schemeClr val="accent1"/>
              </a:solidFill>
              <a:round/>
              <a:headEnd/>
              <a:tailEnd/>
            </a:ln>
            <a:effectLst/>
          </p:spPr>
          <p:txBody>
            <a:bodyPr tIns="0" bIns="0"/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algn="ctr">
                <a:defRPr/>
              </a:pPr>
              <a:r>
                <a:rPr lang="en-US" altLang="en-US" sz="900" b="1" dirty="0">
                  <a:latin typeface="Arial" charset="0"/>
                </a:rPr>
                <a:t>Capabilities</a:t>
              </a:r>
            </a:p>
          </p:txBody>
        </p:sp>
        <p:sp>
          <p:nvSpPr>
            <p:cNvPr id="64" name="Rectangle 14"/>
            <p:cNvSpPr>
              <a:spLocks noChangeArrowheads="1"/>
            </p:cNvSpPr>
            <p:nvPr/>
          </p:nvSpPr>
          <p:spPr bwMode="auto">
            <a:xfrm>
              <a:off x="5958840" y="5486400"/>
              <a:ext cx="1005840" cy="219456"/>
            </a:xfrm>
            <a:prstGeom prst="rect">
              <a:avLst/>
            </a:prstGeom>
            <a:gradFill rotWithShape="1">
              <a:gsLst>
                <a:gs pos="0">
                  <a:srgbClr val="FFBE86"/>
                </a:gs>
                <a:gs pos="35001">
                  <a:srgbClr val="FFD0AA"/>
                </a:gs>
                <a:gs pos="100000">
                  <a:srgbClr val="FFEBDB"/>
                </a:gs>
              </a:gsLst>
              <a:lin ang="16200000" scaled="1"/>
            </a:gradFill>
            <a:ln w="9525">
              <a:solidFill>
                <a:srgbClr val="E46C0A"/>
              </a:solidFill>
              <a:miter lim="800000"/>
              <a:headEnd/>
              <a:tailEnd/>
            </a:ln>
            <a:effectLst>
              <a:outerShdw dist="20000" dir="5400000" rotWithShape="0">
                <a:srgbClr val="000000">
                  <a:alpha val="37999"/>
                </a:srgbClr>
              </a:outerShdw>
            </a:effectLst>
          </p:spPr>
          <p:txBody>
            <a:bodyPr wrap="none" lIns="0" rIns="0" anchor="ctr"/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100" dirty="0">
                  <a:latin typeface="Arial" charset="0"/>
                </a:rPr>
                <a:t>Attachment</a:t>
              </a:r>
            </a:p>
          </p:txBody>
        </p:sp>
        <p:sp>
          <p:nvSpPr>
            <p:cNvPr id="65" name="Rectangle 64"/>
            <p:cNvSpPr/>
            <p:nvPr/>
          </p:nvSpPr>
          <p:spPr>
            <a:xfrm>
              <a:off x="7025640" y="5183401"/>
              <a:ext cx="931986" cy="7232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100" b="1" dirty="0">
                  <a:solidFill>
                    <a:schemeClr val="tx2">
                      <a:lumMod val="50000"/>
                    </a:schemeClr>
                  </a:solidFill>
                </a:rPr>
                <a:t>Properties</a:t>
              </a:r>
            </a:p>
            <a:p>
              <a:pPr marL="115888" indent="-115888" fontAlgn="auto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  <a:defRPr/>
              </a:pPr>
              <a:r>
                <a:rPr lang="en-US" sz="1000" dirty="0">
                  <a:latin typeface="Calibri"/>
                  <a:ea typeface="Times New Roman"/>
                  <a:cs typeface="Calibri"/>
                </a:rPr>
                <a:t>size</a:t>
              </a:r>
              <a:endParaRPr lang="en-US" sz="1000" dirty="0">
                <a:latin typeface="Calibri"/>
                <a:ea typeface="Times New Roman"/>
                <a:cs typeface="Times New Roman"/>
              </a:endParaRPr>
            </a:p>
            <a:p>
              <a:pPr marL="115888" indent="-115888" fontAlgn="auto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  <a:defRPr/>
              </a:pPr>
              <a:r>
                <a:rPr lang="en-US" sz="1000" i="1" dirty="0">
                  <a:solidFill>
                    <a:schemeClr val="tx2">
                      <a:lumMod val="50000"/>
                    </a:schemeClr>
                  </a:solidFill>
                </a:rPr>
                <a:t>volume_id</a:t>
              </a:r>
            </a:p>
            <a:p>
              <a:pPr marL="115888" indent="-115888" fontAlgn="auto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  <a:defRPr/>
              </a:pPr>
              <a:r>
                <a:rPr lang="en-US" sz="1000" i="1" dirty="0">
                  <a:solidFill>
                    <a:schemeClr val="tx2">
                      <a:lumMod val="50000"/>
                    </a:schemeClr>
                  </a:solidFill>
                </a:rPr>
                <a:t>snapshot_id</a:t>
              </a:r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F24FC7-B9DA-ED48-D65B-AF327E5457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4089400" y="6337300"/>
            <a:ext cx="9652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rgbClr val="003366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+mn-lt"/>
                <a:ea typeface="ＭＳ Ｐゴシック" charset="0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defRPr/>
            </a:pPr>
            <a:r>
              <a:rPr lang="it-IT"/>
              <a:t>- </a:t>
            </a:r>
            <a:fld id="{0D65E5FF-0279-0442-8A18-37024F4C050F}" type="slidenum">
              <a:rPr lang="en-US" smtClean="0"/>
              <a:pPr>
                <a:defRPr/>
              </a:pPr>
              <a:t>53</a:t>
            </a:fld>
            <a:r>
              <a:rPr lang="it-IT"/>
              <a:t> -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136086"/>
      </p:ext>
    </p:extLst>
  </p:cSld>
  <p:clrMapOvr>
    <a:masterClrMapping/>
  </p:clrMapOvr>
  <p:transition spd="med"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66751" y="76200"/>
            <a:ext cx="27285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ObjectStorage 1: </a:t>
            </a:r>
          </a:p>
          <a:p>
            <a:pPr algn="ctr"/>
            <a:r>
              <a:rPr lang="en-US" sz="1400" b="1" dirty="0"/>
              <a:t>Creating an Object Storage service</a:t>
            </a:r>
          </a:p>
        </p:txBody>
      </p:sp>
      <p:sp>
        <p:nvSpPr>
          <p:cNvPr id="77" name="Web Server Tier"/>
          <p:cNvSpPr>
            <a:spLocks noChangeArrowheads="1"/>
          </p:cNvSpPr>
          <p:nvPr/>
        </p:nvSpPr>
        <p:spPr bwMode="auto">
          <a:xfrm>
            <a:off x="3513754" y="1415466"/>
            <a:ext cx="1820245" cy="1937334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A3C4FF"/>
              </a:gs>
              <a:gs pos="35001">
                <a:srgbClr val="BFD5FF"/>
              </a:gs>
              <a:gs pos="100000">
                <a:srgbClr val="E5EEFF"/>
              </a:gs>
            </a:gsLst>
            <a:lin ang="16200000" scaled="1"/>
          </a:gradFill>
          <a:ln w="9525">
            <a:solidFill>
              <a:srgbClr val="4A7EBB"/>
            </a:solidFill>
            <a:round/>
            <a:headEnd/>
            <a:tailEnd/>
          </a:ln>
          <a:effectLst>
            <a:outerShdw dist="20000" dir="5400000" rotWithShape="0">
              <a:srgbClr val="000000">
                <a:alpha val="37999"/>
              </a:srgbClr>
            </a:outerShdw>
          </a:effectLst>
        </p:spPr>
        <p:txBody>
          <a:bodyPr tIns="0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sz="1200" dirty="0" err="1"/>
              <a:t>obj_store_server</a:t>
            </a:r>
            <a:endParaRPr lang="en-US" altLang="en-US" sz="1200" i="1" dirty="0">
              <a:solidFill>
                <a:srgbClr val="000000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513755" y="1828800"/>
            <a:ext cx="1820244" cy="304800"/>
          </a:xfrm>
          <a:prstGeom prst="rect">
            <a:avLst/>
          </a:prstGeom>
          <a:solidFill>
            <a:schemeClr val="bg2">
              <a:alpha val="60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tIns="0" bIns="0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100" b="1" kern="0" dirty="0">
                <a:solidFill>
                  <a:schemeClr val="tx1"/>
                </a:solidFill>
                <a:latin typeface="Calibri"/>
              </a:rPr>
              <a:t>Object</a:t>
            </a:r>
            <a:r>
              <a:rPr lang="en-US" sz="1100" b="1" kern="0" dirty="0">
                <a:solidFill>
                  <a:schemeClr val="tx1"/>
                </a:solidFill>
                <a:latin typeface="Calibri"/>
                <a:cs typeface="+mn-cs"/>
              </a:rPr>
              <a:t>Storage</a:t>
            </a:r>
          </a:p>
        </p:txBody>
      </p:sp>
      <p:sp>
        <p:nvSpPr>
          <p:cNvPr id="53" name="Web Server Tier"/>
          <p:cNvSpPr>
            <a:spLocks noChangeArrowheads="1"/>
          </p:cNvSpPr>
          <p:nvPr/>
        </p:nvSpPr>
        <p:spPr bwMode="auto">
          <a:xfrm>
            <a:off x="3130641" y="2362200"/>
            <a:ext cx="984159" cy="586400"/>
          </a:xfrm>
          <a:prstGeom prst="roundRect">
            <a:avLst>
              <a:gd name="adj" fmla="val 16667"/>
            </a:avLst>
          </a:prstGeom>
          <a:solidFill>
            <a:schemeClr val="tx2">
              <a:lumMod val="20000"/>
              <a:lumOff val="80000"/>
            </a:schemeClr>
          </a:solidFill>
          <a:ln w="6350">
            <a:solidFill>
              <a:schemeClr val="accent1"/>
            </a:solidFill>
            <a:round/>
            <a:headEnd/>
            <a:tailEnd/>
          </a:ln>
          <a:effectLst/>
        </p:spPr>
        <p:txBody>
          <a:bodyPr tIns="0" bIns="0"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>
              <a:defRPr/>
            </a:pPr>
            <a:r>
              <a:rPr lang="en-US" altLang="en-US" sz="900" b="1" dirty="0">
                <a:latin typeface="Arial" charset="0"/>
              </a:rPr>
              <a:t>Capabilities</a:t>
            </a:r>
          </a:p>
        </p:txBody>
      </p:sp>
      <p:sp>
        <p:nvSpPr>
          <p:cNvPr id="54" name="Rectangle 14"/>
          <p:cNvSpPr>
            <a:spLocks noChangeArrowheads="1"/>
          </p:cNvSpPr>
          <p:nvPr/>
        </p:nvSpPr>
        <p:spPr bwMode="auto">
          <a:xfrm>
            <a:off x="3048000" y="2588437"/>
            <a:ext cx="1005840" cy="219456"/>
          </a:xfrm>
          <a:prstGeom prst="rect">
            <a:avLst/>
          </a:prstGeom>
          <a:gradFill rotWithShape="1">
            <a:gsLst>
              <a:gs pos="0">
                <a:srgbClr val="FFBE86"/>
              </a:gs>
              <a:gs pos="35001">
                <a:srgbClr val="FFD0AA"/>
              </a:gs>
              <a:gs pos="100000">
                <a:srgbClr val="FFEBDB"/>
              </a:gs>
            </a:gsLst>
            <a:lin ang="16200000" scaled="1"/>
          </a:gradFill>
          <a:ln w="9525">
            <a:solidFill>
              <a:srgbClr val="E46C0A"/>
            </a:solidFill>
            <a:miter lim="800000"/>
            <a:headEnd/>
            <a:tailEnd/>
          </a:ln>
          <a:effectLst>
            <a:outerShdw dist="20000" dir="5400000" rotWithShape="0">
              <a:srgbClr val="000000">
                <a:alpha val="37999"/>
              </a:srgbClr>
            </a:outerShdw>
          </a:effectLst>
        </p:spPr>
        <p:txBody>
          <a:bodyPr wrap="none" lIns="0" rIns="0"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100" dirty="0">
                <a:latin typeface="Arial" charset="0"/>
              </a:rPr>
              <a:t>Endpoint</a:t>
            </a:r>
          </a:p>
        </p:txBody>
      </p:sp>
      <p:sp>
        <p:nvSpPr>
          <p:cNvPr id="60" name="Rectangle 59"/>
          <p:cNvSpPr/>
          <p:nvPr/>
        </p:nvSpPr>
        <p:spPr>
          <a:xfrm>
            <a:off x="4153549" y="2209800"/>
            <a:ext cx="1180451" cy="7232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b="1" dirty="0">
                <a:solidFill>
                  <a:schemeClr val="tx2">
                    <a:lumMod val="50000"/>
                  </a:schemeClr>
                </a:solidFill>
              </a:rPr>
              <a:t>Properties</a:t>
            </a:r>
          </a:p>
          <a:p>
            <a:pPr marL="115888" indent="-115888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000" dirty="0">
                <a:latin typeface="Calibri"/>
                <a:ea typeface="Times New Roman"/>
                <a:cs typeface="Calibri"/>
              </a:rPr>
              <a:t>name: &lt;input&gt;</a:t>
            </a:r>
          </a:p>
          <a:p>
            <a:pPr marL="115888" indent="-115888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000" dirty="0">
                <a:latin typeface="Calibri"/>
                <a:ea typeface="Times New Roman"/>
                <a:cs typeface="Calibri"/>
              </a:rPr>
              <a:t>size: &lt;input&gt;</a:t>
            </a:r>
          </a:p>
          <a:p>
            <a:pPr marL="115888" indent="-115888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000" dirty="0" err="1">
                <a:latin typeface="Calibri"/>
                <a:ea typeface="Times New Roman"/>
                <a:cs typeface="Calibri"/>
              </a:rPr>
              <a:t>maxsize</a:t>
            </a:r>
            <a:r>
              <a:rPr lang="en-US" sz="1000" dirty="0">
                <a:latin typeface="Calibri"/>
                <a:ea typeface="Times New Roman"/>
                <a:cs typeface="Calibri"/>
              </a:rPr>
              <a:t>: &lt;input&gt;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236896-B42C-A2E6-2E37-10374BC63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4089400" y="6337300"/>
            <a:ext cx="9652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rgbClr val="003366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+mn-lt"/>
                <a:ea typeface="ＭＳ Ｐゴシック" charset="0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defRPr/>
            </a:pPr>
            <a:r>
              <a:rPr lang="it-IT"/>
              <a:t>- </a:t>
            </a:r>
            <a:fld id="{0D65E5FF-0279-0442-8A18-37024F4C050F}" type="slidenum">
              <a:rPr lang="en-US" smtClean="0"/>
              <a:pPr>
                <a:defRPr/>
              </a:pPr>
              <a:t>54</a:t>
            </a:fld>
            <a:r>
              <a:rPr lang="it-IT"/>
              <a:t> -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150825"/>
      </p:ext>
    </p:extLst>
  </p:cSld>
  <p:clrMapOvr>
    <a:masterClrMapping/>
  </p:clrMapOvr>
  <p:transition spd="med"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Web Server Tier"/>
          <p:cNvSpPr>
            <a:spLocks noChangeArrowheads="1"/>
          </p:cNvSpPr>
          <p:nvPr/>
        </p:nvSpPr>
        <p:spPr bwMode="auto">
          <a:xfrm>
            <a:off x="6765402" y="2743200"/>
            <a:ext cx="1578632" cy="27432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A3C4FF"/>
              </a:gs>
              <a:gs pos="35001">
                <a:srgbClr val="BFD5FF"/>
              </a:gs>
              <a:gs pos="100000">
                <a:srgbClr val="E5EEFF"/>
              </a:gs>
            </a:gsLst>
            <a:lin ang="16200000" scaled="1"/>
          </a:gradFill>
          <a:ln w="9525">
            <a:solidFill>
              <a:srgbClr val="4A7EBB"/>
            </a:solidFill>
            <a:round/>
            <a:headEnd/>
            <a:tailEnd/>
          </a:ln>
          <a:effectLst>
            <a:outerShdw dist="20000" dir="5400000" rotWithShape="0">
              <a:srgbClr val="000000">
                <a:alpha val="37999"/>
              </a:srgbClr>
            </a:outerShdw>
          </a:effectLst>
        </p:spPr>
        <p:txBody>
          <a:bodyPr tIns="0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200" i="1" dirty="0" err="1">
                <a:solidFill>
                  <a:srgbClr val="000000"/>
                </a:solidFill>
              </a:rPr>
              <a:t>my_network</a:t>
            </a:r>
            <a:endParaRPr lang="en-US" altLang="en-US" sz="1200" i="1" dirty="0">
              <a:solidFill>
                <a:srgbClr val="000000"/>
              </a:solidFill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6765402" y="3132345"/>
            <a:ext cx="1578632" cy="304800"/>
          </a:xfrm>
          <a:prstGeom prst="rect">
            <a:avLst/>
          </a:prstGeom>
          <a:solidFill>
            <a:schemeClr val="bg2">
              <a:alpha val="60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tIns="0" bIns="0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100" b="1" kern="0" dirty="0">
                <a:solidFill>
                  <a:schemeClr val="tx1"/>
                </a:solidFill>
                <a:latin typeface="Calibri"/>
              </a:rPr>
              <a:t>Network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323018" y="76200"/>
            <a:ext cx="26160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Network 1: </a:t>
            </a:r>
          </a:p>
          <a:p>
            <a:pPr algn="ctr"/>
            <a:r>
              <a:rPr lang="en-US" sz="1400" b="1" dirty="0"/>
              <a:t>Server bound to a new network</a:t>
            </a:r>
          </a:p>
        </p:txBody>
      </p:sp>
      <p:sp>
        <p:nvSpPr>
          <p:cNvPr id="10" name="Web Server Tier"/>
          <p:cNvSpPr>
            <a:spLocks noChangeArrowheads="1"/>
          </p:cNvSpPr>
          <p:nvPr/>
        </p:nvSpPr>
        <p:spPr bwMode="auto">
          <a:xfrm>
            <a:off x="724034" y="1342723"/>
            <a:ext cx="1578632" cy="2344735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A3C4FF"/>
              </a:gs>
              <a:gs pos="35001">
                <a:srgbClr val="BFD5FF"/>
              </a:gs>
              <a:gs pos="100000">
                <a:srgbClr val="E5EEFF"/>
              </a:gs>
            </a:gsLst>
            <a:lin ang="16200000" scaled="1"/>
          </a:gradFill>
          <a:ln w="9525">
            <a:solidFill>
              <a:srgbClr val="4A7EBB"/>
            </a:solidFill>
            <a:round/>
            <a:headEnd/>
            <a:tailEnd/>
          </a:ln>
          <a:effectLst>
            <a:outerShdw dist="20000" dir="5400000" rotWithShape="0">
              <a:srgbClr val="000000">
                <a:alpha val="37999"/>
              </a:srgbClr>
            </a:outerShdw>
          </a:effectLst>
        </p:spPr>
        <p:txBody>
          <a:bodyPr tIns="0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200" i="1" dirty="0">
                <a:solidFill>
                  <a:srgbClr val="000000"/>
                </a:solidFill>
              </a:rPr>
              <a:t>my_server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24034" y="1731869"/>
            <a:ext cx="1578632" cy="304800"/>
          </a:xfrm>
          <a:prstGeom prst="rect">
            <a:avLst/>
          </a:prstGeom>
          <a:solidFill>
            <a:schemeClr val="bg2">
              <a:alpha val="60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tIns="0" bIns="0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100" b="1" kern="0" dirty="0">
                <a:solidFill>
                  <a:schemeClr val="tx1"/>
                </a:solidFill>
                <a:latin typeface="Calibri"/>
              </a:rPr>
              <a:t>Compute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29863" y="2057399"/>
            <a:ext cx="1137171" cy="8771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b="1" dirty="0">
                <a:solidFill>
                  <a:schemeClr val="tx2">
                    <a:lumMod val="50000"/>
                  </a:schemeClr>
                </a:solidFill>
              </a:rPr>
              <a:t>Attributes</a:t>
            </a:r>
          </a:p>
          <a:p>
            <a:pPr marL="115888" indent="-115888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000" dirty="0">
                <a:latin typeface="Calibri"/>
                <a:ea typeface="Times New Roman"/>
                <a:cs typeface="Calibri"/>
              </a:rPr>
              <a:t>private_address</a:t>
            </a:r>
            <a:endParaRPr lang="en-US" sz="1000" dirty="0">
              <a:latin typeface="Calibri"/>
              <a:ea typeface="Times New Roman"/>
              <a:cs typeface="Times New Roman"/>
            </a:endParaRPr>
          </a:p>
          <a:p>
            <a:pPr marL="115888" indent="-115888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000" i="1" dirty="0">
                <a:solidFill>
                  <a:schemeClr val="tx2">
                    <a:lumMod val="50000"/>
                  </a:schemeClr>
                </a:solidFill>
              </a:rPr>
              <a:t>public_address</a:t>
            </a:r>
          </a:p>
          <a:p>
            <a:pPr marL="115888" indent="-115888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000" i="1" dirty="0">
                <a:solidFill>
                  <a:schemeClr val="tx2">
                    <a:lumMod val="50000"/>
                  </a:schemeClr>
                </a:solidFill>
              </a:rPr>
              <a:t>networks</a:t>
            </a:r>
          </a:p>
          <a:p>
            <a:pPr marL="115888" indent="-115888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000" i="1" dirty="0">
                <a:solidFill>
                  <a:schemeClr val="tx2">
                    <a:lumMod val="50000"/>
                  </a:schemeClr>
                </a:solidFill>
              </a:rPr>
              <a:t>ports</a:t>
            </a:r>
          </a:p>
        </p:txBody>
      </p:sp>
      <p:sp>
        <p:nvSpPr>
          <p:cNvPr id="13" name="Web Server Tier"/>
          <p:cNvSpPr>
            <a:spLocks noChangeArrowheads="1"/>
          </p:cNvSpPr>
          <p:nvPr/>
        </p:nvSpPr>
        <p:spPr bwMode="auto">
          <a:xfrm>
            <a:off x="1333634" y="2863142"/>
            <a:ext cx="1051560" cy="642057"/>
          </a:xfrm>
          <a:prstGeom prst="roundRect">
            <a:avLst>
              <a:gd name="adj" fmla="val 16667"/>
            </a:avLst>
          </a:prstGeom>
          <a:solidFill>
            <a:schemeClr val="tx2">
              <a:lumMod val="20000"/>
              <a:lumOff val="80000"/>
            </a:schemeClr>
          </a:solidFill>
          <a:ln w="6350">
            <a:solidFill>
              <a:schemeClr val="accent1"/>
            </a:solidFill>
            <a:round/>
            <a:headEnd/>
            <a:tailEnd/>
          </a:ln>
          <a:effectLst/>
        </p:spPr>
        <p:txBody>
          <a:bodyPr tIns="0" bIns="0"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>
              <a:defRPr/>
            </a:pPr>
            <a:r>
              <a:rPr lang="en-US" altLang="en-US" sz="900" b="1" dirty="0">
                <a:latin typeface="Arial" charset="0"/>
              </a:rPr>
              <a:t>Capabilities</a:t>
            </a:r>
          </a:p>
        </p:txBody>
      </p:sp>
      <p:sp>
        <p:nvSpPr>
          <p:cNvPr id="18" name="Web Server Tier"/>
          <p:cNvSpPr>
            <a:spLocks noChangeArrowheads="1"/>
          </p:cNvSpPr>
          <p:nvPr/>
        </p:nvSpPr>
        <p:spPr bwMode="auto">
          <a:xfrm>
            <a:off x="2629034" y="2704238"/>
            <a:ext cx="838200" cy="953361"/>
          </a:xfrm>
          <a:prstGeom prst="roundRect">
            <a:avLst>
              <a:gd name="adj" fmla="val 16667"/>
            </a:avLst>
          </a:prstGeom>
          <a:solidFill>
            <a:schemeClr val="accent6">
              <a:lumMod val="40000"/>
              <a:lumOff val="60000"/>
              <a:alpha val="7000"/>
            </a:schemeClr>
          </a:solidFill>
          <a:ln w="6350">
            <a:solidFill>
              <a:schemeClr val="accent6">
                <a:lumMod val="75000"/>
              </a:schemeClr>
            </a:solidFill>
            <a:round/>
            <a:headEnd/>
            <a:tailEnd/>
          </a:ln>
          <a:effectLst>
            <a:outerShdw blurRad="38100" dir="2700000" algn="tl" rotWithShape="0">
              <a:schemeClr val="accent6">
                <a:lumMod val="75000"/>
                <a:alpha val="40000"/>
              </a:schemeClr>
            </a:outerShdw>
          </a:effectLst>
        </p:spPr>
        <p:txBody>
          <a:bodyPr wrap="none" lIns="0" tIns="18288" rIns="0" bIns="0"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>
              <a:defRPr/>
            </a:pPr>
            <a:endParaRPr lang="en-US" altLang="en-US" sz="1050" i="1" dirty="0">
              <a:latin typeface="Arial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2629034" y="2900388"/>
            <a:ext cx="838200" cy="180069"/>
          </a:xfrm>
          <a:prstGeom prst="rect">
            <a:avLst/>
          </a:prstGeom>
          <a:solidFill>
            <a:schemeClr val="bg2">
              <a:alpha val="60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100" b="1" kern="0" dirty="0">
                <a:solidFill>
                  <a:schemeClr val="tx1"/>
                </a:solidFill>
                <a:latin typeface="Calibri"/>
              </a:rPr>
              <a:t>BindsTo</a:t>
            </a:r>
          </a:p>
        </p:txBody>
      </p:sp>
      <p:cxnSp>
        <p:nvCxnSpPr>
          <p:cNvPr id="9" name="Straight Connector 12"/>
          <p:cNvCxnSpPr>
            <a:cxnSpLocks noChangeShapeType="1"/>
            <a:stCxn id="26" idx="3"/>
            <a:endCxn id="14" idx="3"/>
          </p:cNvCxnSpPr>
          <p:nvPr/>
        </p:nvCxnSpPr>
        <p:spPr bwMode="auto">
          <a:xfrm rot="10800000">
            <a:off x="2476634" y="3238710"/>
            <a:ext cx="381000" cy="140879"/>
          </a:xfrm>
          <a:prstGeom prst="bentConnector3">
            <a:avLst>
              <a:gd name="adj1" fmla="val 50000"/>
            </a:avLst>
          </a:prstGeom>
          <a:noFill/>
          <a:ln w="31750" cap="sq" algn="ctr">
            <a:solidFill>
              <a:srgbClr val="FCD5B5"/>
            </a:solidFill>
            <a:miter lim="800000"/>
            <a:headEnd/>
            <a:tailEnd/>
          </a:ln>
          <a:effectLst>
            <a:outerShdw blurRad="25400" dist="25401" dir="2700000" algn="tl" rotWithShape="0">
              <a:srgbClr val="984807">
                <a:alpha val="60999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38" name="Web Server Tier"/>
          <p:cNvSpPr>
            <a:spLocks noChangeArrowheads="1"/>
          </p:cNvSpPr>
          <p:nvPr/>
        </p:nvSpPr>
        <p:spPr bwMode="auto">
          <a:xfrm>
            <a:off x="3839322" y="2285999"/>
            <a:ext cx="1324934" cy="2100476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A3C4FF"/>
              </a:gs>
              <a:gs pos="35001">
                <a:srgbClr val="BFD5FF"/>
              </a:gs>
              <a:gs pos="100000">
                <a:srgbClr val="E5EEFF"/>
              </a:gs>
            </a:gsLst>
            <a:lin ang="16200000" scaled="1"/>
          </a:gradFill>
          <a:ln w="9525">
            <a:solidFill>
              <a:srgbClr val="4A7EBB"/>
            </a:solidFill>
            <a:round/>
            <a:headEnd/>
            <a:tailEnd/>
          </a:ln>
          <a:effectLst>
            <a:outerShdw dist="20000" dir="5400000" rotWithShape="0">
              <a:srgbClr val="000000">
                <a:alpha val="37999"/>
              </a:srgbClr>
            </a:outerShdw>
          </a:effectLst>
        </p:spPr>
        <p:txBody>
          <a:bodyPr tIns="0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200" i="1" dirty="0" err="1">
                <a:solidFill>
                  <a:srgbClr val="000000"/>
                </a:solidFill>
              </a:rPr>
              <a:t>my_port</a:t>
            </a:r>
            <a:endParaRPr lang="en-US" altLang="en-US" sz="1200" i="1" dirty="0">
              <a:solidFill>
                <a:srgbClr val="000000"/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3839322" y="2664992"/>
            <a:ext cx="1324934" cy="306807"/>
          </a:xfrm>
          <a:prstGeom prst="rect">
            <a:avLst/>
          </a:prstGeom>
          <a:solidFill>
            <a:schemeClr val="bg2">
              <a:alpha val="60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tIns="0" bIns="0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100" b="1" kern="0" dirty="0">
                <a:solidFill>
                  <a:schemeClr val="tx1"/>
                </a:solidFill>
                <a:latin typeface="Calibri"/>
              </a:rPr>
              <a:t>Port</a:t>
            </a:r>
          </a:p>
        </p:txBody>
      </p:sp>
      <p:sp>
        <p:nvSpPr>
          <p:cNvPr id="42" name="Web Server Tier"/>
          <p:cNvSpPr>
            <a:spLocks noChangeArrowheads="1"/>
          </p:cNvSpPr>
          <p:nvPr/>
        </p:nvSpPr>
        <p:spPr bwMode="auto">
          <a:xfrm>
            <a:off x="3772034" y="3125301"/>
            <a:ext cx="1468422" cy="999017"/>
          </a:xfrm>
          <a:prstGeom prst="roundRect">
            <a:avLst>
              <a:gd name="adj" fmla="val 16667"/>
            </a:avLst>
          </a:prstGeom>
          <a:solidFill>
            <a:schemeClr val="tx2">
              <a:lumMod val="20000"/>
              <a:lumOff val="80000"/>
            </a:schemeClr>
          </a:solidFill>
          <a:ln w="6350">
            <a:solidFill>
              <a:schemeClr val="accent1"/>
            </a:solidFill>
            <a:round/>
            <a:headEnd/>
            <a:tailEnd/>
          </a:ln>
          <a:effectLst/>
        </p:spPr>
        <p:txBody>
          <a:bodyPr tIns="0" bIns="0"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>
              <a:defRPr/>
            </a:pPr>
            <a:r>
              <a:rPr lang="en-US" altLang="en-US" sz="900" b="1" dirty="0">
                <a:latin typeface="Arial" charset="0"/>
              </a:rPr>
              <a:t>Requirements</a:t>
            </a:r>
          </a:p>
        </p:txBody>
      </p:sp>
      <p:cxnSp>
        <p:nvCxnSpPr>
          <p:cNvPr id="17" name="Straight Connector 12"/>
          <p:cNvCxnSpPr>
            <a:cxnSpLocks noChangeShapeType="1"/>
            <a:stCxn id="43" idx="1"/>
            <a:endCxn id="25" idx="1"/>
          </p:cNvCxnSpPr>
          <p:nvPr/>
        </p:nvCxnSpPr>
        <p:spPr bwMode="auto">
          <a:xfrm rot="10800000">
            <a:off x="3218864" y="3379588"/>
            <a:ext cx="476970" cy="115505"/>
          </a:xfrm>
          <a:prstGeom prst="bentConnector3">
            <a:avLst>
              <a:gd name="adj1" fmla="val 50000"/>
            </a:avLst>
          </a:prstGeom>
          <a:noFill/>
          <a:ln w="31750" cap="sq" algn="ctr">
            <a:solidFill>
              <a:srgbClr val="FCD5B5"/>
            </a:solidFill>
            <a:miter lim="800000"/>
            <a:headEnd/>
            <a:tailEnd/>
          </a:ln>
          <a:effectLst>
            <a:outerShdw blurRad="25400" dist="25401" dir="2700000" algn="tl" rotWithShape="0">
              <a:srgbClr val="984807">
                <a:alpha val="60999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43" name="Rectangle 14"/>
          <p:cNvSpPr>
            <a:spLocks noChangeArrowheads="1"/>
          </p:cNvSpPr>
          <p:nvPr/>
        </p:nvSpPr>
        <p:spPr bwMode="auto">
          <a:xfrm>
            <a:off x="3695834" y="3379587"/>
            <a:ext cx="920728" cy="231010"/>
          </a:xfrm>
          <a:prstGeom prst="rect">
            <a:avLst/>
          </a:prstGeom>
          <a:gradFill rotWithShape="1">
            <a:gsLst>
              <a:gs pos="0">
                <a:srgbClr val="FFBE86"/>
              </a:gs>
              <a:gs pos="35001">
                <a:srgbClr val="FFD0AA"/>
              </a:gs>
              <a:gs pos="100000">
                <a:srgbClr val="FFEBDB"/>
              </a:gs>
            </a:gsLst>
            <a:lin ang="16200000" scaled="1"/>
          </a:gradFill>
          <a:ln w="9525">
            <a:solidFill>
              <a:srgbClr val="E46C0A"/>
            </a:solidFill>
            <a:miter lim="800000"/>
            <a:headEnd/>
            <a:tailEnd/>
          </a:ln>
          <a:effectLst>
            <a:outerShdw dist="20000" dir="5400000" rotWithShape="0">
              <a:srgbClr val="000000">
                <a:alpha val="37999"/>
              </a:srgbClr>
            </a:outerShdw>
          </a:effectLst>
        </p:spPr>
        <p:txBody>
          <a:bodyPr wrap="none" lIns="0" rIns="0"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100" dirty="0">
                <a:latin typeface="Arial" charset="0"/>
              </a:rPr>
              <a:t>Bindable</a:t>
            </a:r>
          </a:p>
        </p:txBody>
      </p:sp>
      <p:sp>
        <p:nvSpPr>
          <p:cNvPr id="46" name="Web Server Tier"/>
          <p:cNvSpPr>
            <a:spLocks noChangeArrowheads="1"/>
          </p:cNvSpPr>
          <p:nvPr/>
        </p:nvSpPr>
        <p:spPr bwMode="auto">
          <a:xfrm>
            <a:off x="6673357" y="4724400"/>
            <a:ext cx="1061077" cy="642822"/>
          </a:xfrm>
          <a:prstGeom prst="roundRect">
            <a:avLst>
              <a:gd name="adj" fmla="val 16667"/>
            </a:avLst>
          </a:prstGeom>
          <a:solidFill>
            <a:schemeClr val="tx2">
              <a:lumMod val="20000"/>
              <a:lumOff val="80000"/>
            </a:schemeClr>
          </a:solidFill>
          <a:ln w="6350">
            <a:solidFill>
              <a:schemeClr val="accent1"/>
            </a:solidFill>
            <a:round/>
            <a:headEnd/>
            <a:tailEnd/>
          </a:ln>
          <a:effectLst/>
        </p:spPr>
        <p:txBody>
          <a:bodyPr tIns="0" bIns="0"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>
              <a:defRPr/>
            </a:pPr>
            <a:r>
              <a:rPr lang="en-US" altLang="en-US" sz="900" b="1" dirty="0">
                <a:latin typeface="Arial" charset="0"/>
              </a:rPr>
              <a:t>Capabilities</a:t>
            </a:r>
          </a:p>
        </p:txBody>
      </p:sp>
      <p:cxnSp>
        <p:nvCxnSpPr>
          <p:cNvPr id="51" name="Straight Connector 12"/>
          <p:cNvCxnSpPr>
            <a:cxnSpLocks noChangeShapeType="1"/>
            <a:stCxn id="35" idx="1"/>
            <a:endCxn id="50" idx="3"/>
          </p:cNvCxnSpPr>
          <p:nvPr/>
        </p:nvCxnSpPr>
        <p:spPr bwMode="auto">
          <a:xfrm rot="10800000">
            <a:off x="5296035" y="3838484"/>
            <a:ext cx="462481" cy="150702"/>
          </a:xfrm>
          <a:prstGeom prst="bentConnector3">
            <a:avLst>
              <a:gd name="adj1" fmla="val 50000"/>
            </a:avLst>
          </a:prstGeom>
          <a:noFill/>
          <a:ln w="31750" cap="sq" algn="ctr">
            <a:solidFill>
              <a:srgbClr val="FCD5B5"/>
            </a:solidFill>
            <a:miter lim="800000"/>
            <a:headEnd/>
            <a:tailEnd/>
          </a:ln>
          <a:effectLst>
            <a:outerShdw blurRad="25400" dist="25401" dir="2700000" algn="tl" rotWithShape="0">
              <a:srgbClr val="984807">
                <a:alpha val="60999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55" name="Straight Connector 12"/>
          <p:cNvCxnSpPr>
            <a:cxnSpLocks noChangeShapeType="1"/>
            <a:stCxn id="47" idx="1"/>
            <a:endCxn id="36" idx="3"/>
          </p:cNvCxnSpPr>
          <p:nvPr/>
        </p:nvCxnSpPr>
        <p:spPr bwMode="auto">
          <a:xfrm rot="10800000">
            <a:off x="6104034" y="3989188"/>
            <a:ext cx="487400" cy="1120141"/>
          </a:xfrm>
          <a:prstGeom prst="bentConnector3">
            <a:avLst>
              <a:gd name="adj1" fmla="val 50000"/>
            </a:avLst>
          </a:prstGeom>
          <a:noFill/>
          <a:ln w="31750" cap="sq" algn="ctr">
            <a:solidFill>
              <a:srgbClr val="FCD5B5"/>
            </a:solidFill>
            <a:miter lim="800000"/>
            <a:headEnd/>
            <a:tailEnd/>
          </a:ln>
          <a:effectLst>
            <a:outerShdw blurRad="25400" dist="25401" dir="2700000" algn="tl" rotWithShape="0">
              <a:srgbClr val="984807">
                <a:alpha val="60999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57" name="Web Server Tier"/>
          <p:cNvSpPr>
            <a:spLocks noChangeArrowheads="1"/>
          </p:cNvSpPr>
          <p:nvPr/>
        </p:nvSpPr>
        <p:spPr bwMode="auto">
          <a:xfrm>
            <a:off x="5470002" y="3352799"/>
            <a:ext cx="838200" cy="953361"/>
          </a:xfrm>
          <a:prstGeom prst="roundRect">
            <a:avLst>
              <a:gd name="adj" fmla="val 16667"/>
            </a:avLst>
          </a:prstGeom>
          <a:solidFill>
            <a:schemeClr val="accent6">
              <a:lumMod val="40000"/>
              <a:lumOff val="60000"/>
              <a:alpha val="7000"/>
            </a:schemeClr>
          </a:solidFill>
          <a:ln w="6350">
            <a:solidFill>
              <a:schemeClr val="accent6">
                <a:lumMod val="75000"/>
              </a:schemeClr>
            </a:solidFill>
            <a:round/>
            <a:headEnd/>
            <a:tailEnd/>
          </a:ln>
          <a:effectLst>
            <a:outerShdw blurRad="38100" dir="2700000" algn="tl" rotWithShape="0">
              <a:schemeClr val="accent6">
                <a:lumMod val="75000"/>
                <a:alpha val="40000"/>
              </a:schemeClr>
            </a:outerShdw>
          </a:effectLst>
        </p:spPr>
        <p:txBody>
          <a:bodyPr wrap="none" lIns="0" tIns="18288" rIns="0" bIns="0"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>
              <a:defRPr/>
            </a:pPr>
            <a:endParaRPr lang="en-US" altLang="en-US" sz="1050" i="1" dirty="0">
              <a:latin typeface="Arial" charset="0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5470002" y="3548949"/>
            <a:ext cx="838200" cy="180069"/>
          </a:xfrm>
          <a:prstGeom prst="rect">
            <a:avLst/>
          </a:prstGeom>
          <a:solidFill>
            <a:schemeClr val="bg2">
              <a:alpha val="60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100" b="1" kern="0" dirty="0">
                <a:solidFill>
                  <a:schemeClr val="tx1"/>
                </a:solidFill>
                <a:latin typeface="Calibri"/>
              </a:rPr>
              <a:t>LinksTo</a:t>
            </a:r>
          </a:p>
        </p:txBody>
      </p:sp>
      <p:sp>
        <p:nvSpPr>
          <p:cNvPr id="68" name="Rectangle 67"/>
          <p:cNvSpPr/>
          <p:nvPr/>
        </p:nvSpPr>
        <p:spPr>
          <a:xfrm>
            <a:off x="6756772" y="3487734"/>
            <a:ext cx="1701428" cy="118494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b="1" dirty="0">
                <a:solidFill>
                  <a:schemeClr val="tx2">
                    <a:lumMod val="50000"/>
                  </a:schemeClr>
                </a:solidFill>
              </a:rPr>
              <a:t>Properties</a:t>
            </a:r>
          </a:p>
          <a:p>
            <a:pPr marL="115888" indent="-115888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000" dirty="0">
                <a:latin typeface="Calibri"/>
                <a:ea typeface="Times New Roman"/>
                <a:cs typeface="Times New Roman"/>
              </a:rPr>
              <a:t>network_name: </a:t>
            </a:r>
            <a:r>
              <a:rPr lang="en-US" sz="1000" dirty="0">
                <a:solidFill>
                  <a:srgbClr val="FF0000"/>
                </a:solidFill>
                <a:latin typeface="Calibri"/>
                <a:ea typeface="Times New Roman"/>
                <a:cs typeface="Times New Roman"/>
              </a:rPr>
              <a:t>&lt;input&gt;</a:t>
            </a:r>
          </a:p>
          <a:p>
            <a:pPr marL="115888" indent="-115888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000" u="sng" dirty="0" err="1"/>
              <a:t>ip_version</a:t>
            </a:r>
            <a:r>
              <a:rPr lang="en-US" sz="1000" u="sng" dirty="0"/>
              <a:t>: </a:t>
            </a:r>
            <a:r>
              <a:rPr lang="en-US" sz="1000" u="sng" dirty="0">
                <a:solidFill>
                  <a:srgbClr val="FF0000"/>
                </a:solidFill>
              </a:rPr>
              <a:t>4</a:t>
            </a:r>
          </a:p>
          <a:p>
            <a:pPr marL="115888" indent="-115888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000" u="sng" dirty="0"/>
              <a:t>cidr: </a:t>
            </a:r>
            <a:r>
              <a:rPr lang="en-US" sz="1000" u="sng" dirty="0">
                <a:solidFill>
                  <a:srgbClr val="FF0000"/>
                </a:solidFill>
              </a:rPr>
              <a:t>'192.168.0.0/24‘</a:t>
            </a:r>
          </a:p>
          <a:p>
            <a:pPr marL="115888" indent="-115888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000" u="sng" dirty="0" err="1"/>
              <a:t>start_ip</a:t>
            </a:r>
            <a:r>
              <a:rPr lang="en-US" sz="1000" u="sng" dirty="0"/>
              <a:t>: </a:t>
            </a:r>
            <a:r>
              <a:rPr lang="en-US" sz="1000" u="sng" dirty="0">
                <a:solidFill>
                  <a:srgbClr val="FF0000"/>
                </a:solidFill>
              </a:rPr>
              <a:t>'192.168.0.50‘</a:t>
            </a:r>
          </a:p>
          <a:p>
            <a:pPr marL="115888" indent="-115888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000" u="sng" dirty="0" err="1"/>
              <a:t>end_ip</a:t>
            </a:r>
            <a:r>
              <a:rPr lang="en-US" sz="1000" u="sng" dirty="0"/>
              <a:t>: </a:t>
            </a:r>
            <a:r>
              <a:rPr lang="en-US" sz="1000" u="sng" dirty="0">
                <a:solidFill>
                  <a:srgbClr val="FF0000"/>
                </a:solidFill>
              </a:rPr>
              <a:t>'192.168.0.200‘</a:t>
            </a:r>
          </a:p>
          <a:p>
            <a:pPr marL="115888" indent="-115888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000" u="sng" dirty="0" err="1"/>
              <a:t>gateway_ip</a:t>
            </a:r>
            <a:r>
              <a:rPr lang="en-US" sz="1000" u="sng" dirty="0"/>
              <a:t>: </a:t>
            </a:r>
            <a:r>
              <a:rPr lang="en-US" sz="1000" u="sng" dirty="0">
                <a:solidFill>
                  <a:srgbClr val="FF0000"/>
                </a:solidFill>
              </a:rPr>
              <a:t>'192.168.0.1'</a:t>
            </a:r>
            <a:endParaRPr lang="en-US" sz="1000" b="1" dirty="0">
              <a:solidFill>
                <a:srgbClr val="FF0000"/>
              </a:solidFill>
              <a:latin typeface="Calibri"/>
              <a:ea typeface="Times New Roman"/>
              <a:cs typeface="Times New Roman"/>
            </a:endParaRPr>
          </a:p>
        </p:txBody>
      </p:sp>
      <p:sp>
        <p:nvSpPr>
          <p:cNvPr id="47" name="Rectangle 14"/>
          <p:cNvSpPr>
            <a:spLocks noChangeArrowheads="1"/>
          </p:cNvSpPr>
          <p:nvPr/>
        </p:nvSpPr>
        <p:spPr bwMode="auto">
          <a:xfrm>
            <a:off x="6591434" y="5004643"/>
            <a:ext cx="1014566" cy="209370"/>
          </a:xfrm>
          <a:prstGeom prst="rect">
            <a:avLst/>
          </a:prstGeom>
          <a:gradFill rotWithShape="1">
            <a:gsLst>
              <a:gs pos="0">
                <a:srgbClr val="FFBE86"/>
              </a:gs>
              <a:gs pos="35001">
                <a:srgbClr val="FFD0AA"/>
              </a:gs>
              <a:gs pos="100000">
                <a:srgbClr val="FFEBDB"/>
              </a:gs>
            </a:gsLst>
            <a:lin ang="16200000" scaled="1"/>
          </a:gradFill>
          <a:ln w="9525">
            <a:solidFill>
              <a:srgbClr val="E46C0A"/>
            </a:solidFill>
            <a:miter lim="800000"/>
            <a:headEnd/>
            <a:tailEnd/>
          </a:ln>
          <a:effectLst>
            <a:outerShdw dist="20000" dir="5400000" rotWithShape="0">
              <a:srgbClr val="000000">
                <a:alpha val="37999"/>
              </a:srgbClr>
            </a:outerShdw>
          </a:effectLst>
        </p:spPr>
        <p:txBody>
          <a:bodyPr wrap="none" lIns="0" rIns="0"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100" dirty="0">
                <a:latin typeface="Arial" charset="0"/>
              </a:rPr>
              <a:t>Linkable</a:t>
            </a:r>
          </a:p>
        </p:txBody>
      </p:sp>
      <p:sp>
        <p:nvSpPr>
          <p:cNvPr id="50" name="Rectangle 14"/>
          <p:cNvSpPr>
            <a:spLocks noChangeArrowheads="1"/>
          </p:cNvSpPr>
          <p:nvPr/>
        </p:nvSpPr>
        <p:spPr bwMode="auto">
          <a:xfrm>
            <a:off x="4343400" y="3733799"/>
            <a:ext cx="952634" cy="209370"/>
          </a:xfrm>
          <a:prstGeom prst="rect">
            <a:avLst/>
          </a:prstGeom>
          <a:gradFill rotWithShape="1">
            <a:gsLst>
              <a:gs pos="0">
                <a:srgbClr val="FFBE86"/>
              </a:gs>
              <a:gs pos="35001">
                <a:srgbClr val="FFD0AA"/>
              </a:gs>
              <a:gs pos="100000">
                <a:srgbClr val="FFEBDB"/>
              </a:gs>
            </a:gsLst>
            <a:lin ang="16200000" scaled="1"/>
          </a:gradFill>
          <a:ln w="9525">
            <a:solidFill>
              <a:srgbClr val="E46C0A"/>
            </a:solidFill>
            <a:miter lim="800000"/>
            <a:headEnd/>
            <a:tailEnd/>
          </a:ln>
          <a:effectLst>
            <a:outerShdw dist="20000" dir="5400000" rotWithShape="0">
              <a:srgbClr val="000000">
                <a:alpha val="37999"/>
              </a:srgbClr>
            </a:outerShdw>
          </a:effectLst>
        </p:spPr>
        <p:txBody>
          <a:bodyPr wrap="none" lIns="0" rIns="0"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100" dirty="0">
                <a:latin typeface="Arial" charset="0"/>
              </a:rPr>
              <a:t>Linkable</a:t>
            </a:r>
          </a:p>
        </p:txBody>
      </p:sp>
      <p:sp>
        <p:nvSpPr>
          <p:cNvPr id="14" name="Rectangle 14"/>
          <p:cNvSpPr>
            <a:spLocks noChangeArrowheads="1"/>
          </p:cNvSpPr>
          <p:nvPr/>
        </p:nvSpPr>
        <p:spPr bwMode="auto">
          <a:xfrm>
            <a:off x="1470794" y="3128981"/>
            <a:ext cx="1005840" cy="219456"/>
          </a:xfrm>
          <a:prstGeom prst="rect">
            <a:avLst/>
          </a:prstGeom>
          <a:gradFill rotWithShape="1">
            <a:gsLst>
              <a:gs pos="0">
                <a:srgbClr val="FFBE86"/>
              </a:gs>
              <a:gs pos="35001">
                <a:srgbClr val="FFD0AA"/>
              </a:gs>
              <a:gs pos="100000">
                <a:srgbClr val="FFEBDB"/>
              </a:gs>
            </a:gsLst>
            <a:lin ang="16200000" scaled="1"/>
          </a:gradFill>
          <a:ln w="9525">
            <a:solidFill>
              <a:srgbClr val="E46C0A"/>
            </a:solidFill>
            <a:miter lim="800000"/>
            <a:headEnd/>
            <a:tailEnd/>
          </a:ln>
          <a:effectLst>
            <a:outerShdw dist="20000" dir="5400000" rotWithShape="0">
              <a:srgbClr val="000000">
                <a:alpha val="37999"/>
              </a:srgbClr>
            </a:outerShdw>
          </a:effectLst>
        </p:spPr>
        <p:txBody>
          <a:bodyPr wrap="none" lIns="0" tIns="0" rIns="0" bIns="0"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100" dirty="0">
                <a:latin typeface="Arial" charset="0"/>
              </a:rPr>
              <a:t>Bindable</a:t>
            </a:r>
          </a:p>
        </p:txBody>
      </p:sp>
      <p:grpSp>
        <p:nvGrpSpPr>
          <p:cNvPr id="7" name="Group 6"/>
          <p:cNvGrpSpPr/>
          <p:nvPr/>
        </p:nvGrpSpPr>
        <p:grpSpPr>
          <a:xfrm flipH="1">
            <a:off x="5758515" y="3891077"/>
            <a:ext cx="345519" cy="196217"/>
            <a:chOff x="4398651" y="4729278"/>
            <a:chExt cx="361230" cy="196217"/>
          </a:xfrm>
        </p:grpSpPr>
        <p:sp>
          <p:nvSpPr>
            <p:cNvPr id="35" name="Pentagon 13"/>
            <p:cNvSpPr>
              <a:spLocks noChangeArrowheads="1"/>
            </p:cNvSpPr>
            <p:nvPr/>
          </p:nvSpPr>
          <p:spPr bwMode="auto">
            <a:xfrm flipH="1">
              <a:off x="4498886" y="4729278"/>
              <a:ext cx="260995" cy="196217"/>
            </a:xfrm>
            <a:prstGeom prst="homePlate">
              <a:avLst>
                <a:gd name="adj" fmla="val 37332"/>
              </a:avLst>
            </a:prstGeom>
            <a:gradFill rotWithShape="1">
              <a:gsLst>
                <a:gs pos="0">
                  <a:srgbClr val="FFBE86"/>
                </a:gs>
                <a:gs pos="35001">
                  <a:srgbClr val="FFD0AA"/>
                </a:gs>
                <a:gs pos="100000">
                  <a:srgbClr val="FFEBDB"/>
                </a:gs>
              </a:gsLst>
              <a:lin ang="16200000" scaled="1"/>
            </a:gradFill>
            <a:ln w="9525">
              <a:solidFill>
                <a:srgbClr val="E46C0A"/>
              </a:solidFill>
              <a:miter lim="800000"/>
              <a:headEnd/>
              <a:tailEnd/>
            </a:ln>
            <a:effectLst>
              <a:outerShdw dist="20000" dir="5400000" rotWithShape="0">
                <a:srgbClr val="000000">
                  <a:alpha val="37999"/>
                </a:srgbClr>
              </a:outerShdw>
            </a:effec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>
                <a:latin typeface="Arial" charset="0"/>
              </a:endParaRPr>
            </a:p>
          </p:txBody>
        </p:sp>
        <p:sp>
          <p:nvSpPr>
            <p:cNvPr id="36" name="Chevron 18"/>
            <p:cNvSpPr>
              <a:spLocks noChangeArrowheads="1"/>
            </p:cNvSpPr>
            <p:nvPr/>
          </p:nvSpPr>
          <p:spPr bwMode="auto">
            <a:xfrm flipH="1">
              <a:off x="4398651" y="4729280"/>
              <a:ext cx="125599" cy="196215"/>
            </a:xfrm>
            <a:prstGeom prst="chevron">
              <a:avLst>
                <a:gd name="adj" fmla="val 50000"/>
              </a:avLst>
            </a:prstGeom>
            <a:gradFill rotWithShape="1">
              <a:gsLst>
                <a:gs pos="0">
                  <a:srgbClr val="FFBE86"/>
                </a:gs>
                <a:gs pos="35001">
                  <a:srgbClr val="FFD0AA"/>
                </a:gs>
                <a:gs pos="100000">
                  <a:srgbClr val="FFEBDB"/>
                </a:gs>
              </a:gsLst>
              <a:lin ang="16200000" scaled="1"/>
            </a:gradFill>
            <a:ln w="9525">
              <a:solidFill>
                <a:srgbClr val="E46C0A"/>
              </a:solidFill>
              <a:miter lim="800000"/>
              <a:headEnd/>
              <a:tailEnd/>
            </a:ln>
            <a:effectLst>
              <a:outerShdw dist="20000" dir="5400000" rotWithShape="0">
                <a:srgbClr val="000000">
                  <a:alpha val="37999"/>
                </a:srgbClr>
              </a:outerShdw>
            </a:effec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>
                <a:latin typeface="Arial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2857634" y="3281478"/>
            <a:ext cx="361230" cy="196217"/>
            <a:chOff x="3280083" y="3357678"/>
            <a:chExt cx="361230" cy="196217"/>
          </a:xfrm>
        </p:grpSpPr>
        <p:sp>
          <p:nvSpPr>
            <p:cNvPr id="25" name="Pentagon 13"/>
            <p:cNvSpPr>
              <a:spLocks noChangeArrowheads="1"/>
            </p:cNvSpPr>
            <p:nvPr/>
          </p:nvSpPr>
          <p:spPr bwMode="auto">
            <a:xfrm flipH="1">
              <a:off x="3380318" y="3357678"/>
              <a:ext cx="260995" cy="196217"/>
            </a:xfrm>
            <a:prstGeom prst="homePlate">
              <a:avLst>
                <a:gd name="adj" fmla="val 37332"/>
              </a:avLst>
            </a:prstGeom>
            <a:gradFill rotWithShape="1">
              <a:gsLst>
                <a:gs pos="0">
                  <a:srgbClr val="FFBE86"/>
                </a:gs>
                <a:gs pos="35001">
                  <a:srgbClr val="FFD0AA"/>
                </a:gs>
                <a:gs pos="100000">
                  <a:srgbClr val="FFEBDB"/>
                </a:gs>
              </a:gsLst>
              <a:lin ang="16200000" scaled="1"/>
            </a:gradFill>
            <a:ln w="9525">
              <a:solidFill>
                <a:srgbClr val="E46C0A"/>
              </a:solidFill>
              <a:miter lim="800000"/>
              <a:headEnd/>
              <a:tailEnd/>
            </a:ln>
            <a:effectLst>
              <a:outerShdw dist="20000" dir="5400000" rotWithShape="0">
                <a:srgbClr val="000000">
                  <a:alpha val="37999"/>
                </a:srgbClr>
              </a:outerShdw>
            </a:effec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>
                <a:latin typeface="Arial" charset="0"/>
              </a:endParaRPr>
            </a:p>
          </p:txBody>
        </p:sp>
        <p:sp>
          <p:nvSpPr>
            <p:cNvPr id="26" name="Chevron 18"/>
            <p:cNvSpPr>
              <a:spLocks noChangeArrowheads="1"/>
            </p:cNvSpPr>
            <p:nvPr/>
          </p:nvSpPr>
          <p:spPr bwMode="auto">
            <a:xfrm flipH="1">
              <a:off x="3280083" y="3357680"/>
              <a:ext cx="125599" cy="196215"/>
            </a:xfrm>
            <a:prstGeom prst="chevron">
              <a:avLst>
                <a:gd name="adj" fmla="val 50000"/>
              </a:avLst>
            </a:prstGeom>
            <a:gradFill rotWithShape="1">
              <a:gsLst>
                <a:gs pos="0">
                  <a:srgbClr val="FFBE86"/>
                </a:gs>
                <a:gs pos="35001">
                  <a:srgbClr val="FFD0AA"/>
                </a:gs>
                <a:gs pos="100000">
                  <a:srgbClr val="FFEBDB"/>
                </a:gs>
              </a:gsLst>
              <a:lin ang="16200000" scaled="1"/>
            </a:gradFill>
            <a:ln w="9525">
              <a:solidFill>
                <a:srgbClr val="E46C0A"/>
              </a:solidFill>
              <a:miter lim="800000"/>
              <a:headEnd/>
              <a:tailEnd/>
            </a:ln>
            <a:effectLst>
              <a:outerShdw dist="20000" dir="5400000" rotWithShape="0">
                <a:srgbClr val="000000">
                  <a:alpha val="37999"/>
                </a:srgbClr>
              </a:outerShdw>
            </a:effec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>
                <a:latin typeface="Arial" charset="0"/>
              </a:endParaRPr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1452E0C-BAC4-F8D2-157F-C2202F1298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4089400" y="6337300"/>
            <a:ext cx="9652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rgbClr val="003366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+mn-lt"/>
                <a:ea typeface="ＭＳ Ｐゴシック" charset="0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defRPr/>
            </a:pPr>
            <a:r>
              <a:rPr lang="it-IT"/>
              <a:t>- </a:t>
            </a:r>
            <a:fld id="{0D65E5FF-0279-0442-8A18-37024F4C050F}" type="slidenum">
              <a:rPr lang="en-US" smtClean="0"/>
              <a:pPr>
                <a:defRPr/>
              </a:pPr>
              <a:t>55</a:t>
            </a:fld>
            <a:r>
              <a:rPr lang="it-IT"/>
              <a:t> -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825150"/>
      </p:ext>
    </p:extLst>
  </p:cSld>
  <p:clrMapOvr>
    <a:masterClrMapping/>
  </p:clrMapOvr>
  <p:transition spd="med"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Web Server Tier"/>
          <p:cNvSpPr>
            <a:spLocks noChangeArrowheads="1"/>
          </p:cNvSpPr>
          <p:nvPr/>
        </p:nvSpPr>
        <p:spPr bwMode="auto">
          <a:xfrm>
            <a:off x="6765402" y="2743200"/>
            <a:ext cx="1578632" cy="22098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A3C4FF"/>
              </a:gs>
              <a:gs pos="35001">
                <a:srgbClr val="BFD5FF"/>
              </a:gs>
              <a:gs pos="100000">
                <a:srgbClr val="E5EEFF"/>
              </a:gs>
            </a:gsLst>
            <a:lin ang="16200000" scaled="1"/>
          </a:gradFill>
          <a:ln w="9525">
            <a:solidFill>
              <a:srgbClr val="4A7EBB"/>
            </a:solidFill>
            <a:round/>
            <a:headEnd/>
            <a:tailEnd/>
          </a:ln>
          <a:effectLst>
            <a:outerShdw dist="20000" dir="5400000" rotWithShape="0">
              <a:srgbClr val="000000">
                <a:alpha val="37999"/>
              </a:srgbClr>
            </a:outerShdw>
          </a:effectLst>
        </p:spPr>
        <p:txBody>
          <a:bodyPr tIns="0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200" i="1" dirty="0" err="1">
                <a:solidFill>
                  <a:srgbClr val="000000"/>
                </a:solidFill>
              </a:rPr>
              <a:t>my_network</a:t>
            </a:r>
            <a:endParaRPr lang="en-US" altLang="en-US" sz="1200" i="1" dirty="0">
              <a:solidFill>
                <a:srgbClr val="000000"/>
              </a:solidFill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6765402" y="3132345"/>
            <a:ext cx="1578632" cy="304800"/>
          </a:xfrm>
          <a:prstGeom prst="rect">
            <a:avLst/>
          </a:prstGeom>
          <a:solidFill>
            <a:schemeClr val="bg2">
              <a:alpha val="60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tIns="0" bIns="0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100" b="1" kern="0" dirty="0">
                <a:solidFill>
                  <a:schemeClr val="tx1"/>
                </a:solidFill>
                <a:latin typeface="Calibri"/>
              </a:rPr>
              <a:t>Network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189615" y="76200"/>
            <a:ext cx="28828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Network 2: </a:t>
            </a:r>
          </a:p>
          <a:p>
            <a:pPr algn="ctr"/>
            <a:r>
              <a:rPr lang="en-US" sz="1400" b="1" dirty="0"/>
              <a:t>Server bound to an existing network</a:t>
            </a:r>
          </a:p>
        </p:txBody>
      </p:sp>
      <p:sp>
        <p:nvSpPr>
          <p:cNvPr id="10" name="Web Server Tier"/>
          <p:cNvSpPr>
            <a:spLocks noChangeArrowheads="1"/>
          </p:cNvSpPr>
          <p:nvPr/>
        </p:nvSpPr>
        <p:spPr bwMode="auto">
          <a:xfrm>
            <a:off x="724034" y="1342723"/>
            <a:ext cx="1578632" cy="2344735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A3C4FF"/>
              </a:gs>
              <a:gs pos="35001">
                <a:srgbClr val="BFD5FF"/>
              </a:gs>
              <a:gs pos="100000">
                <a:srgbClr val="E5EEFF"/>
              </a:gs>
            </a:gsLst>
            <a:lin ang="16200000" scaled="1"/>
          </a:gradFill>
          <a:ln w="9525">
            <a:solidFill>
              <a:srgbClr val="4A7EBB"/>
            </a:solidFill>
            <a:round/>
            <a:headEnd/>
            <a:tailEnd/>
          </a:ln>
          <a:effectLst>
            <a:outerShdw dist="20000" dir="5400000" rotWithShape="0">
              <a:srgbClr val="000000">
                <a:alpha val="37999"/>
              </a:srgbClr>
            </a:outerShdw>
          </a:effectLst>
        </p:spPr>
        <p:txBody>
          <a:bodyPr tIns="0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200" i="1" dirty="0">
                <a:solidFill>
                  <a:srgbClr val="000000"/>
                </a:solidFill>
              </a:rPr>
              <a:t>my_server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24034" y="1731869"/>
            <a:ext cx="1578632" cy="304800"/>
          </a:xfrm>
          <a:prstGeom prst="rect">
            <a:avLst/>
          </a:prstGeom>
          <a:solidFill>
            <a:schemeClr val="bg2">
              <a:alpha val="60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tIns="0" bIns="0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100" b="1" kern="0" dirty="0">
                <a:solidFill>
                  <a:schemeClr val="tx1"/>
                </a:solidFill>
                <a:latin typeface="Calibri"/>
              </a:rPr>
              <a:t>Compute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29863" y="2057399"/>
            <a:ext cx="1137171" cy="8771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b="1" dirty="0">
                <a:solidFill>
                  <a:schemeClr val="tx2">
                    <a:lumMod val="50000"/>
                  </a:schemeClr>
                </a:solidFill>
              </a:rPr>
              <a:t>Attributes</a:t>
            </a:r>
          </a:p>
          <a:p>
            <a:pPr marL="115888" indent="-115888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000" dirty="0">
                <a:latin typeface="Calibri"/>
                <a:ea typeface="Times New Roman"/>
                <a:cs typeface="Calibri"/>
              </a:rPr>
              <a:t>private_address</a:t>
            </a:r>
            <a:endParaRPr lang="en-US" sz="1000" dirty="0">
              <a:latin typeface="Calibri"/>
              <a:ea typeface="Times New Roman"/>
              <a:cs typeface="Times New Roman"/>
            </a:endParaRPr>
          </a:p>
          <a:p>
            <a:pPr marL="115888" indent="-115888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000" i="1" dirty="0">
                <a:solidFill>
                  <a:schemeClr val="tx2">
                    <a:lumMod val="50000"/>
                  </a:schemeClr>
                </a:solidFill>
              </a:rPr>
              <a:t>public_address</a:t>
            </a:r>
          </a:p>
          <a:p>
            <a:pPr marL="115888" indent="-115888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000" i="1" dirty="0">
                <a:solidFill>
                  <a:schemeClr val="tx2">
                    <a:lumMod val="50000"/>
                  </a:schemeClr>
                </a:solidFill>
              </a:rPr>
              <a:t>networks</a:t>
            </a:r>
          </a:p>
          <a:p>
            <a:pPr marL="115888" indent="-115888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000" i="1" dirty="0">
                <a:solidFill>
                  <a:schemeClr val="tx2">
                    <a:lumMod val="50000"/>
                  </a:schemeClr>
                </a:solidFill>
              </a:rPr>
              <a:t>ports</a:t>
            </a:r>
          </a:p>
        </p:txBody>
      </p:sp>
      <p:sp>
        <p:nvSpPr>
          <p:cNvPr id="13" name="Web Server Tier"/>
          <p:cNvSpPr>
            <a:spLocks noChangeArrowheads="1"/>
          </p:cNvSpPr>
          <p:nvPr/>
        </p:nvSpPr>
        <p:spPr bwMode="auto">
          <a:xfrm>
            <a:off x="1333634" y="2863142"/>
            <a:ext cx="1051560" cy="642057"/>
          </a:xfrm>
          <a:prstGeom prst="roundRect">
            <a:avLst>
              <a:gd name="adj" fmla="val 16667"/>
            </a:avLst>
          </a:prstGeom>
          <a:solidFill>
            <a:schemeClr val="tx2">
              <a:lumMod val="20000"/>
              <a:lumOff val="80000"/>
            </a:schemeClr>
          </a:solidFill>
          <a:ln w="6350">
            <a:solidFill>
              <a:schemeClr val="accent1"/>
            </a:solidFill>
            <a:round/>
            <a:headEnd/>
            <a:tailEnd/>
          </a:ln>
          <a:effectLst/>
        </p:spPr>
        <p:txBody>
          <a:bodyPr tIns="0" bIns="0"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>
              <a:defRPr/>
            </a:pPr>
            <a:r>
              <a:rPr lang="en-US" altLang="en-US" sz="900" b="1" dirty="0">
                <a:latin typeface="Arial" charset="0"/>
              </a:rPr>
              <a:t>Capabilities</a:t>
            </a:r>
          </a:p>
        </p:txBody>
      </p:sp>
      <p:sp>
        <p:nvSpPr>
          <p:cNvPr id="18" name="Web Server Tier"/>
          <p:cNvSpPr>
            <a:spLocks noChangeArrowheads="1"/>
          </p:cNvSpPr>
          <p:nvPr/>
        </p:nvSpPr>
        <p:spPr bwMode="auto">
          <a:xfrm>
            <a:off x="2629034" y="2704238"/>
            <a:ext cx="838200" cy="953361"/>
          </a:xfrm>
          <a:prstGeom prst="roundRect">
            <a:avLst>
              <a:gd name="adj" fmla="val 16667"/>
            </a:avLst>
          </a:prstGeom>
          <a:solidFill>
            <a:schemeClr val="accent6">
              <a:lumMod val="40000"/>
              <a:lumOff val="60000"/>
              <a:alpha val="7000"/>
            </a:schemeClr>
          </a:solidFill>
          <a:ln w="6350">
            <a:solidFill>
              <a:schemeClr val="accent6">
                <a:lumMod val="75000"/>
              </a:schemeClr>
            </a:solidFill>
            <a:round/>
            <a:headEnd/>
            <a:tailEnd/>
          </a:ln>
          <a:effectLst>
            <a:outerShdw blurRad="38100" dir="2700000" algn="tl" rotWithShape="0">
              <a:schemeClr val="accent6">
                <a:lumMod val="75000"/>
                <a:alpha val="40000"/>
              </a:schemeClr>
            </a:outerShdw>
          </a:effectLst>
        </p:spPr>
        <p:txBody>
          <a:bodyPr wrap="none" lIns="0" tIns="18288" rIns="0" bIns="0"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>
              <a:defRPr/>
            </a:pPr>
            <a:endParaRPr lang="en-US" altLang="en-US" sz="1050" i="1" dirty="0">
              <a:latin typeface="Arial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2629034" y="2900388"/>
            <a:ext cx="838200" cy="180069"/>
          </a:xfrm>
          <a:prstGeom prst="rect">
            <a:avLst/>
          </a:prstGeom>
          <a:solidFill>
            <a:schemeClr val="bg2">
              <a:alpha val="60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100" b="1" kern="0" dirty="0">
                <a:solidFill>
                  <a:schemeClr val="tx1"/>
                </a:solidFill>
                <a:latin typeface="Calibri"/>
              </a:rPr>
              <a:t>BindsTo</a:t>
            </a:r>
          </a:p>
        </p:txBody>
      </p:sp>
      <p:cxnSp>
        <p:nvCxnSpPr>
          <p:cNvPr id="9" name="Straight Connector 12"/>
          <p:cNvCxnSpPr>
            <a:cxnSpLocks noChangeShapeType="1"/>
            <a:stCxn id="26" idx="3"/>
            <a:endCxn id="14" idx="3"/>
          </p:cNvCxnSpPr>
          <p:nvPr/>
        </p:nvCxnSpPr>
        <p:spPr bwMode="auto">
          <a:xfrm rot="10800000">
            <a:off x="2476634" y="3238710"/>
            <a:ext cx="381000" cy="140879"/>
          </a:xfrm>
          <a:prstGeom prst="bentConnector3">
            <a:avLst>
              <a:gd name="adj1" fmla="val 50000"/>
            </a:avLst>
          </a:prstGeom>
          <a:noFill/>
          <a:ln w="31750" cap="sq" algn="ctr">
            <a:solidFill>
              <a:srgbClr val="FCD5B5"/>
            </a:solidFill>
            <a:miter lim="800000"/>
            <a:headEnd/>
            <a:tailEnd/>
          </a:ln>
          <a:effectLst>
            <a:outerShdw blurRad="25400" dist="25401" dir="2700000" algn="tl" rotWithShape="0">
              <a:srgbClr val="984807">
                <a:alpha val="60999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38" name="Web Server Tier"/>
          <p:cNvSpPr>
            <a:spLocks noChangeArrowheads="1"/>
          </p:cNvSpPr>
          <p:nvPr/>
        </p:nvSpPr>
        <p:spPr bwMode="auto">
          <a:xfrm>
            <a:off x="3839322" y="2285999"/>
            <a:ext cx="1324934" cy="2100476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A3C4FF"/>
              </a:gs>
              <a:gs pos="35001">
                <a:srgbClr val="BFD5FF"/>
              </a:gs>
              <a:gs pos="100000">
                <a:srgbClr val="E5EEFF"/>
              </a:gs>
            </a:gsLst>
            <a:lin ang="16200000" scaled="1"/>
          </a:gradFill>
          <a:ln w="9525">
            <a:solidFill>
              <a:srgbClr val="4A7EBB"/>
            </a:solidFill>
            <a:round/>
            <a:headEnd/>
            <a:tailEnd/>
          </a:ln>
          <a:effectLst>
            <a:outerShdw dist="20000" dir="5400000" rotWithShape="0">
              <a:srgbClr val="000000">
                <a:alpha val="37999"/>
              </a:srgbClr>
            </a:outerShdw>
          </a:effectLst>
        </p:spPr>
        <p:txBody>
          <a:bodyPr tIns="0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200" i="1" dirty="0" err="1">
                <a:solidFill>
                  <a:srgbClr val="000000"/>
                </a:solidFill>
              </a:rPr>
              <a:t>my_port</a:t>
            </a:r>
            <a:endParaRPr lang="en-US" altLang="en-US" sz="1200" i="1" dirty="0">
              <a:solidFill>
                <a:srgbClr val="000000"/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3839322" y="2664992"/>
            <a:ext cx="1324934" cy="306807"/>
          </a:xfrm>
          <a:prstGeom prst="rect">
            <a:avLst/>
          </a:prstGeom>
          <a:solidFill>
            <a:schemeClr val="bg2">
              <a:alpha val="60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tIns="0" bIns="0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100" b="1" kern="0" dirty="0">
                <a:solidFill>
                  <a:schemeClr val="tx1"/>
                </a:solidFill>
                <a:latin typeface="Calibri"/>
              </a:rPr>
              <a:t>Port</a:t>
            </a:r>
          </a:p>
        </p:txBody>
      </p:sp>
      <p:sp>
        <p:nvSpPr>
          <p:cNvPr id="42" name="Web Server Tier"/>
          <p:cNvSpPr>
            <a:spLocks noChangeArrowheads="1"/>
          </p:cNvSpPr>
          <p:nvPr/>
        </p:nvSpPr>
        <p:spPr bwMode="auto">
          <a:xfrm>
            <a:off x="3772034" y="3125301"/>
            <a:ext cx="1468422" cy="999017"/>
          </a:xfrm>
          <a:prstGeom prst="roundRect">
            <a:avLst>
              <a:gd name="adj" fmla="val 16667"/>
            </a:avLst>
          </a:prstGeom>
          <a:solidFill>
            <a:schemeClr val="tx2">
              <a:lumMod val="20000"/>
              <a:lumOff val="80000"/>
            </a:schemeClr>
          </a:solidFill>
          <a:ln w="6350">
            <a:solidFill>
              <a:schemeClr val="accent1"/>
            </a:solidFill>
            <a:round/>
            <a:headEnd/>
            <a:tailEnd/>
          </a:ln>
          <a:effectLst/>
        </p:spPr>
        <p:txBody>
          <a:bodyPr tIns="0" bIns="0"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>
              <a:defRPr/>
            </a:pPr>
            <a:r>
              <a:rPr lang="en-US" altLang="en-US" sz="900" b="1" dirty="0">
                <a:latin typeface="Arial" charset="0"/>
              </a:rPr>
              <a:t>Requirements</a:t>
            </a:r>
          </a:p>
        </p:txBody>
      </p:sp>
      <p:cxnSp>
        <p:nvCxnSpPr>
          <p:cNvPr id="17" name="Straight Connector 12"/>
          <p:cNvCxnSpPr>
            <a:cxnSpLocks noChangeShapeType="1"/>
            <a:stCxn id="43" idx="1"/>
            <a:endCxn id="25" idx="1"/>
          </p:cNvCxnSpPr>
          <p:nvPr/>
        </p:nvCxnSpPr>
        <p:spPr bwMode="auto">
          <a:xfrm rot="10800000">
            <a:off x="3218864" y="3379588"/>
            <a:ext cx="476970" cy="115505"/>
          </a:xfrm>
          <a:prstGeom prst="bentConnector3">
            <a:avLst>
              <a:gd name="adj1" fmla="val 50000"/>
            </a:avLst>
          </a:prstGeom>
          <a:noFill/>
          <a:ln w="31750" cap="sq" algn="ctr">
            <a:solidFill>
              <a:srgbClr val="FCD5B5"/>
            </a:solidFill>
            <a:miter lim="800000"/>
            <a:headEnd/>
            <a:tailEnd/>
          </a:ln>
          <a:effectLst>
            <a:outerShdw blurRad="25400" dist="25401" dir="2700000" algn="tl" rotWithShape="0">
              <a:srgbClr val="984807">
                <a:alpha val="60999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43" name="Rectangle 14"/>
          <p:cNvSpPr>
            <a:spLocks noChangeArrowheads="1"/>
          </p:cNvSpPr>
          <p:nvPr/>
        </p:nvSpPr>
        <p:spPr bwMode="auto">
          <a:xfrm>
            <a:off x="3695834" y="3379587"/>
            <a:ext cx="920728" cy="231010"/>
          </a:xfrm>
          <a:prstGeom prst="rect">
            <a:avLst/>
          </a:prstGeom>
          <a:gradFill rotWithShape="1">
            <a:gsLst>
              <a:gs pos="0">
                <a:srgbClr val="FFBE86"/>
              </a:gs>
              <a:gs pos="35001">
                <a:srgbClr val="FFD0AA"/>
              </a:gs>
              <a:gs pos="100000">
                <a:srgbClr val="FFEBDB"/>
              </a:gs>
            </a:gsLst>
            <a:lin ang="16200000" scaled="1"/>
          </a:gradFill>
          <a:ln w="9525">
            <a:solidFill>
              <a:srgbClr val="E46C0A"/>
            </a:solidFill>
            <a:miter lim="800000"/>
            <a:headEnd/>
            <a:tailEnd/>
          </a:ln>
          <a:effectLst>
            <a:outerShdw dist="20000" dir="5400000" rotWithShape="0">
              <a:srgbClr val="000000">
                <a:alpha val="37999"/>
              </a:srgbClr>
            </a:outerShdw>
          </a:effectLst>
        </p:spPr>
        <p:txBody>
          <a:bodyPr wrap="none" lIns="0" rIns="0"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100" dirty="0">
                <a:latin typeface="Arial" charset="0"/>
              </a:rPr>
              <a:t>Bindable</a:t>
            </a:r>
          </a:p>
        </p:txBody>
      </p:sp>
      <p:sp>
        <p:nvSpPr>
          <p:cNvPr id="46" name="Web Server Tier"/>
          <p:cNvSpPr>
            <a:spLocks noChangeArrowheads="1"/>
          </p:cNvSpPr>
          <p:nvPr/>
        </p:nvSpPr>
        <p:spPr bwMode="auto">
          <a:xfrm>
            <a:off x="6673357" y="4114799"/>
            <a:ext cx="1061077" cy="642822"/>
          </a:xfrm>
          <a:prstGeom prst="roundRect">
            <a:avLst>
              <a:gd name="adj" fmla="val 16667"/>
            </a:avLst>
          </a:prstGeom>
          <a:solidFill>
            <a:schemeClr val="tx2">
              <a:lumMod val="20000"/>
              <a:lumOff val="80000"/>
            </a:schemeClr>
          </a:solidFill>
          <a:ln w="6350">
            <a:solidFill>
              <a:schemeClr val="accent1"/>
            </a:solidFill>
            <a:round/>
            <a:headEnd/>
            <a:tailEnd/>
          </a:ln>
          <a:effectLst/>
        </p:spPr>
        <p:txBody>
          <a:bodyPr tIns="0" bIns="0"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>
              <a:defRPr/>
            </a:pPr>
            <a:r>
              <a:rPr lang="en-US" altLang="en-US" sz="900" b="1" dirty="0">
                <a:latin typeface="Arial" charset="0"/>
              </a:rPr>
              <a:t>Capabilities</a:t>
            </a:r>
          </a:p>
        </p:txBody>
      </p:sp>
      <p:cxnSp>
        <p:nvCxnSpPr>
          <p:cNvPr id="51" name="Straight Connector 12"/>
          <p:cNvCxnSpPr>
            <a:cxnSpLocks noChangeShapeType="1"/>
            <a:stCxn id="35" idx="1"/>
            <a:endCxn id="50" idx="3"/>
          </p:cNvCxnSpPr>
          <p:nvPr/>
        </p:nvCxnSpPr>
        <p:spPr bwMode="auto">
          <a:xfrm rot="10800000">
            <a:off x="5296035" y="3838484"/>
            <a:ext cx="462481" cy="150702"/>
          </a:xfrm>
          <a:prstGeom prst="bentConnector3">
            <a:avLst>
              <a:gd name="adj1" fmla="val 50000"/>
            </a:avLst>
          </a:prstGeom>
          <a:noFill/>
          <a:ln w="31750" cap="sq" algn="ctr">
            <a:solidFill>
              <a:srgbClr val="FCD5B5"/>
            </a:solidFill>
            <a:miter lim="800000"/>
            <a:headEnd/>
            <a:tailEnd/>
          </a:ln>
          <a:effectLst>
            <a:outerShdw blurRad="25400" dist="25401" dir="2700000" algn="tl" rotWithShape="0">
              <a:srgbClr val="984807">
                <a:alpha val="60999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55" name="Straight Connector 12"/>
          <p:cNvCxnSpPr>
            <a:cxnSpLocks noChangeShapeType="1"/>
            <a:stCxn id="47" idx="1"/>
            <a:endCxn id="36" idx="3"/>
          </p:cNvCxnSpPr>
          <p:nvPr/>
        </p:nvCxnSpPr>
        <p:spPr bwMode="auto">
          <a:xfrm rot="10800000">
            <a:off x="6104034" y="3989187"/>
            <a:ext cx="487400" cy="510540"/>
          </a:xfrm>
          <a:prstGeom prst="bentConnector3">
            <a:avLst>
              <a:gd name="adj1" fmla="val 50000"/>
            </a:avLst>
          </a:prstGeom>
          <a:noFill/>
          <a:ln w="31750" cap="sq" algn="ctr">
            <a:solidFill>
              <a:srgbClr val="FCD5B5"/>
            </a:solidFill>
            <a:miter lim="800000"/>
            <a:headEnd/>
            <a:tailEnd/>
          </a:ln>
          <a:effectLst>
            <a:outerShdw blurRad="25400" dist="25401" dir="2700000" algn="tl" rotWithShape="0">
              <a:srgbClr val="984807">
                <a:alpha val="60999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57" name="Web Server Tier"/>
          <p:cNvSpPr>
            <a:spLocks noChangeArrowheads="1"/>
          </p:cNvSpPr>
          <p:nvPr/>
        </p:nvSpPr>
        <p:spPr bwMode="auto">
          <a:xfrm>
            <a:off x="5470002" y="3352799"/>
            <a:ext cx="838200" cy="953361"/>
          </a:xfrm>
          <a:prstGeom prst="roundRect">
            <a:avLst>
              <a:gd name="adj" fmla="val 16667"/>
            </a:avLst>
          </a:prstGeom>
          <a:solidFill>
            <a:schemeClr val="accent6">
              <a:lumMod val="40000"/>
              <a:lumOff val="60000"/>
              <a:alpha val="7000"/>
            </a:schemeClr>
          </a:solidFill>
          <a:ln w="6350">
            <a:solidFill>
              <a:schemeClr val="accent6">
                <a:lumMod val="75000"/>
              </a:schemeClr>
            </a:solidFill>
            <a:round/>
            <a:headEnd/>
            <a:tailEnd/>
          </a:ln>
          <a:effectLst>
            <a:outerShdw blurRad="38100" dir="2700000" algn="tl" rotWithShape="0">
              <a:schemeClr val="accent6">
                <a:lumMod val="75000"/>
                <a:alpha val="40000"/>
              </a:schemeClr>
            </a:outerShdw>
          </a:effectLst>
        </p:spPr>
        <p:txBody>
          <a:bodyPr wrap="none" lIns="0" tIns="18288" rIns="0" bIns="0"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>
              <a:defRPr/>
            </a:pPr>
            <a:endParaRPr lang="en-US" altLang="en-US" sz="1050" i="1" dirty="0">
              <a:latin typeface="Arial" charset="0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5470002" y="3548949"/>
            <a:ext cx="838200" cy="180069"/>
          </a:xfrm>
          <a:prstGeom prst="rect">
            <a:avLst/>
          </a:prstGeom>
          <a:solidFill>
            <a:schemeClr val="bg2">
              <a:alpha val="60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100" b="1" kern="0" dirty="0">
                <a:solidFill>
                  <a:schemeClr val="tx1"/>
                </a:solidFill>
                <a:latin typeface="Calibri"/>
              </a:rPr>
              <a:t>LinksTo</a:t>
            </a:r>
          </a:p>
        </p:txBody>
      </p:sp>
      <p:sp>
        <p:nvSpPr>
          <p:cNvPr id="68" name="Rectangle 67"/>
          <p:cNvSpPr/>
          <p:nvPr/>
        </p:nvSpPr>
        <p:spPr>
          <a:xfrm>
            <a:off x="6820034" y="3487734"/>
            <a:ext cx="1561966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b="1" dirty="0">
                <a:solidFill>
                  <a:schemeClr val="tx2">
                    <a:lumMod val="50000"/>
                  </a:schemeClr>
                </a:solidFill>
              </a:rPr>
              <a:t>Properties</a:t>
            </a:r>
          </a:p>
          <a:p>
            <a:pPr marL="115888" indent="-115888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000" dirty="0">
                <a:latin typeface="Calibri"/>
                <a:ea typeface="Times New Roman"/>
                <a:cs typeface="Times New Roman"/>
              </a:rPr>
              <a:t>network_name: </a:t>
            </a:r>
            <a:r>
              <a:rPr lang="en-US" sz="1000" b="1" dirty="0">
                <a:solidFill>
                  <a:srgbClr val="FF0000"/>
                </a:solidFill>
                <a:latin typeface="Calibri"/>
                <a:ea typeface="Times New Roman"/>
                <a:cs typeface="Times New Roman"/>
              </a:rPr>
              <a:t>&lt;input&gt;</a:t>
            </a:r>
          </a:p>
        </p:txBody>
      </p:sp>
      <p:sp>
        <p:nvSpPr>
          <p:cNvPr id="14" name="Rectangle 14"/>
          <p:cNvSpPr>
            <a:spLocks noChangeArrowheads="1"/>
          </p:cNvSpPr>
          <p:nvPr/>
        </p:nvSpPr>
        <p:spPr bwMode="auto">
          <a:xfrm>
            <a:off x="1470794" y="3128981"/>
            <a:ext cx="1005840" cy="219456"/>
          </a:xfrm>
          <a:prstGeom prst="rect">
            <a:avLst/>
          </a:prstGeom>
          <a:gradFill rotWithShape="1">
            <a:gsLst>
              <a:gs pos="0">
                <a:srgbClr val="FFBE86"/>
              </a:gs>
              <a:gs pos="35001">
                <a:srgbClr val="FFD0AA"/>
              </a:gs>
              <a:gs pos="100000">
                <a:srgbClr val="FFEBDB"/>
              </a:gs>
            </a:gsLst>
            <a:lin ang="16200000" scaled="1"/>
          </a:gradFill>
          <a:ln w="9525">
            <a:solidFill>
              <a:srgbClr val="E46C0A"/>
            </a:solidFill>
            <a:miter lim="800000"/>
            <a:headEnd/>
            <a:tailEnd/>
          </a:ln>
          <a:effectLst>
            <a:outerShdw dist="20000" dir="5400000" rotWithShape="0">
              <a:srgbClr val="000000">
                <a:alpha val="37999"/>
              </a:srgbClr>
            </a:outerShdw>
          </a:effectLst>
        </p:spPr>
        <p:txBody>
          <a:bodyPr wrap="none" lIns="0" tIns="0" rIns="0" bIns="0"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100" dirty="0">
                <a:latin typeface="Arial" charset="0"/>
              </a:rPr>
              <a:t>Bindable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2857634" y="3281478"/>
            <a:ext cx="361230" cy="196217"/>
            <a:chOff x="3280083" y="3357678"/>
            <a:chExt cx="361230" cy="196217"/>
          </a:xfrm>
        </p:grpSpPr>
        <p:sp>
          <p:nvSpPr>
            <p:cNvPr id="25" name="Pentagon 13"/>
            <p:cNvSpPr>
              <a:spLocks noChangeArrowheads="1"/>
            </p:cNvSpPr>
            <p:nvPr/>
          </p:nvSpPr>
          <p:spPr bwMode="auto">
            <a:xfrm flipH="1">
              <a:off x="3380318" y="3357678"/>
              <a:ext cx="260995" cy="196217"/>
            </a:xfrm>
            <a:prstGeom prst="homePlate">
              <a:avLst>
                <a:gd name="adj" fmla="val 37332"/>
              </a:avLst>
            </a:prstGeom>
            <a:gradFill rotWithShape="1">
              <a:gsLst>
                <a:gs pos="0">
                  <a:srgbClr val="FFBE86"/>
                </a:gs>
                <a:gs pos="35001">
                  <a:srgbClr val="FFD0AA"/>
                </a:gs>
                <a:gs pos="100000">
                  <a:srgbClr val="FFEBDB"/>
                </a:gs>
              </a:gsLst>
              <a:lin ang="16200000" scaled="1"/>
            </a:gradFill>
            <a:ln w="9525">
              <a:solidFill>
                <a:srgbClr val="E46C0A"/>
              </a:solidFill>
              <a:miter lim="800000"/>
              <a:headEnd/>
              <a:tailEnd/>
            </a:ln>
            <a:effectLst>
              <a:outerShdw dist="20000" dir="5400000" rotWithShape="0">
                <a:srgbClr val="000000">
                  <a:alpha val="37999"/>
                </a:srgbClr>
              </a:outerShdw>
            </a:effec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>
                <a:latin typeface="Arial" charset="0"/>
              </a:endParaRPr>
            </a:p>
          </p:txBody>
        </p:sp>
        <p:sp>
          <p:nvSpPr>
            <p:cNvPr id="26" name="Chevron 18"/>
            <p:cNvSpPr>
              <a:spLocks noChangeArrowheads="1"/>
            </p:cNvSpPr>
            <p:nvPr/>
          </p:nvSpPr>
          <p:spPr bwMode="auto">
            <a:xfrm flipH="1">
              <a:off x="3280083" y="3357680"/>
              <a:ext cx="125599" cy="196215"/>
            </a:xfrm>
            <a:prstGeom prst="chevron">
              <a:avLst>
                <a:gd name="adj" fmla="val 50000"/>
              </a:avLst>
            </a:prstGeom>
            <a:gradFill rotWithShape="1">
              <a:gsLst>
                <a:gs pos="0">
                  <a:srgbClr val="FFBE86"/>
                </a:gs>
                <a:gs pos="35001">
                  <a:srgbClr val="FFD0AA"/>
                </a:gs>
                <a:gs pos="100000">
                  <a:srgbClr val="FFEBDB"/>
                </a:gs>
              </a:gsLst>
              <a:lin ang="16200000" scaled="1"/>
            </a:gradFill>
            <a:ln w="9525">
              <a:solidFill>
                <a:srgbClr val="E46C0A"/>
              </a:solidFill>
              <a:miter lim="800000"/>
              <a:headEnd/>
              <a:tailEnd/>
            </a:ln>
            <a:effectLst>
              <a:outerShdw dist="20000" dir="5400000" rotWithShape="0">
                <a:srgbClr val="000000">
                  <a:alpha val="37999"/>
                </a:srgbClr>
              </a:outerShdw>
            </a:effec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>
                <a:latin typeface="Arial" charset="0"/>
              </a:endParaRPr>
            </a:p>
          </p:txBody>
        </p:sp>
      </p:grpSp>
      <p:sp>
        <p:nvSpPr>
          <p:cNvPr id="50" name="Rectangle 14"/>
          <p:cNvSpPr>
            <a:spLocks noChangeArrowheads="1"/>
          </p:cNvSpPr>
          <p:nvPr/>
        </p:nvSpPr>
        <p:spPr bwMode="auto">
          <a:xfrm>
            <a:off x="4343400" y="3733799"/>
            <a:ext cx="952634" cy="209370"/>
          </a:xfrm>
          <a:prstGeom prst="rect">
            <a:avLst/>
          </a:prstGeom>
          <a:gradFill rotWithShape="1">
            <a:gsLst>
              <a:gs pos="0">
                <a:srgbClr val="FFBE86"/>
              </a:gs>
              <a:gs pos="35001">
                <a:srgbClr val="FFD0AA"/>
              </a:gs>
              <a:gs pos="100000">
                <a:srgbClr val="FFEBDB"/>
              </a:gs>
            </a:gsLst>
            <a:lin ang="16200000" scaled="1"/>
          </a:gradFill>
          <a:ln w="9525">
            <a:solidFill>
              <a:srgbClr val="E46C0A"/>
            </a:solidFill>
            <a:miter lim="800000"/>
            <a:headEnd/>
            <a:tailEnd/>
          </a:ln>
          <a:effectLst>
            <a:outerShdw dist="20000" dir="5400000" rotWithShape="0">
              <a:srgbClr val="000000">
                <a:alpha val="37999"/>
              </a:srgbClr>
            </a:outerShdw>
          </a:effectLst>
        </p:spPr>
        <p:txBody>
          <a:bodyPr wrap="none" lIns="0" rIns="0"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100" dirty="0">
                <a:latin typeface="Arial" charset="0"/>
              </a:rPr>
              <a:t>Linkable</a:t>
            </a:r>
          </a:p>
        </p:txBody>
      </p:sp>
      <p:sp>
        <p:nvSpPr>
          <p:cNvPr id="47" name="Rectangle 14"/>
          <p:cNvSpPr>
            <a:spLocks noChangeArrowheads="1"/>
          </p:cNvSpPr>
          <p:nvPr/>
        </p:nvSpPr>
        <p:spPr bwMode="auto">
          <a:xfrm>
            <a:off x="6591434" y="4395042"/>
            <a:ext cx="1014566" cy="209370"/>
          </a:xfrm>
          <a:prstGeom prst="rect">
            <a:avLst/>
          </a:prstGeom>
          <a:gradFill rotWithShape="1">
            <a:gsLst>
              <a:gs pos="0">
                <a:srgbClr val="FFBE86"/>
              </a:gs>
              <a:gs pos="35001">
                <a:srgbClr val="FFD0AA"/>
              </a:gs>
              <a:gs pos="100000">
                <a:srgbClr val="FFEBDB"/>
              </a:gs>
            </a:gsLst>
            <a:lin ang="16200000" scaled="1"/>
          </a:gradFill>
          <a:ln w="9525">
            <a:solidFill>
              <a:srgbClr val="E46C0A"/>
            </a:solidFill>
            <a:miter lim="800000"/>
            <a:headEnd/>
            <a:tailEnd/>
          </a:ln>
          <a:effectLst>
            <a:outerShdw dist="20000" dir="5400000" rotWithShape="0">
              <a:srgbClr val="000000">
                <a:alpha val="37999"/>
              </a:srgbClr>
            </a:outerShdw>
          </a:effectLst>
        </p:spPr>
        <p:txBody>
          <a:bodyPr wrap="none" lIns="0" rIns="0"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100" dirty="0">
                <a:latin typeface="Arial" charset="0"/>
              </a:rPr>
              <a:t>Linkable</a:t>
            </a:r>
          </a:p>
        </p:txBody>
      </p:sp>
      <p:grpSp>
        <p:nvGrpSpPr>
          <p:cNvPr id="7" name="Group 6"/>
          <p:cNvGrpSpPr/>
          <p:nvPr/>
        </p:nvGrpSpPr>
        <p:grpSpPr>
          <a:xfrm flipH="1">
            <a:off x="5758515" y="3891077"/>
            <a:ext cx="345519" cy="196217"/>
            <a:chOff x="4398651" y="4729278"/>
            <a:chExt cx="361230" cy="196217"/>
          </a:xfrm>
        </p:grpSpPr>
        <p:sp>
          <p:nvSpPr>
            <p:cNvPr id="35" name="Pentagon 13"/>
            <p:cNvSpPr>
              <a:spLocks noChangeArrowheads="1"/>
            </p:cNvSpPr>
            <p:nvPr/>
          </p:nvSpPr>
          <p:spPr bwMode="auto">
            <a:xfrm flipH="1">
              <a:off x="4498886" y="4729278"/>
              <a:ext cx="260995" cy="196217"/>
            </a:xfrm>
            <a:prstGeom prst="homePlate">
              <a:avLst>
                <a:gd name="adj" fmla="val 37332"/>
              </a:avLst>
            </a:prstGeom>
            <a:gradFill rotWithShape="1">
              <a:gsLst>
                <a:gs pos="0">
                  <a:srgbClr val="FFBE86"/>
                </a:gs>
                <a:gs pos="35001">
                  <a:srgbClr val="FFD0AA"/>
                </a:gs>
                <a:gs pos="100000">
                  <a:srgbClr val="FFEBDB"/>
                </a:gs>
              </a:gsLst>
              <a:lin ang="16200000" scaled="1"/>
            </a:gradFill>
            <a:ln w="9525">
              <a:solidFill>
                <a:srgbClr val="E46C0A"/>
              </a:solidFill>
              <a:miter lim="800000"/>
              <a:headEnd/>
              <a:tailEnd/>
            </a:ln>
            <a:effectLst>
              <a:outerShdw dist="20000" dir="5400000" rotWithShape="0">
                <a:srgbClr val="000000">
                  <a:alpha val="37999"/>
                </a:srgbClr>
              </a:outerShdw>
            </a:effec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>
                <a:latin typeface="Arial" charset="0"/>
              </a:endParaRPr>
            </a:p>
          </p:txBody>
        </p:sp>
        <p:sp>
          <p:nvSpPr>
            <p:cNvPr id="36" name="Chevron 18"/>
            <p:cNvSpPr>
              <a:spLocks noChangeArrowheads="1"/>
            </p:cNvSpPr>
            <p:nvPr/>
          </p:nvSpPr>
          <p:spPr bwMode="auto">
            <a:xfrm flipH="1">
              <a:off x="4398651" y="4729280"/>
              <a:ext cx="125599" cy="196215"/>
            </a:xfrm>
            <a:prstGeom prst="chevron">
              <a:avLst>
                <a:gd name="adj" fmla="val 50000"/>
              </a:avLst>
            </a:prstGeom>
            <a:gradFill rotWithShape="1">
              <a:gsLst>
                <a:gs pos="0">
                  <a:srgbClr val="FFBE86"/>
                </a:gs>
                <a:gs pos="35001">
                  <a:srgbClr val="FFD0AA"/>
                </a:gs>
                <a:gs pos="100000">
                  <a:srgbClr val="FFEBDB"/>
                </a:gs>
              </a:gsLst>
              <a:lin ang="16200000" scaled="1"/>
            </a:gradFill>
            <a:ln w="9525">
              <a:solidFill>
                <a:srgbClr val="E46C0A"/>
              </a:solidFill>
              <a:miter lim="800000"/>
              <a:headEnd/>
              <a:tailEnd/>
            </a:ln>
            <a:effectLst>
              <a:outerShdw dist="20000" dir="5400000" rotWithShape="0">
                <a:srgbClr val="000000">
                  <a:alpha val="37999"/>
                </a:srgbClr>
              </a:outerShdw>
            </a:effec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>
                <a:latin typeface="Arial" charset="0"/>
              </a:endParaRPr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7994484-D984-991C-2729-5145BB1BF8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4089400" y="6337300"/>
            <a:ext cx="9652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rgbClr val="003366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+mn-lt"/>
                <a:ea typeface="ＭＳ Ｐゴシック" charset="0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defRPr/>
            </a:pPr>
            <a:r>
              <a:rPr lang="it-IT"/>
              <a:t>- </a:t>
            </a:r>
            <a:fld id="{0D65E5FF-0279-0442-8A18-37024F4C050F}" type="slidenum">
              <a:rPr lang="en-US" smtClean="0"/>
              <a:pPr>
                <a:defRPr/>
              </a:pPr>
              <a:t>56</a:t>
            </a:fld>
            <a:r>
              <a:rPr lang="it-IT"/>
              <a:t> -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181099"/>
      </p:ext>
    </p:extLst>
  </p:cSld>
  <p:clrMapOvr>
    <a:masterClrMapping/>
  </p:clrMapOvr>
  <p:transition spd="med"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Web Server Tier"/>
          <p:cNvSpPr>
            <a:spLocks noChangeArrowheads="1"/>
          </p:cNvSpPr>
          <p:nvPr/>
        </p:nvSpPr>
        <p:spPr bwMode="auto">
          <a:xfrm>
            <a:off x="5470002" y="2780439"/>
            <a:ext cx="838200" cy="953361"/>
          </a:xfrm>
          <a:prstGeom prst="roundRect">
            <a:avLst>
              <a:gd name="adj" fmla="val 16667"/>
            </a:avLst>
          </a:prstGeom>
          <a:solidFill>
            <a:schemeClr val="accent6">
              <a:lumMod val="40000"/>
              <a:lumOff val="60000"/>
              <a:alpha val="7000"/>
            </a:schemeClr>
          </a:solidFill>
          <a:ln w="6350">
            <a:solidFill>
              <a:schemeClr val="accent6">
                <a:lumMod val="75000"/>
              </a:schemeClr>
            </a:solidFill>
            <a:round/>
            <a:headEnd/>
            <a:tailEnd/>
          </a:ln>
          <a:effectLst>
            <a:outerShdw blurRad="38100" dir="2700000" algn="tl" rotWithShape="0">
              <a:schemeClr val="accent6">
                <a:lumMod val="75000"/>
                <a:alpha val="40000"/>
              </a:schemeClr>
            </a:outerShdw>
          </a:effectLst>
        </p:spPr>
        <p:txBody>
          <a:bodyPr wrap="none" lIns="0" tIns="18288" rIns="0" bIns="0"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>
              <a:defRPr/>
            </a:pPr>
            <a:endParaRPr lang="en-US" altLang="en-US" sz="1050" i="1" dirty="0">
              <a:latin typeface="Arial" charset="0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5470002" y="2976589"/>
            <a:ext cx="838200" cy="180069"/>
          </a:xfrm>
          <a:prstGeom prst="rect">
            <a:avLst/>
          </a:prstGeom>
          <a:solidFill>
            <a:schemeClr val="bg2">
              <a:alpha val="60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100" b="1" kern="0" dirty="0">
                <a:solidFill>
                  <a:schemeClr val="tx1"/>
                </a:solidFill>
                <a:latin typeface="Calibri"/>
              </a:rPr>
              <a:t>LinksTo</a:t>
            </a:r>
          </a:p>
        </p:txBody>
      </p:sp>
      <p:sp>
        <p:nvSpPr>
          <p:cNvPr id="59" name="Web Server Tier"/>
          <p:cNvSpPr>
            <a:spLocks noChangeArrowheads="1"/>
          </p:cNvSpPr>
          <p:nvPr/>
        </p:nvSpPr>
        <p:spPr bwMode="auto">
          <a:xfrm>
            <a:off x="6841602" y="2286000"/>
            <a:ext cx="1578632" cy="22098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A3C4FF"/>
              </a:gs>
              <a:gs pos="35001">
                <a:srgbClr val="BFD5FF"/>
              </a:gs>
              <a:gs pos="100000">
                <a:srgbClr val="E5EEFF"/>
              </a:gs>
            </a:gsLst>
            <a:lin ang="16200000" scaled="1"/>
          </a:gradFill>
          <a:ln w="9525">
            <a:solidFill>
              <a:srgbClr val="4A7EBB"/>
            </a:solidFill>
            <a:round/>
            <a:headEnd/>
            <a:tailEnd/>
          </a:ln>
          <a:effectLst>
            <a:outerShdw dist="20000" dir="5400000" rotWithShape="0">
              <a:srgbClr val="000000">
                <a:alpha val="37999"/>
              </a:srgbClr>
            </a:outerShdw>
          </a:effectLst>
        </p:spPr>
        <p:txBody>
          <a:bodyPr tIns="0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200" i="1" dirty="0" err="1">
                <a:solidFill>
                  <a:srgbClr val="000000"/>
                </a:solidFill>
              </a:rPr>
              <a:t>my_network</a:t>
            </a:r>
            <a:endParaRPr lang="en-US" altLang="en-US" sz="1200" i="1" dirty="0">
              <a:solidFill>
                <a:srgbClr val="000000"/>
              </a:solidFill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6841602" y="2675145"/>
            <a:ext cx="1578632" cy="304800"/>
          </a:xfrm>
          <a:prstGeom prst="rect">
            <a:avLst/>
          </a:prstGeom>
          <a:solidFill>
            <a:schemeClr val="bg2">
              <a:alpha val="60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tIns="0" bIns="0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100" b="1" kern="0" dirty="0">
                <a:solidFill>
                  <a:schemeClr val="tx1"/>
                </a:solidFill>
                <a:latin typeface="Calibri"/>
              </a:rPr>
              <a:t>Network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103501" y="76200"/>
            <a:ext cx="30550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Network 3: </a:t>
            </a:r>
          </a:p>
          <a:p>
            <a:pPr algn="ctr"/>
            <a:r>
              <a:rPr lang="en-US" sz="1400" b="1" dirty="0"/>
              <a:t>Two servers bound to a single network</a:t>
            </a:r>
          </a:p>
        </p:txBody>
      </p:sp>
      <p:sp>
        <p:nvSpPr>
          <p:cNvPr id="10" name="Web Server Tier"/>
          <p:cNvSpPr>
            <a:spLocks noChangeArrowheads="1"/>
          </p:cNvSpPr>
          <p:nvPr/>
        </p:nvSpPr>
        <p:spPr bwMode="auto">
          <a:xfrm>
            <a:off x="724034" y="1371600"/>
            <a:ext cx="1578632" cy="20193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A3C4FF"/>
              </a:gs>
              <a:gs pos="35001">
                <a:srgbClr val="BFD5FF"/>
              </a:gs>
              <a:gs pos="100000">
                <a:srgbClr val="E5EEFF"/>
              </a:gs>
            </a:gsLst>
            <a:lin ang="16200000" scaled="1"/>
          </a:gradFill>
          <a:ln w="9525">
            <a:solidFill>
              <a:srgbClr val="4A7EBB"/>
            </a:solidFill>
            <a:round/>
            <a:headEnd/>
            <a:tailEnd/>
          </a:ln>
          <a:effectLst>
            <a:outerShdw dist="20000" dir="5400000" rotWithShape="0">
              <a:srgbClr val="000000">
                <a:alpha val="37999"/>
              </a:srgbClr>
            </a:outerShdw>
          </a:effectLst>
        </p:spPr>
        <p:txBody>
          <a:bodyPr tIns="0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200" i="1" dirty="0">
                <a:solidFill>
                  <a:srgbClr val="000000"/>
                </a:solidFill>
              </a:rPr>
              <a:t>my_server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24034" y="1752600"/>
            <a:ext cx="1578632" cy="304800"/>
          </a:xfrm>
          <a:prstGeom prst="rect">
            <a:avLst/>
          </a:prstGeom>
          <a:solidFill>
            <a:schemeClr val="bg2">
              <a:alpha val="60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tIns="0" bIns="0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100" b="1" kern="0" dirty="0">
                <a:solidFill>
                  <a:schemeClr val="tx1"/>
                </a:solidFill>
                <a:latin typeface="Calibri"/>
              </a:rPr>
              <a:t>Compute</a:t>
            </a:r>
          </a:p>
        </p:txBody>
      </p:sp>
      <p:sp>
        <p:nvSpPr>
          <p:cNvPr id="13" name="Web Server Tier"/>
          <p:cNvSpPr>
            <a:spLocks noChangeArrowheads="1"/>
          </p:cNvSpPr>
          <p:nvPr/>
        </p:nvSpPr>
        <p:spPr bwMode="auto">
          <a:xfrm>
            <a:off x="1333634" y="2634543"/>
            <a:ext cx="1051560" cy="642057"/>
          </a:xfrm>
          <a:prstGeom prst="roundRect">
            <a:avLst>
              <a:gd name="adj" fmla="val 16667"/>
            </a:avLst>
          </a:prstGeom>
          <a:solidFill>
            <a:schemeClr val="tx2">
              <a:lumMod val="20000"/>
              <a:lumOff val="80000"/>
            </a:schemeClr>
          </a:solidFill>
          <a:ln w="6350">
            <a:solidFill>
              <a:schemeClr val="accent1"/>
            </a:solidFill>
            <a:round/>
            <a:headEnd/>
            <a:tailEnd/>
          </a:ln>
          <a:effectLst/>
        </p:spPr>
        <p:txBody>
          <a:bodyPr tIns="0" bIns="0"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>
              <a:defRPr/>
            </a:pPr>
            <a:r>
              <a:rPr lang="en-US" altLang="en-US" sz="900" b="1" dirty="0">
                <a:latin typeface="Arial" charset="0"/>
              </a:rPr>
              <a:t>Capabilities</a:t>
            </a:r>
          </a:p>
        </p:txBody>
      </p:sp>
      <p:sp>
        <p:nvSpPr>
          <p:cNvPr id="18" name="Web Server Tier"/>
          <p:cNvSpPr>
            <a:spLocks noChangeArrowheads="1"/>
          </p:cNvSpPr>
          <p:nvPr/>
        </p:nvSpPr>
        <p:spPr bwMode="auto">
          <a:xfrm>
            <a:off x="2590800" y="2247039"/>
            <a:ext cx="838200" cy="953361"/>
          </a:xfrm>
          <a:prstGeom prst="roundRect">
            <a:avLst>
              <a:gd name="adj" fmla="val 16667"/>
            </a:avLst>
          </a:prstGeom>
          <a:solidFill>
            <a:schemeClr val="accent6">
              <a:lumMod val="40000"/>
              <a:lumOff val="60000"/>
              <a:alpha val="7000"/>
            </a:schemeClr>
          </a:solidFill>
          <a:ln w="6350">
            <a:solidFill>
              <a:schemeClr val="accent6">
                <a:lumMod val="75000"/>
              </a:schemeClr>
            </a:solidFill>
            <a:round/>
            <a:headEnd/>
            <a:tailEnd/>
          </a:ln>
          <a:effectLst>
            <a:outerShdw blurRad="38100" dir="2700000" algn="tl" rotWithShape="0">
              <a:schemeClr val="accent6">
                <a:lumMod val="75000"/>
                <a:alpha val="40000"/>
              </a:schemeClr>
            </a:outerShdw>
          </a:effectLst>
        </p:spPr>
        <p:txBody>
          <a:bodyPr wrap="none" lIns="0" tIns="18288" rIns="0" bIns="0"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>
              <a:defRPr/>
            </a:pPr>
            <a:endParaRPr lang="en-US" altLang="en-US" sz="1050" i="1" dirty="0">
              <a:latin typeface="Arial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2590800" y="2443189"/>
            <a:ext cx="838200" cy="180069"/>
          </a:xfrm>
          <a:prstGeom prst="rect">
            <a:avLst/>
          </a:prstGeom>
          <a:solidFill>
            <a:schemeClr val="bg2">
              <a:alpha val="60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100" b="1" kern="0" dirty="0">
                <a:solidFill>
                  <a:schemeClr val="tx1"/>
                </a:solidFill>
                <a:latin typeface="Calibri"/>
              </a:rPr>
              <a:t>BindsTo</a:t>
            </a:r>
          </a:p>
        </p:txBody>
      </p:sp>
      <p:cxnSp>
        <p:nvCxnSpPr>
          <p:cNvPr id="9" name="Straight Connector 12"/>
          <p:cNvCxnSpPr>
            <a:cxnSpLocks noChangeShapeType="1"/>
            <a:stCxn id="26" idx="3"/>
            <a:endCxn id="14" idx="3"/>
          </p:cNvCxnSpPr>
          <p:nvPr/>
        </p:nvCxnSpPr>
        <p:spPr bwMode="auto">
          <a:xfrm rot="10800000" flipV="1">
            <a:off x="2476634" y="2922388"/>
            <a:ext cx="342766" cy="87721"/>
          </a:xfrm>
          <a:prstGeom prst="bentConnector3">
            <a:avLst>
              <a:gd name="adj1" fmla="val 50000"/>
            </a:avLst>
          </a:prstGeom>
          <a:noFill/>
          <a:ln w="31750" cap="sq" algn="ctr">
            <a:solidFill>
              <a:srgbClr val="FCD5B5"/>
            </a:solidFill>
            <a:miter lim="800000"/>
            <a:headEnd/>
            <a:tailEnd/>
          </a:ln>
          <a:effectLst>
            <a:outerShdw blurRad="25400" dist="25401" dir="2700000" algn="tl" rotWithShape="0">
              <a:srgbClr val="984807">
                <a:alpha val="60999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38" name="Web Server Tier"/>
          <p:cNvSpPr>
            <a:spLocks noChangeArrowheads="1"/>
          </p:cNvSpPr>
          <p:nvPr/>
        </p:nvSpPr>
        <p:spPr bwMode="auto">
          <a:xfrm>
            <a:off x="3801088" y="1480924"/>
            <a:ext cx="1324934" cy="1965108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A3C4FF"/>
              </a:gs>
              <a:gs pos="35001">
                <a:srgbClr val="BFD5FF"/>
              </a:gs>
              <a:gs pos="100000">
                <a:srgbClr val="E5EEFF"/>
              </a:gs>
            </a:gsLst>
            <a:lin ang="16200000" scaled="1"/>
          </a:gradFill>
          <a:ln w="9525">
            <a:solidFill>
              <a:srgbClr val="4A7EBB"/>
            </a:solidFill>
            <a:round/>
            <a:headEnd/>
            <a:tailEnd/>
          </a:ln>
          <a:effectLst>
            <a:outerShdw dist="20000" dir="5400000" rotWithShape="0">
              <a:srgbClr val="000000">
                <a:alpha val="37999"/>
              </a:srgbClr>
            </a:outerShdw>
          </a:effectLst>
        </p:spPr>
        <p:txBody>
          <a:bodyPr tIns="0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200" i="1" dirty="0" err="1">
                <a:solidFill>
                  <a:srgbClr val="000000"/>
                </a:solidFill>
              </a:rPr>
              <a:t>my_port</a:t>
            </a:r>
            <a:endParaRPr lang="en-US" altLang="en-US" sz="1200" i="1" dirty="0">
              <a:solidFill>
                <a:srgbClr val="000000"/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3801088" y="1859917"/>
            <a:ext cx="1324934" cy="306807"/>
          </a:xfrm>
          <a:prstGeom prst="rect">
            <a:avLst/>
          </a:prstGeom>
          <a:solidFill>
            <a:schemeClr val="bg2">
              <a:alpha val="60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tIns="0" bIns="0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100" b="1" kern="0" dirty="0">
                <a:solidFill>
                  <a:schemeClr val="tx1"/>
                </a:solidFill>
                <a:latin typeface="Calibri"/>
              </a:rPr>
              <a:t>Port</a:t>
            </a:r>
          </a:p>
        </p:txBody>
      </p:sp>
      <p:sp>
        <p:nvSpPr>
          <p:cNvPr id="42" name="Web Server Tier"/>
          <p:cNvSpPr>
            <a:spLocks noChangeArrowheads="1"/>
          </p:cNvSpPr>
          <p:nvPr/>
        </p:nvSpPr>
        <p:spPr bwMode="auto">
          <a:xfrm>
            <a:off x="3733800" y="2320226"/>
            <a:ext cx="1468422" cy="936893"/>
          </a:xfrm>
          <a:prstGeom prst="roundRect">
            <a:avLst>
              <a:gd name="adj" fmla="val 16667"/>
            </a:avLst>
          </a:prstGeom>
          <a:solidFill>
            <a:schemeClr val="tx2">
              <a:lumMod val="20000"/>
              <a:lumOff val="80000"/>
            </a:schemeClr>
          </a:solidFill>
          <a:ln w="6350">
            <a:solidFill>
              <a:schemeClr val="accent1"/>
            </a:solidFill>
            <a:round/>
            <a:headEnd/>
            <a:tailEnd/>
          </a:ln>
          <a:effectLst/>
        </p:spPr>
        <p:txBody>
          <a:bodyPr tIns="0" bIns="0"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>
              <a:defRPr/>
            </a:pPr>
            <a:r>
              <a:rPr lang="en-US" altLang="en-US" sz="900" b="1" dirty="0">
                <a:latin typeface="Arial" charset="0"/>
              </a:rPr>
              <a:t>Requirements</a:t>
            </a:r>
          </a:p>
        </p:txBody>
      </p:sp>
      <p:cxnSp>
        <p:nvCxnSpPr>
          <p:cNvPr id="17" name="Straight Connector 12"/>
          <p:cNvCxnSpPr>
            <a:cxnSpLocks noChangeShapeType="1"/>
            <a:stCxn id="43" idx="1"/>
            <a:endCxn id="25" idx="1"/>
          </p:cNvCxnSpPr>
          <p:nvPr/>
        </p:nvCxnSpPr>
        <p:spPr bwMode="auto">
          <a:xfrm rot="10800000" flipV="1">
            <a:off x="3180630" y="2690016"/>
            <a:ext cx="476970" cy="232371"/>
          </a:xfrm>
          <a:prstGeom prst="bentConnector3">
            <a:avLst>
              <a:gd name="adj1" fmla="val 50000"/>
            </a:avLst>
          </a:prstGeom>
          <a:noFill/>
          <a:ln w="31750" cap="sq" algn="ctr">
            <a:solidFill>
              <a:srgbClr val="FCD5B5"/>
            </a:solidFill>
            <a:miter lim="800000"/>
            <a:headEnd/>
            <a:tailEnd/>
          </a:ln>
          <a:effectLst>
            <a:outerShdw blurRad="25400" dist="25401" dir="2700000" algn="tl" rotWithShape="0">
              <a:srgbClr val="984807">
                <a:alpha val="60999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43" name="Rectangle 14"/>
          <p:cNvSpPr>
            <a:spLocks noChangeArrowheads="1"/>
          </p:cNvSpPr>
          <p:nvPr/>
        </p:nvSpPr>
        <p:spPr bwMode="auto">
          <a:xfrm>
            <a:off x="3657600" y="2574512"/>
            <a:ext cx="920728" cy="231010"/>
          </a:xfrm>
          <a:prstGeom prst="rect">
            <a:avLst/>
          </a:prstGeom>
          <a:gradFill rotWithShape="1">
            <a:gsLst>
              <a:gs pos="0">
                <a:srgbClr val="FFBE86"/>
              </a:gs>
              <a:gs pos="35001">
                <a:srgbClr val="FFD0AA"/>
              </a:gs>
              <a:gs pos="100000">
                <a:srgbClr val="FFEBDB"/>
              </a:gs>
            </a:gsLst>
            <a:lin ang="16200000" scaled="1"/>
          </a:gradFill>
          <a:ln w="9525">
            <a:solidFill>
              <a:srgbClr val="E46C0A"/>
            </a:solidFill>
            <a:miter lim="800000"/>
            <a:headEnd/>
            <a:tailEnd/>
          </a:ln>
          <a:effectLst>
            <a:outerShdw dist="20000" dir="5400000" rotWithShape="0">
              <a:srgbClr val="000000">
                <a:alpha val="37999"/>
              </a:srgbClr>
            </a:outerShdw>
          </a:effectLst>
        </p:spPr>
        <p:txBody>
          <a:bodyPr wrap="none" lIns="0" rIns="0"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100" dirty="0">
                <a:latin typeface="Arial" charset="0"/>
              </a:rPr>
              <a:t>Bindable</a:t>
            </a:r>
          </a:p>
        </p:txBody>
      </p:sp>
      <p:sp>
        <p:nvSpPr>
          <p:cNvPr id="46" name="Web Server Tier"/>
          <p:cNvSpPr>
            <a:spLocks noChangeArrowheads="1"/>
          </p:cNvSpPr>
          <p:nvPr/>
        </p:nvSpPr>
        <p:spPr bwMode="auto">
          <a:xfrm>
            <a:off x="6749557" y="3657599"/>
            <a:ext cx="1061077" cy="642822"/>
          </a:xfrm>
          <a:prstGeom prst="roundRect">
            <a:avLst>
              <a:gd name="adj" fmla="val 16667"/>
            </a:avLst>
          </a:prstGeom>
          <a:solidFill>
            <a:schemeClr val="tx2">
              <a:lumMod val="20000"/>
              <a:lumOff val="80000"/>
            </a:schemeClr>
          </a:solidFill>
          <a:ln w="6350">
            <a:solidFill>
              <a:schemeClr val="accent1"/>
            </a:solidFill>
            <a:round/>
            <a:headEnd/>
            <a:tailEnd/>
          </a:ln>
          <a:effectLst/>
        </p:spPr>
        <p:txBody>
          <a:bodyPr tIns="0" bIns="0"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>
              <a:defRPr/>
            </a:pPr>
            <a:r>
              <a:rPr lang="en-US" altLang="en-US" sz="900" b="1" dirty="0">
                <a:latin typeface="Arial" charset="0"/>
              </a:rPr>
              <a:t>Capabilities</a:t>
            </a:r>
          </a:p>
        </p:txBody>
      </p:sp>
      <p:cxnSp>
        <p:nvCxnSpPr>
          <p:cNvPr id="51" name="Straight Connector 12"/>
          <p:cNvCxnSpPr>
            <a:cxnSpLocks noChangeShapeType="1"/>
            <a:stCxn id="35" idx="1"/>
            <a:endCxn id="50" idx="3"/>
          </p:cNvCxnSpPr>
          <p:nvPr/>
        </p:nvCxnSpPr>
        <p:spPr bwMode="auto">
          <a:xfrm rot="10800000">
            <a:off x="5257801" y="3033410"/>
            <a:ext cx="500715" cy="383417"/>
          </a:xfrm>
          <a:prstGeom prst="bentConnector3">
            <a:avLst>
              <a:gd name="adj1" fmla="val 50000"/>
            </a:avLst>
          </a:prstGeom>
          <a:noFill/>
          <a:ln w="31750" cap="sq" algn="ctr">
            <a:solidFill>
              <a:srgbClr val="FCD5B5"/>
            </a:solidFill>
            <a:miter lim="800000"/>
            <a:headEnd/>
            <a:tailEnd/>
          </a:ln>
          <a:effectLst>
            <a:outerShdw blurRad="25400" dist="25401" dir="2700000" algn="tl" rotWithShape="0">
              <a:srgbClr val="984807">
                <a:alpha val="60999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55" name="Straight Connector 12"/>
          <p:cNvCxnSpPr>
            <a:cxnSpLocks noChangeShapeType="1"/>
            <a:stCxn id="47" idx="1"/>
            <a:endCxn id="36" idx="3"/>
          </p:cNvCxnSpPr>
          <p:nvPr/>
        </p:nvCxnSpPr>
        <p:spPr bwMode="auto">
          <a:xfrm rot="10800000">
            <a:off x="6104034" y="3416827"/>
            <a:ext cx="563600" cy="625700"/>
          </a:xfrm>
          <a:prstGeom prst="bentConnector3">
            <a:avLst>
              <a:gd name="adj1" fmla="val 50000"/>
            </a:avLst>
          </a:prstGeom>
          <a:noFill/>
          <a:ln w="31750" cap="sq" algn="ctr">
            <a:solidFill>
              <a:srgbClr val="FCD5B5"/>
            </a:solidFill>
            <a:miter lim="800000"/>
            <a:headEnd/>
            <a:tailEnd/>
          </a:ln>
          <a:effectLst>
            <a:outerShdw blurRad="25400" dist="25401" dir="2700000" algn="tl" rotWithShape="0">
              <a:srgbClr val="984807">
                <a:alpha val="60999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68" name="Rectangle 67"/>
          <p:cNvSpPr/>
          <p:nvPr/>
        </p:nvSpPr>
        <p:spPr>
          <a:xfrm>
            <a:off x="6896234" y="3030534"/>
            <a:ext cx="1571584" cy="5693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b="1" dirty="0">
                <a:solidFill>
                  <a:schemeClr val="tx2">
                    <a:lumMod val="50000"/>
                  </a:schemeClr>
                </a:solidFill>
              </a:rPr>
              <a:t>Properties</a:t>
            </a:r>
          </a:p>
          <a:p>
            <a:pPr marL="115888" indent="-115888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000" dirty="0">
                <a:latin typeface="Calibri"/>
                <a:ea typeface="Times New Roman"/>
                <a:cs typeface="Times New Roman"/>
              </a:rPr>
              <a:t>network_name: </a:t>
            </a:r>
            <a:r>
              <a:rPr lang="en-US" sz="1000" b="1" dirty="0">
                <a:solidFill>
                  <a:srgbClr val="FF0000"/>
                </a:solidFill>
                <a:latin typeface="Calibri"/>
                <a:ea typeface="Times New Roman"/>
                <a:cs typeface="Times New Roman"/>
              </a:rPr>
              <a:t>&lt;input&gt;</a:t>
            </a:r>
          </a:p>
          <a:p>
            <a:pPr marL="115888" indent="-115888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000" b="1" dirty="0">
                <a:latin typeface="Calibri"/>
                <a:ea typeface="Times New Roman"/>
                <a:cs typeface="Times New Roman"/>
              </a:rPr>
              <a:t>…</a:t>
            </a:r>
          </a:p>
        </p:txBody>
      </p:sp>
      <p:sp>
        <p:nvSpPr>
          <p:cNvPr id="14" name="Rectangle 14"/>
          <p:cNvSpPr>
            <a:spLocks noChangeArrowheads="1"/>
          </p:cNvSpPr>
          <p:nvPr/>
        </p:nvSpPr>
        <p:spPr bwMode="auto">
          <a:xfrm>
            <a:off x="1470794" y="2900382"/>
            <a:ext cx="1005840" cy="219456"/>
          </a:xfrm>
          <a:prstGeom prst="rect">
            <a:avLst/>
          </a:prstGeom>
          <a:gradFill rotWithShape="1">
            <a:gsLst>
              <a:gs pos="0">
                <a:srgbClr val="FFBE86"/>
              </a:gs>
              <a:gs pos="35001">
                <a:srgbClr val="FFD0AA"/>
              </a:gs>
              <a:gs pos="100000">
                <a:srgbClr val="FFEBDB"/>
              </a:gs>
            </a:gsLst>
            <a:lin ang="16200000" scaled="1"/>
          </a:gradFill>
          <a:ln w="9525">
            <a:solidFill>
              <a:srgbClr val="E46C0A"/>
            </a:solidFill>
            <a:miter lim="800000"/>
            <a:headEnd/>
            <a:tailEnd/>
          </a:ln>
          <a:effectLst>
            <a:outerShdw dist="20000" dir="5400000" rotWithShape="0">
              <a:srgbClr val="000000">
                <a:alpha val="37999"/>
              </a:srgbClr>
            </a:outerShdw>
          </a:effectLst>
        </p:spPr>
        <p:txBody>
          <a:bodyPr wrap="none" lIns="0" tIns="0" rIns="0" bIns="0"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100" dirty="0">
                <a:latin typeface="Arial" charset="0"/>
              </a:rPr>
              <a:t>Bindable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2819400" y="2824279"/>
            <a:ext cx="361230" cy="196217"/>
            <a:chOff x="3280083" y="3357678"/>
            <a:chExt cx="361230" cy="196217"/>
          </a:xfrm>
        </p:grpSpPr>
        <p:sp>
          <p:nvSpPr>
            <p:cNvPr id="25" name="Pentagon 13"/>
            <p:cNvSpPr>
              <a:spLocks noChangeArrowheads="1"/>
            </p:cNvSpPr>
            <p:nvPr/>
          </p:nvSpPr>
          <p:spPr bwMode="auto">
            <a:xfrm flipH="1">
              <a:off x="3380318" y="3357678"/>
              <a:ext cx="260995" cy="196217"/>
            </a:xfrm>
            <a:prstGeom prst="homePlate">
              <a:avLst>
                <a:gd name="adj" fmla="val 37332"/>
              </a:avLst>
            </a:prstGeom>
            <a:gradFill rotWithShape="1">
              <a:gsLst>
                <a:gs pos="0">
                  <a:srgbClr val="FFBE86"/>
                </a:gs>
                <a:gs pos="35001">
                  <a:srgbClr val="FFD0AA"/>
                </a:gs>
                <a:gs pos="100000">
                  <a:srgbClr val="FFEBDB"/>
                </a:gs>
              </a:gsLst>
              <a:lin ang="16200000" scaled="1"/>
            </a:gradFill>
            <a:ln w="9525">
              <a:solidFill>
                <a:srgbClr val="E46C0A"/>
              </a:solidFill>
              <a:miter lim="800000"/>
              <a:headEnd/>
              <a:tailEnd/>
            </a:ln>
            <a:effectLst>
              <a:outerShdw dist="20000" dir="5400000" rotWithShape="0">
                <a:srgbClr val="000000">
                  <a:alpha val="37999"/>
                </a:srgbClr>
              </a:outerShdw>
            </a:effec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>
                <a:latin typeface="Arial" charset="0"/>
              </a:endParaRPr>
            </a:p>
          </p:txBody>
        </p:sp>
        <p:sp>
          <p:nvSpPr>
            <p:cNvPr id="26" name="Chevron 18"/>
            <p:cNvSpPr>
              <a:spLocks noChangeArrowheads="1"/>
            </p:cNvSpPr>
            <p:nvPr/>
          </p:nvSpPr>
          <p:spPr bwMode="auto">
            <a:xfrm flipH="1">
              <a:off x="3280083" y="3357680"/>
              <a:ext cx="125599" cy="196215"/>
            </a:xfrm>
            <a:prstGeom prst="chevron">
              <a:avLst>
                <a:gd name="adj" fmla="val 50000"/>
              </a:avLst>
            </a:prstGeom>
            <a:gradFill rotWithShape="1">
              <a:gsLst>
                <a:gs pos="0">
                  <a:srgbClr val="FFBE86"/>
                </a:gs>
                <a:gs pos="35001">
                  <a:srgbClr val="FFD0AA"/>
                </a:gs>
                <a:gs pos="100000">
                  <a:srgbClr val="FFEBDB"/>
                </a:gs>
              </a:gsLst>
              <a:lin ang="16200000" scaled="1"/>
            </a:gradFill>
            <a:ln w="9525">
              <a:solidFill>
                <a:srgbClr val="E46C0A"/>
              </a:solidFill>
              <a:miter lim="800000"/>
              <a:headEnd/>
              <a:tailEnd/>
            </a:ln>
            <a:effectLst>
              <a:outerShdw dist="20000" dir="5400000" rotWithShape="0">
                <a:srgbClr val="000000">
                  <a:alpha val="37999"/>
                </a:srgbClr>
              </a:outerShdw>
            </a:effec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>
                <a:latin typeface="Arial" charset="0"/>
              </a:endParaRPr>
            </a:p>
          </p:txBody>
        </p:sp>
      </p:grpSp>
      <p:sp>
        <p:nvSpPr>
          <p:cNvPr id="50" name="Rectangle 14"/>
          <p:cNvSpPr>
            <a:spLocks noChangeArrowheads="1"/>
          </p:cNvSpPr>
          <p:nvPr/>
        </p:nvSpPr>
        <p:spPr bwMode="auto">
          <a:xfrm>
            <a:off x="4305166" y="2928724"/>
            <a:ext cx="952634" cy="209370"/>
          </a:xfrm>
          <a:prstGeom prst="rect">
            <a:avLst/>
          </a:prstGeom>
          <a:gradFill rotWithShape="1">
            <a:gsLst>
              <a:gs pos="0">
                <a:srgbClr val="FFBE86"/>
              </a:gs>
              <a:gs pos="35001">
                <a:srgbClr val="FFD0AA"/>
              </a:gs>
              <a:gs pos="100000">
                <a:srgbClr val="FFEBDB"/>
              </a:gs>
            </a:gsLst>
            <a:lin ang="16200000" scaled="1"/>
          </a:gradFill>
          <a:ln w="9525">
            <a:solidFill>
              <a:srgbClr val="E46C0A"/>
            </a:solidFill>
            <a:miter lim="800000"/>
            <a:headEnd/>
            <a:tailEnd/>
          </a:ln>
          <a:effectLst>
            <a:outerShdw dist="20000" dir="5400000" rotWithShape="0">
              <a:srgbClr val="000000">
                <a:alpha val="37999"/>
              </a:srgbClr>
            </a:outerShdw>
          </a:effectLst>
        </p:spPr>
        <p:txBody>
          <a:bodyPr wrap="none" lIns="0" rIns="0"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100" dirty="0">
                <a:latin typeface="Arial" charset="0"/>
              </a:rPr>
              <a:t>Linkable</a:t>
            </a:r>
          </a:p>
        </p:txBody>
      </p:sp>
      <p:grpSp>
        <p:nvGrpSpPr>
          <p:cNvPr id="7" name="Group 6"/>
          <p:cNvGrpSpPr/>
          <p:nvPr/>
        </p:nvGrpSpPr>
        <p:grpSpPr>
          <a:xfrm flipH="1">
            <a:off x="5758515" y="3318717"/>
            <a:ext cx="345519" cy="196217"/>
            <a:chOff x="4398651" y="4729278"/>
            <a:chExt cx="361230" cy="196217"/>
          </a:xfrm>
        </p:grpSpPr>
        <p:sp>
          <p:nvSpPr>
            <p:cNvPr id="35" name="Pentagon 13"/>
            <p:cNvSpPr>
              <a:spLocks noChangeArrowheads="1"/>
            </p:cNvSpPr>
            <p:nvPr/>
          </p:nvSpPr>
          <p:spPr bwMode="auto">
            <a:xfrm flipH="1">
              <a:off x="4498886" y="4729278"/>
              <a:ext cx="260995" cy="196217"/>
            </a:xfrm>
            <a:prstGeom prst="homePlate">
              <a:avLst>
                <a:gd name="adj" fmla="val 37332"/>
              </a:avLst>
            </a:prstGeom>
            <a:gradFill rotWithShape="1">
              <a:gsLst>
                <a:gs pos="0">
                  <a:srgbClr val="FFBE86"/>
                </a:gs>
                <a:gs pos="35001">
                  <a:srgbClr val="FFD0AA"/>
                </a:gs>
                <a:gs pos="100000">
                  <a:srgbClr val="FFEBDB"/>
                </a:gs>
              </a:gsLst>
              <a:lin ang="16200000" scaled="1"/>
            </a:gradFill>
            <a:ln w="9525">
              <a:solidFill>
                <a:srgbClr val="E46C0A"/>
              </a:solidFill>
              <a:miter lim="800000"/>
              <a:headEnd/>
              <a:tailEnd/>
            </a:ln>
            <a:effectLst>
              <a:outerShdw dist="20000" dir="5400000" rotWithShape="0">
                <a:srgbClr val="000000">
                  <a:alpha val="37999"/>
                </a:srgbClr>
              </a:outerShdw>
            </a:effec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>
                <a:latin typeface="Arial" charset="0"/>
              </a:endParaRPr>
            </a:p>
          </p:txBody>
        </p:sp>
        <p:sp>
          <p:nvSpPr>
            <p:cNvPr id="36" name="Chevron 18"/>
            <p:cNvSpPr>
              <a:spLocks noChangeArrowheads="1"/>
            </p:cNvSpPr>
            <p:nvPr/>
          </p:nvSpPr>
          <p:spPr bwMode="auto">
            <a:xfrm flipH="1">
              <a:off x="4398651" y="4729280"/>
              <a:ext cx="125599" cy="196215"/>
            </a:xfrm>
            <a:prstGeom prst="chevron">
              <a:avLst>
                <a:gd name="adj" fmla="val 50000"/>
              </a:avLst>
            </a:prstGeom>
            <a:gradFill rotWithShape="1">
              <a:gsLst>
                <a:gs pos="0">
                  <a:srgbClr val="FFBE86"/>
                </a:gs>
                <a:gs pos="35001">
                  <a:srgbClr val="FFD0AA"/>
                </a:gs>
                <a:gs pos="100000">
                  <a:srgbClr val="FFEBDB"/>
                </a:gs>
              </a:gsLst>
              <a:lin ang="16200000" scaled="1"/>
            </a:gradFill>
            <a:ln w="9525">
              <a:solidFill>
                <a:srgbClr val="E46C0A"/>
              </a:solidFill>
              <a:miter lim="800000"/>
              <a:headEnd/>
              <a:tailEnd/>
            </a:ln>
            <a:effectLst>
              <a:outerShdw dist="20000" dir="5400000" rotWithShape="0">
                <a:srgbClr val="000000">
                  <a:alpha val="37999"/>
                </a:srgbClr>
              </a:outerShdw>
            </a:effec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>
                <a:latin typeface="Arial" charset="0"/>
              </a:endParaRPr>
            </a:p>
          </p:txBody>
        </p:sp>
      </p:grpSp>
      <p:sp>
        <p:nvSpPr>
          <p:cNvPr id="32" name="Web Server Tier"/>
          <p:cNvSpPr>
            <a:spLocks noChangeArrowheads="1"/>
          </p:cNvSpPr>
          <p:nvPr/>
        </p:nvSpPr>
        <p:spPr bwMode="auto">
          <a:xfrm>
            <a:off x="762000" y="3843124"/>
            <a:ext cx="1578632" cy="1948076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A3C4FF"/>
              </a:gs>
              <a:gs pos="35001">
                <a:srgbClr val="BFD5FF"/>
              </a:gs>
              <a:gs pos="100000">
                <a:srgbClr val="E5EEFF"/>
              </a:gs>
            </a:gsLst>
            <a:lin ang="16200000" scaled="1"/>
          </a:gradFill>
          <a:ln w="9525">
            <a:solidFill>
              <a:srgbClr val="4A7EBB"/>
            </a:solidFill>
            <a:round/>
            <a:headEnd/>
            <a:tailEnd/>
          </a:ln>
          <a:effectLst>
            <a:outerShdw dist="20000" dir="5400000" rotWithShape="0">
              <a:srgbClr val="000000">
                <a:alpha val="37999"/>
              </a:srgbClr>
            </a:outerShdw>
          </a:effectLst>
        </p:spPr>
        <p:txBody>
          <a:bodyPr tIns="0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200" i="1" dirty="0">
                <a:solidFill>
                  <a:srgbClr val="000000"/>
                </a:solidFill>
              </a:rPr>
              <a:t>my_server2</a:t>
            </a:r>
          </a:p>
        </p:txBody>
      </p:sp>
      <p:sp>
        <p:nvSpPr>
          <p:cNvPr id="33" name="Rectangle 32"/>
          <p:cNvSpPr/>
          <p:nvPr/>
        </p:nvSpPr>
        <p:spPr>
          <a:xfrm>
            <a:off x="762000" y="4191000"/>
            <a:ext cx="1578632" cy="304800"/>
          </a:xfrm>
          <a:prstGeom prst="rect">
            <a:avLst/>
          </a:prstGeom>
          <a:solidFill>
            <a:schemeClr val="bg2">
              <a:alpha val="60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tIns="0" bIns="0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100" b="1" kern="0" dirty="0">
                <a:solidFill>
                  <a:schemeClr val="tx1"/>
                </a:solidFill>
                <a:latin typeface="Calibri"/>
              </a:rPr>
              <a:t>Compute</a:t>
            </a:r>
          </a:p>
        </p:txBody>
      </p:sp>
      <p:sp>
        <p:nvSpPr>
          <p:cNvPr id="37" name="Web Server Tier"/>
          <p:cNvSpPr>
            <a:spLocks noChangeArrowheads="1"/>
          </p:cNvSpPr>
          <p:nvPr/>
        </p:nvSpPr>
        <p:spPr bwMode="auto">
          <a:xfrm>
            <a:off x="1371600" y="5029200"/>
            <a:ext cx="1051560" cy="642057"/>
          </a:xfrm>
          <a:prstGeom prst="roundRect">
            <a:avLst>
              <a:gd name="adj" fmla="val 16667"/>
            </a:avLst>
          </a:prstGeom>
          <a:solidFill>
            <a:schemeClr val="tx2">
              <a:lumMod val="20000"/>
              <a:lumOff val="80000"/>
            </a:schemeClr>
          </a:solidFill>
          <a:ln w="6350">
            <a:solidFill>
              <a:schemeClr val="accent1"/>
            </a:solidFill>
            <a:round/>
            <a:headEnd/>
            <a:tailEnd/>
          </a:ln>
          <a:effectLst/>
        </p:spPr>
        <p:txBody>
          <a:bodyPr tIns="0" bIns="0"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>
              <a:defRPr/>
            </a:pPr>
            <a:r>
              <a:rPr lang="en-US" altLang="en-US" sz="900" b="1" dirty="0">
                <a:latin typeface="Arial" charset="0"/>
              </a:rPr>
              <a:t>Capabilities</a:t>
            </a:r>
          </a:p>
        </p:txBody>
      </p:sp>
      <p:sp>
        <p:nvSpPr>
          <p:cNvPr id="40" name="Web Server Tier"/>
          <p:cNvSpPr>
            <a:spLocks noChangeArrowheads="1"/>
          </p:cNvSpPr>
          <p:nvPr/>
        </p:nvSpPr>
        <p:spPr bwMode="auto">
          <a:xfrm>
            <a:off x="2667000" y="4466031"/>
            <a:ext cx="838200" cy="953361"/>
          </a:xfrm>
          <a:prstGeom prst="roundRect">
            <a:avLst>
              <a:gd name="adj" fmla="val 16667"/>
            </a:avLst>
          </a:prstGeom>
          <a:solidFill>
            <a:schemeClr val="accent6">
              <a:lumMod val="40000"/>
              <a:lumOff val="60000"/>
              <a:alpha val="7000"/>
            </a:schemeClr>
          </a:solidFill>
          <a:ln w="6350">
            <a:solidFill>
              <a:schemeClr val="accent6">
                <a:lumMod val="75000"/>
              </a:schemeClr>
            </a:solidFill>
            <a:round/>
            <a:headEnd/>
            <a:tailEnd/>
          </a:ln>
          <a:effectLst>
            <a:outerShdw blurRad="38100" dir="2700000" algn="tl" rotWithShape="0">
              <a:schemeClr val="accent6">
                <a:lumMod val="75000"/>
                <a:alpha val="40000"/>
              </a:schemeClr>
            </a:outerShdw>
          </a:effectLst>
        </p:spPr>
        <p:txBody>
          <a:bodyPr wrap="none" lIns="0" tIns="18288" rIns="0" bIns="0"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>
              <a:defRPr/>
            </a:pPr>
            <a:endParaRPr lang="en-US" altLang="en-US" sz="1050" i="1" dirty="0">
              <a:latin typeface="Arial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2667000" y="4662181"/>
            <a:ext cx="838200" cy="180069"/>
          </a:xfrm>
          <a:prstGeom prst="rect">
            <a:avLst/>
          </a:prstGeom>
          <a:solidFill>
            <a:schemeClr val="bg2">
              <a:alpha val="60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100" b="1" kern="0" dirty="0">
                <a:solidFill>
                  <a:schemeClr val="tx1"/>
                </a:solidFill>
                <a:latin typeface="Calibri"/>
              </a:rPr>
              <a:t>BindsTo</a:t>
            </a:r>
          </a:p>
        </p:txBody>
      </p:sp>
      <p:cxnSp>
        <p:nvCxnSpPr>
          <p:cNvPr id="44" name="Straight Connector 12"/>
          <p:cNvCxnSpPr>
            <a:cxnSpLocks noChangeShapeType="1"/>
            <a:stCxn id="52" idx="3"/>
            <a:endCxn id="45" idx="3"/>
          </p:cNvCxnSpPr>
          <p:nvPr/>
        </p:nvCxnSpPr>
        <p:spPr bwMode="auto">
          <a:xfrm rot="10800000" flipV="1">
            <a:off x="2514600" y="5141381"/>
            <a:ext cx="381000" cy="263386"/>
          </a:xfrm>
          <a:prstGeom prst="bentConnector3">
            <a:avLst>
              <a:gd name="adj1" fmla="val 50000"/>
            </a:avLst>
          </a:prstGeom>
          <a:noFill/>
          <a:ln w="31750" cap="sq" algn="ctr">
            <a:solidFill>
              <a:srgbClr val="FCD5B5"/>
            </a:solidFill>
            <a:miter lim="800000"/>
            <a:headEnd/>
            <a:tailEnd/>
          </a:ln>
          <a:effectLst>
            <a:outerShdw blurRad="25400" dist="25401" dir="2700000" algn="tl" rotWithShape="0">
              <a:srgbClr val="984807">
                <a:alpha val="60999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45" name="Rectangle 14"/>
          <p:cNvSpPr>
            <a:spLocks noChangeArrowheads="1"/>
          </p:cNvSpPr>
          <p:nvPr/>
        </p:nvSpPr>
        <p:spPr bwMode="auto">
          <a:xfrm>
            <a:off x="1508760" y="5295039"/>
            <a:ext cx="1005840" cy="219456"/>
          </a:xfrm>
          <a:prstGeom prst="rect">
            <a:avLst/>
          </a:prstGeom>
          <a:gradFill rotWithShape="1">
            <a:gsLst>
              <a:gs pos="0">
                <a:srgbClr val="FFBE86"/>
              </a:gs>
              <a:gs pos="35001">
                <a:srgbClr val="FFD0AA"/>
              </a:gs>
              <a:gs pos="100000">
                <a:srgbClr val="FFEBDB"/>
              </a:gs>
            </a:gsLst>
            <a:lin ang="16200000" scaled="1"/>
          </a:gradFill>
          <a:ln w="9525">
            <a:solidFill>
              <a:srgbClr val="E46C0A"/>
            </a:solidFill>
            <a:miter lim="800000"/>
            <a:headEnd/>
            <a:tailEnd/>
          </a:ln>
          <a:effectLst>
            <a:outerShdw dist="20000" dir="5400000" rotWithShape="0">
              <a:srgbClr val="000000">
                <a:alpha val="37999"/>
              </a:srgbClr>
            </a:outerShdw>
          </a:effectLst>
        </p:spPr>
        <p:txBody>
          <a:bodyPr wrap="none" lIns="0" tIns="0" rIns="0" bIns="0"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100" dirty="0">
                <a:latin typeface="Arial" charset="0"/>
              </a:rPr>
              <a:t>Bindable</a:t>
            </a:r>
          </a:p>
        </p:txBody>
      </p:sp>
      <p:grpSp>
        <p:nvGrpSpPr>
          <p:cNvPr id="48" name="Group 47"/>
          <p:cNvGrpSpPr/>
          <p:nvPr/>
        </p:nvGrpSpPr>
        <p:grpSpPr>
          <a:xfrm>
            <a:off x="2895600" y="5043271"/>
            <a:ext cx="361230" cy="196217"/>
            <a:chOff x="3280083" y="3357678"/>
            <a:chExt cx="361230" cy="196217"/>
          </a:xfrm>
        </p:grpSpPr>
        <p:sp>
          <p:nvSpPr>
            <p:cNvPr id="49" name="Pentagon 13"/>
            <p:cNvSpPr>
              <a:spLocks noChangeArrowheads="1"/>
            </p:cNvSpPr>
            <p:nvPr/>
          </p:nvSpPr>
          <p:spPr bwMode="auto">
            <a:xfrm flipH="1">
              <a:off x="3380318" y="3357678"/>
              <a:ext cx="260995" cy="196217"/>
            </a:xfrm>
            <a:prstGeom prst="homePlate">
              <a:avLst>
                <a:gd name="adj" fmla="val 37332"/>
              </a:avLst>
            </a:prstGeom>
            <a:gradFill rotWithShape="1">
              <a:gsLst>
                <a:gs pos="0">
                  <a:srgbClr val="FFBE86"/>
                </a:gs>
                <a:gs pos="35001">
                  <a:srgbClr val="FFD0AA"/>
                </a:gs>
                <a:gs pos="100000">
                  <a:srgbClr val="FFEBDB"/>
                </a:gs>
              </a:gsLst>
              <a:lin ang="16200000" scaled="1"/>
            </a:gradFill>
            <a:ln w="9525">
              <a:solidFill>
                <a:srgbClr val="E46C0A"/>
              </a:solidFill>
              <a:miter lim="800000"/>
              <a:headEnd/>
              <a:tailEnd/>
            </a:ln>
            <a:effectLst>
              <a:outerShdw dist="20000" dir="5400000" rotWithShape="0">
                <a:srgbClr val="000000">
                  <a:alpha val="37999"/>
                </a:srgbClr>
              </a:outerShdw>
            </a:effec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>
                <a:latin typeface="Arial" charset="0"/>
              </a:endParaRPr>
            </a:p>
          </p:txBody>
        </p:sp>
        <p:sp>
          <p:nvSpPr>
            <p:cNvPr id="52" name="Chevron 18"/>
            <p:cNvSpPr>
              <a:spLocks noChangeArrowheads="1"/>
            </p:cNvSpPr>
            <p:nvPr/>
          </p:nvSpPr>
          <p:spPr bwMode="auto">
            <a:xfrm flipH="1">
              <a:off x="3280083" y="3357680"/>
              <a:ext cx="125599" cy="196215"/>
            </a:xfrm>
            <a:prstGeom prst="chevron">
              <a:avLst>
                <a:gd name="adj" fmla="val 50000"/>
              </a:avLst>
            </a:prstGeom>
            <a:gradFill rotWithShape="1">
              <a:gsLst>
                <a:gs pos="0">
                  <a:srgbClr val="FFBE86"/>
                </a:gs>
                <a:gs pos="35001">
                  <a:srgbClr val="FFD0AA"/>
                </a:gs>
                <a:gs pos="100000">
                  <a:srgbClr val="FFEBDB"/>
                </a:gs>
              </a:gsLst>
              <a:lin ang="16200000" scaled="1"/>
            </a:gradFill>
            <a:ln w="9525">
              <a:solidFill>
                <a:srgbClr val="E46C0A"/>
              </a:solidFill>
              <a:miter lim="800000"/>
              <a:headEnd/>
              <a:tailEnd/>
            </a:ln>
            <a:effectLst>
              <a:outerShdw dist="20000" dir="5400000" rotWithShape="0">
                <a:srgbClr val="000000">
                  <a:alpha val="37999"/>
                </a:srgbClr>
              </a:outerShdw>
            </a:effec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>
                <a:latin typeface="Arial" charset="0"/>
              </a:endParaRPr>
            </a:p>
          </p:txBody>
        </p:sp>
      </p:grpSp>
      <p:sp>
        <p:nvSpPr>
          <p:cNvPr id="53" name="Web Server Tier"/>
          <p:cNvSpPr>
            <a:spLocks noChangeArrowheads="1"/>
          </p:cNvSpPr>
          <p:nvPr/>
        </p:nvSpPr>
        <p:spPr bwMode="auto">
          <a:xfrm>
            <a:off x="3877288" y="3843124"/>
            <a:ext cx="1324934" cy="1948076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A3C4FF"/>
              </a:gs>
              <a:gs pos="35001">
                <a:srgbClr val="BFD5FF"/>
              </a:gs>
              <a:gs pos="100000">
                <a:srgbClr val="E5EEFF"/>
              </a:gs>
            </a:gsLst>
            <a:lin ang="16200000" scaled="1"/>
          </a:gradFill>
          <a:ln w="9525">
            <a:solidFill>
              <a:srgbClr val="4A7EBB"/>
            </a:solidFill>
            <a:round/>
            <a:headEnd/>
            <a:tailEnd/>
          </a:ln>
          <a:effectLst>
            <a:outerShdw dist="20000" dir="5400000" rotWithShape="0">
              <a:srgbClr val="000000">
                <a:alpha val="37999"/>
              </a:srgbClr>
            </a:outerShdw>
          </a:effectLst>
        </p:spPr>
        <p:txBody>
          <a:bodyPr tIns="0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200" i="1" dirty="0">
                <a:solidFill>
                  <a:srgbClr val="000000"/>
                </a:solidFill>
              </a:rPr>
              <a:t>my_port2</a:t>
            </a:r>
          </a:p>
        </p:txBody>
      </p:sp>
      <p:sp>
        <p:nvSpPr>
          <p:cNvPr id="54" name="Rectangle 53"/>
          <p:cNvSpPr/>
          <p:nvPr/>
        </p:nvSpPr>
        <p:spPr>
          <a:xfrm>
            <a:off x="3877288" y="4222117"/>
            <a:ext cx="1324934" cy="306807"/>
          </a:xfrm>
          <a:prstGeom prst="rect">
            <a:avLst/>
          </a:prstGeom>
          <a:solidFill>
            <a:schemeClr val="bg2">
              <a:alpha val="60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tIns="0" bIns="0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100" b="1" kern="0" dirty="0">
                <a:solidFill>
                  <a:schemeClr val="tx1"/>
                </a:solidFill>
                <a:latin typeface="Calibri"/>
              </a:rPr>
              <a:t>Port</a:t>
            </a:r>
          </a:p>
        </p:txBody>
      </p:sp>
      <p:sp>
        <p:nvSpPr>
          <p:cNvPr id="56" name="Web Server Tier"/>
          <p:cNvSpPr>
            <a:spLocks noChangeArrowheads="1"/>
          </p:cNvSpPr>
          <p:nvPr/>
        </p:nvSpPr>
        <p:spPr bwMode="auto">
          <a:xfrm>
            <a:off x="3810000" y="4682427"/>
            <a:ext cx="1468422" cy="956374"/>
          </a:xfrm>
          <a:prstGeom prst="roundRect">
            <a:avLst>
              <a:gd name="adj" fmla="val 16667"/>
            </a:avLst>
          </a:prstGeom>
          <a:solidFill>
            <a:schemeClr val="tx2">
              <a:lumMod val="20000"/>
              <a:lumOff val="80000"/>
            </a:schemeClr>
          </a:solidFill>
          <a:ln w="6350">
            <a:solidFill>
              <a:schemeClr val="accent1"/>
            </a:solidFill>
            <a:round/>
            <a:headEnd/>
            <a:tailEnd/>
          </a:ln>
          <a:effectLst/>
        </p:spPr>
        <p:txBody>
          <a:bodyPr tIns="0" bIns="0"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>
              <a:defRPr/>
            </a:pPr>
            <a:r>
              <a:rPr lang="en-US" altLang="en-US" sz="900" b="1" dirty="0">
                <a:latin typeface="Arial" charset="0"/>
              </a:rPr>
              <a:t>Requirements</a:t>
            </a:r>
          </a:p>
        </p:txBody>
      </p:sp>
      <p:cxnSp>
        <p:nvCxnSpPr>
          <p:cNvPr id="60" name="Straight Connector 12"/>
          <p:cNvCxnSpPr>
            <a:cxnSpLocks noChangeShapeType="1"/>
            <a:stCxn id="62" idx="1"/>
            <a:endCxn id="49" idx="1"/>
          </p:cNvCxnSpPr>
          <p:nvPr/>
        </p:nvCxnSpPr>
        <p:spPr bwMode="auto">
          <a:xfrm rot="10800000" flipV="1">
            <a:off x="3256830" y="5052216"/>
            <a:ext cx="476970" cy="89163"/>
          </a:xfrm>
          <a:prstGeom prst="bentConnector3">
            <a:avLst>
              <a:gd name="adj1" fmla="val 50000"/>
            </a:avLst>
          </a:prstGeom>
          <a:noFill/>
          <a:ln w="31750" cap="sq" algn="ctr">
            <a:solidFill>
              <a:srgbClr val="FCD5B5"/>
            </a:solidFill>
            <a:miter lim="800000"/>
            <a:headEnd/>
            <a:tailEnd/>
          </a:ln>
          <a:effectLst>
            <a:outerShdw blurRad="25400" dist="25401" dir="2700000" algn="tl" rotWithShape="0">
              <a:srgbClr val="984807">
                <a:alpha val="60999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62" name="Rectangle 14"/>
          <p:cNvSpPr>
            <a:spLocks noChangeArrowheads="1"/>
          </p:cNvSpPr>
          <p:nvPr/>
        </p:nvSpPr>
        <p:spPr bwMode="auto">
          <a:xfrm>
            <a:off x="3733800" y="4936712"/>
            <a:ext cx="920728" cy="231010"/>
          </a:xfrm>
          <a:prstGeom prst="rect">
            <a:avLst/>
          </a:prstGeom>
          <a:gradFill rotWithShape="1">
            <a:gsLst>
              <a:gs pos="0">
                <a:srgbClr val="FFBE86"/>
              </a:gs>
              <a:gs pos="35001">
                <a:srgbClr val="FFD0AA"/>
              </a:gs>
              <a:gs pos="100000">
                <a:srgbClr val="FFEBDB"/>
              </a:gs>
            </a:gsLst>
            <a:lin ang="16200000" scaled="1"/>
          </a:gradFill>
          <a:ln w="9525">
            <a:solidFill>
              <a:srgbClr val="E46C0A"/>
            </a:solidFill>
            <a:miter lim="800000"/>
            <a:headEnd/>
            <a:tailEnd/>
          </a:ln>
          <a:effectLst>
            <a:outerShdw dist="20000" dir="5400000" rotWithShape="0">
              <a:srgbClr val="000000">
                <a:alpha val="37999"/>
              </a:srgbClr>
            </a:outerShdw>
          </a:effectLst>
        </p:spPr>
        <p:txBody>
          <a:bodyPr wrap="none" lIns="0" rIns="0"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100" dirty="0">
                <a:latin typeface="Arial" charset="0"/>
              </a:rPr>
              <a:t>Bindable</a:t>
            </a:r>
          </a:p>
        </p:txBody>
      </p:sp>
      <p:cxnSp>
        <p:nvCxnSpPr>
          <p:cNvPr id="63" name="Straight Connector 12"/>
          <p:cNvCxnSpPr>
            <a:cxnSpLocks noChangeShapeType="1"/>
            <a:stCxn id="70" idx="1"/>
            <a:endCxn id="67" idx="3"/>
          </p:cNvCxnSpPr>
          <p:nvPr/>
        </p:nvCxnSpPr>
        <p:spPr bwMode="auto">
          <a:xfrm rot="10800000" flipV="1">
            <a:off x="5334001" y="5146777"/>
            <a:ext cx="462481" cy="248831"/>
          </a:xfrm>
          <a:prstGeom prst="bentConnector3">
            <a:avLst>
              <a:gd name="adj1" fmla="val 50000"/>
            </a:avLst>
          </a:prstGeom>
          <a:noFill/>
          <a:ln w="31750" cap="sq" algn="ctr">
            <a:solidFill>
              <a:srgbClr val="FCD5B5"/>
            </a:solidFill>
            <a:miter lim="800000"/>
            <a:headEnd/>
            <a:tailEnd/>
          </a:ln>
          <a:effectLst>
            <a:outerShdw blurRad="25400" dist="25401" dir="2700000" algn="tl" rotWithShape="0">
              <a:srgbClr val="984807">
                <a:alpha val="60999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64" name="Straight Connector 12"/>
          <p:cNvCxnSpPr>
            <a:cxnSpLocks noChangeShapeType="1"/>
            <a:stCxn id="47" idx="1"/>
            <a:endCxn id="71" idx="3"/>
          </p:cNvCxnSpPr>
          <p:nvPr/>
        </p:nvCxnSpPr>
        <p:spPr bwMode="auto">
          <a:xfrm rot="10800000" flipV="1">
            <a:off x="6142000" y="4042527"/>
            <a:ext cx="525634" cy="1104252"/>
          </a:xfrm>
          <a:prstGeom prst="bentConnector3">
            <a:avLst>
              <a:gd name="adj1" fmla="val 50000"/>
            </a:avLst>
          </a:prstGeom>
          <a:noFill/>
          <a:ln w="31750" cap="sq" algn="ctr">
            <a:solidFill>
              <a:srgbClr val="FCD5B5"/>
            </a:solidFill>
            <a:miter lim="800000"/>
            <a:headEnd/>
            <a:tailEnd/>
          </a:ln>
          <a:effectLst>
            <a:outerShdw blurRad="25400" dist="25401" dir="2700000" algn="tl" rotWithShape="0">
              <a:srgbClr val="984807">
                <a:alpha val="60999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65" name="Web Server Tier"/>
          <p:cNvSpPr>
            <a:spLocks noChangeArrowheads="1"/>
          </p:cNvSpPr>
          <p:nvPr/>
        </p:nvSpPr>
        <p:spPr bwMode="auto">
          <a:xfrm>
            <a:off x="5507968" y="4510391"/>
            <a:ext cx="838200" cy="953361"/>
          </a:xfrm>
          <a:prstGeom prst="roundRect">
            <a:avLst>
              <a:gd name="adj" fmla="val 16667"/>
            </a:avLst>
          </a:prstGeom>
          <a:solidFill>
            <a:schemeClr val="accent6">
              <a:lumMod val="40000"/>
              <a:lumOff val="60000"/>
              <a:alpha val="7000"/>
            </a:schemeClr>
          </a:solidFill>
          <a:ln w="6350">
            <a:solidFill>
              <a:schemeClr val="accent6">
                <a:lumMod val="75000"/>
              </a:schemeClr>
            </a:solidFill>
            <a:round/>
            <a:headEnd/>
            <a:tailEnd/>
          </a:ln>
          <a:effectLst>
            <a:outerShdw blurRad="38100" dir="2700000" algn="tl" rotWithShape="0">
              <a:schemeClr val="accent6">
                <a:lumMod val="75000"/>
                <a:alpha val="40000"/>
              </a:schemeClr>
            </a:outerShdw>
          </a:effectLst>
        </p:spPr>
        <p:txBody>
          <a:bodyPr wrap="none" lIns="0" tIns="18288" rIns="0" bIns="0"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>
              <a:defRPr/>
            </a:pPr>
            <a:endParaRPr lang="en-US" altLang="en-US" sz="1050" i="1" dirty="0">
              <a:latin typeface="Arial" charset="0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5507968" y="4706541"/>
            <a:ext cx="838200" cy="180069"/>
          </a:xfrm>
          <a:prstGeom prst="rect">
            <a:avLst/>
          </a:prstGeom>
          <a:solidFill>
            <a:schemeClr val="bg2">
              <a:alpha val="60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100" b="1" kern="0" dirty="0">
                <a:solidFill>
                  <a:schemeClr val="tx1"/>
                </a:solidFill>
                <a:latin typeface="Calibri"/>
              </a:rPr>
              <a:t>LinksTo</a:t>
            </a:r>
          </a:p>
        </p:txBody>
      </p:sp>
      <p:sp>
        <p:nvSpPr>
          <p:cNvPr id="67" name="Rectangle 14"/>
          <p:cNvSpPr>
            <a:spLocks noChangeArrowheads="1"/>
          </p:cNvSpPr>
          <p:nvPr/>
        </p:nvSpPr>
        <p:spPr bwMode="auto">
          <a:xfrm>
            <a:off x="4381366" y="5290924"/>
            <a:ext cx="952634" cy="209370"/>
          </a:xfrm>
          <a:prstGeom prst="rect">
            <a:avLst/>
          </a:prstGeom>
          <a:gradFill rotWithShape="1">
            <a:gsLst>
              <a:gs pos="0">
                <a:srgbClr val="FFBE86"/>
              </a:gs>
              <a:gs pos="35001">
                <a:srgbClr val="FFD0AA"/>
              </a:gs>
              <a:gs pos="100000">
                <a:srgbClr val="FFEBDB"/>
              </a:gs>
            </a:gsLst>
            <a:lin ang="16200000" scaled="1"/>
          </a:gradFill>
          <a:ln w="9525">
            <a:solidFill>
              <a:srgbClr val="E46C0A"/>
            </a:solidFill>
            <a:miter lim="800000"/>
            <a:headEnd/>
            <a:tailEnd/>
          </a:ln>
          <a:effectLst>
            <a:outerShdw dist="20000" dir="5400000" rotWithShape="0">
              <a:srgbClr val="000000">
                <a:alpha val="37999"/>
              </a:srgbClr>
            </a:outerShdw>
          </a:effectLst>
        </p:spPr>
        <p:txBody>
          <a:bodyPr wrap="none" lIns="0" rIns="0"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100" dirty="0">
                <a:latin typeface="Arial" charset="0"/>
              </a:rPr>
              <a:t>Linkable</a:t>
            </a:r>
          </a:p>
        </p:txBody>
      </p:sp>
      <p:grpSp>
        <p:nvGrpSpPr>
          <p:cNvPr id="69" name="Group 68"/>
          <p:cNvGrpSpPr/>
          <p:nvPr/>
        </p:nvGrpSpPr>
        <p:grpSpPr>
          <a:xfrm flipH="1">
            <a:off x="5796481" y="5048669"/>
            <a:ext cx="345519" cy="196217"/>
            <a:chOff x="4398651" y="4729278"/>
            <a:chExt cx="361230" cy="196217"/>
          </a:xfrm>
        </p:grpSpPr>
        <p:sp>
          <p:nvSpPr>
            <p:cNvPr id="70" name="Pentagon 13"/>
            <p:cNvSpPr>
              <a:spLocks noChangeArrowheads="1"/>
            </p:cNvSpPr>
            <p:nvPr/>
          </p:nvSpPr>
          <p:spPr bwMode="auto">
            <a:xfrm flipH="1">
              <a:off x="4498886" y="4729278"/>
              <a:ext cx="260995" cy="196217"/>
            </a:xfrm>
            <a:prstGeom prst="homePlate">
              <a:avLst>
                <a:gd name="adj" fmla="val 37332"/>
              </a:avLst>
            </a:prstGeom>
            <a:gradFill rotWithShape="1">
              <a:gsLst>
                <a:gs pos="0">
                  <a:srgbClr val="FFBE86"/>
                </a:gs>
                <a:gs pos="35001">
                  <a:srgbClr val="FFD0AA"/>
                </a:gs>
                <a:gs pos="100000">
                  <a:srgbClr val="FFEBDB"/>
                </a:gs>
              </a:gsLst>
              <a:lin ang="16200000" scaled="1"/>
            </a:gradFill>
            <a:ln w="9525">
              <a:solidFill>
                <a:srgbClr val="E46C0A"/>
              </a:solidFill>
              <a:miter lim="800000"/>
              <a:headEnd/>
              <a:tailEnd/>
            </a:ln>
            <a:effectLst>
              <a:outerShdw dist="20000" dir="5400000" rotWithShape="0">
                <a:srgbClr val="000000">
                  <a:alpha val="37999"/>
                </a:srgbClr>
              </a:outerShdw>
            </a:effec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>
                <a:latin typeface="Arial" charset="0"/>
              </a:endParaRPr>
            </a:p>
          </p:txBody>
        </p:sp>
        <p:sp>
          <p:nvSpPr>
            <p:cNvPr id="71" name="Chevron 18"/>
            <p:cNvSpPr>
              <a:spLocks noChangeArrowheads="1"/>
            </p:cNvSpPr>
            <p:nvPr/>
          </p:nvSpPr>
          <p:spPr bwMode="auto">
            <a:xfrm flipH="1">
              <a:off x="4398651" y="4729280"/>
              <a:ext cx="125599" cy="196215"/>
            </a:xfrm>
            <a:prstGeom prst="chevron">
              <a:avLst>
                <a:gd name="adj" fmla="val 50000"/>
              </a:avLst>
            </a:prstGeom>
            <a:gradFill rotWithShape="1">
              <a:gsLst>
                <a:gs pos="0">
                  <a:srgbClr val="FFBE86"/>
                </a:gs>
                <a:gs pos="35001">
                  <a:srgbClr val="FFD0AA"/>
                </a:gs>
                <a:gs pos="100000">
                  <a:srgbClr val="FFEBDB"/>
                </a:gs>
              </a:gsLst>
              <a:lin ang="16200000" scaled="1"/>
            </a:gradFill>
            <a:ln w="9525">
              <a:solidFill>
                <a:srgbClr val="E46C0A"/>
              </a:solidFill>
              <a:miter lim="800000"/>
              <a:headEnd/>
              <a:tailEnd/>
            </a:ln>
            <a:effectLst>
              <a:outerShdw dist="20000" dir="5400000" rotWithShape="0">
                <a:srgbClr val="000000">
                  <a:alpha val="37999"/>
                </a:srgbClr>
              </a:outerShdw>
            </a:effec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>
                <a:latin typeface="Arial" charset="0"/>
              </a:endParaRPr>
            </a:p>
          </p:txBody>
        </p:sp>
      </p:grpSp>
      <p:sp>
        <p:nvSpPr>
          <p:cNvPr id="47" name="Rectangle 14"/>
          <p:cNvSpPr>
            <a:spLocks noChangeArrowheads="1"/>
          </p:cNvSpPr>
          <p:nvPr/>
        </p:nvSpPr>
        <p:spPr bwMode="auto">
          <a:xfrm>
            <a:off x="6667634" y="3937842"/>
            <a:ext cx="1014566" cy="209370"/>
          </a:xfrm>
          <a:prstGeom prst="rect">
            <a:avLst/>
          </a:prstGeom>
          <a:gradFill rotWithShape="1">
            <a:gsLst>
              <a:gs pos="0">
                <a:srgbClr val="FFBE86"/>
              </a:gs>
              <a:gs pos="35001">
                <a:srgbClr val="FFD0AA"/>
              </a:gs>
              <a:gs pos="100000">
                <a:srgbClr val="FFEBDB"/>
              </a:gs>
            </a:gsLst>
            <a:lin ang="16200000" scaled="1"/>
          </a:gradFill>
          <a:ln w="9525">
            <a:solidFill>
              <a:srgbClr val="E46C0A"/>
            </a:solidFill>
            <a:miter lim="800000"/>
            <a:headEnd/>
            <a:tailEnd/>
          </a:ln>
          <a:effectLst>
            <a:outerShdw dist="20000" dir="5400000" rotWithShape="0">
              <a:srgbClr val="000000">
                <a:alpha val="37999"/>
              </a:srgbClr>
            </a:outerShdw>
          </a:effectLst>
        </p:spPr>
        <p:txBody>
          <a:bodyPr wrap="none" lIns="0" rIns="0"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100" dirty="0">
                <a:latin typeface="Arial" charset="0"/>
              </a:rPr>
              <a:t>Linkable</a:t>
            </a:r>
          </a:p>
        </p:txBody>
      </p:sp>
      <p:sp>
        <p:nvSpPr>
          <p:cNvPr id="72" name="Rectangle 71"/>
          <p:cNvSpPr/>
          <p:nvPr/>
        </p:nvSpPr>
        <p:spPr>
          <a:xfrm>
            <a:off x="729863" y="2057399"/>
            <a:ext cx="780983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b="1" dirty="0">
                <a:solidFill>
                  <a:schemeClr val="tx2">
                    <a:lumMod val="50000"/>
                  </a:schemeClr>
                </a:solidFill>
              </a:rPr>
              <a:t>Attributes</a:t>
            </a:r>
          </a:p>
          <a:p>
            <a:pPr marL="115888" indent="-115888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000" b="1" dirty="0">
                <a:latin typeface="Calibri"/>
                <a:ea typeface="Times New Roman"/>
                <a:cs typeface="Calibri"/>
              </a:rPr>
              <a:t>…</a:t>
            </a:r>
            <a:endParaRPr lang="en-US" sz="1000" b="1" i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743017" y="4537502"/>
            <a:ext cx="780983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b="1" dirty="0">
                <a:solidFill>
                  <a:schemeClr val="tx2">
                    <a:lumMod val="50000"/>
                  </a:schemeClr>
                </a:solidFill>
              </a:rPr>
              <a:t>Attributes</a:t>
            </a:r>
          </a:p>
          <a:p>
            <a:pPr marL="115888" indent="-115888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000" b="1" dirty="0">
                <a:latin typeface="Calibri"/>
                <a:ea typeface="Times New Roman"/>
                <a:cs typeface="Calibri"/>
              </a:rPr>
              <a:t>…</a:t>
            </a:r>
            <a:endParaRPr lang="en-US" sz="1000" b="1" i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62B458-36EF-5C18-64AD-4B6424B8E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4089400" y="6337300"/>
            <a:ext cx="9652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rgbClr val="003366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+mn-lt"/>
                <a:ea typeface="ＭＳ Ｐゴシック" charset="0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defRPr/>
            </a:pPr>
            <a:r>
              <a:rPr lang="it-IT"/>
              <a:t>- </a:t>
            </a:r>
            <a:fld id="{0D65E5FF-0279-0442-8A18-37024F4C050F}" type="slidenum">
              <a:rPr lang="en-US" smtClean="0"/>
              <a:pPr>
                <a:defRPr/>
              </a:pPr>
              <a:t>57</a:t>
            </a:fld>
            <a:r>
              <a:rPr lang="it-IT"/>
              <a:t> -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896252"/>
      </p:ext>
    </p:extLst>
  </p:cSld>
  <p:clrMapOvr>
    <a:masterClrMapping/>
  </p:clrMapOvr>
  <p:transition spd="med"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Web Server Tier"/>
          <p:cNvSpPr>
            <a:spLocks noChangeArrowheads="1"/>
          </p:cNvSpPr>
          <p:nvPr/>
        </p:nvSpPr>
        <p:spPr bwMode="auto">
          <a:xfrm>
            <a:off x="5470002" y="2018439"/>
            <a:ext cx="838200" cy="953361"/>
          </a:xfrm>
          <a:prstGeom prst="roundRect">
            <a:avLst>
              <a:gd name="adj" fmla="val 16667"/>
            </a:avLst>
          </a:prstGeom>
          <a:solidFill>
            <a:schemeClr val="accent6">
              <a:lumMod val="40000"/>
              <a:lumOff val="60000"/>
              <a:alpha val="7000"/>
            </a:schemeClr>
          </a:solidFill>
          <a:ln w="6350">
            <a:solidFill>
              <a:schemeClr val="accent6">
                <a:lumMod val="75000"/>
              </a:schemeClr>
            </a:solidFill>
            <a:round/>
            <a:headEnd/>
            <a:tailEnd/>
          </a:ln>
          <a:effectLst>
            <a:outerShdw blurRad="38100" dir="2700000" algn="tl" rotWithShape="0">
              <a:schemeClr val="accent6">
                <a:lumMod val="75000"/>
                <a:alpha val="40000"/>
              </a:schemeClr>
            </a:outerShdw>
          </a:effectLst>
        </p:spPr>
        <p:txBody>
          <a:bodyPr wrap="none" lIns="0" tIns="18288" rIns="0" bIns="0"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>
              <a:defRPr/>
            </a:pPr>
            <a:endParaRPr lang="en-US" altLang="en-US" sz="1050" i="1" dirty="0">
              <a:latin typeface="Arial" charset="0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5470002" y="2214589"/>
            <a:ext cx="838200" cy="180069"/>
          </a:xfrm>
          <a:prstGeom prst="rect">
            <a:avLst/>
          </a:prstGeom>
          <a:solidFill>
            <a:schemeClr val="bg2">
              <a:alpha val="60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100" b="1" kern="0" dirty="0">
                <a:solidFill>
                  <a:schemeClr val="tx1"/>
                </a:solidFill>
                <a:latin typeface="Calibri"/>
              </a:rPr>
              <a:t>LinksTo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103501" y="76200"/>
            <a:ext cx="30550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Network 3: </a:t>
            </a:r>
          </a:p>
          <a:p>
            <a:pPr algn="ctr"/>
            <a:r>
              <a:rPr lang="en-US" sz="1400" b="1" dirty="0"/>
              <a:t>Two servers bound to a single network</a:t>
            </a:r>
          </a:p>
        </p:txBody>
      </p:sp>
      <p:sp>
        <p:nvSpPr>
          <p:cNvPr id="10" name="Web Server Tier"/>
          <p:cNvSpPr>
            <a:spLocks noChangeArrowheads="1"/>
          </p:cNvSpPr>
          <p:nvPr/>
        </p:nvSpPr>
        <p:spPr bwMode="auto">
          <a:xfrm>
            <a:off x="381000" y="1905000"/>
            <a:ext cx="1578632" cy="20193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A3C4FF"/>
              </a:gs>
              <a:gs pos="35001">
                <a:srgbClr val="BFD5FF"/>
              </a:gs>
              <a:gs pos="100000">
                <a:srgbClr val="E5EEFF"/>
              </a:gs>
            </a:gsLst>
            <a:lin ang="16200000" scaled="1"/>
          </a:gradFill>
          <a:ln w="9525">
            <a:solidFill>
              <a:srgbClr val="4A7EBB"/>
            </a:solidFill>
            <a:round/>
            <a:headEnd/>
            <a:tailEnd/>
          </a:ln>
          <a:effectLst>
            <a:outerShdw dist="20000" dir="5400000" rotWithShape="0">
              <a:srgbClr val="000000">
                <a:alpha val="37999"/>
              </a:srgbClr>
            </a:outerShdw>
          </a:effectLst>
        </p:spPr>
        <p:txBody>
          <a:bodyPr tIns="0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200" i="1" dirty="0">
                <a:solidFill>
                  <a:srgbClr val="000000"/>
                </a:solidFill>
              </a:rPr>
              <a:t>my_server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81000" y="2286000"/>
            <a:ext cx="1578632" cy="304800"/>
          </a:xfrm>
          <a:prstGeom prst="rect">
            <a:avLst/>
          </a:prstGeom>
          <a:solidFill>
            <a:schemeClr val="bg2">
              <a:alpha val="60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tIns="0" bIns="0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100" b="1" kern="0" dirty="0">
                <a:solidFill>
                  <a:schemeClr val="tx1"/>
                </a:solidFill>
                <a:latin typeface="Calibri"/>
              </a:rPr>
              <a:t>Compute</a:t>
            </a:r>
          </a:p>
        </p:txBody>
      </p:sp>
      <p:sp>
        <p:nvSpPr>
          <p:cNvPr id="13" name="Web Server Tier"/>
          <p:cNvSpPr>
            <a:spLocks noChangeArrowheads="1"/>
          </p:cNvSpPr>
          <p:nvPr/>
        </p:nvSpPr>
        <p:spPr bwMode="auto">
          <a:xfrm>
            <a:off x="990600" y="3167943"/>
            <a:ext cx="1051560" cy="642057"/>
          </a:xfrm>
          <a:prstGeom prst="roundRect">
            <a:avLst>
              <a:gd name="adj" fmla="val 16667"/>
            </a:avLst>
          </a:prstGeom>
          <a:solidFill>
            <a:schemeClr val="tx2">
              <a:lumMod val="20000"/>
              <a:lumOff val="80000"/>
            </a:schemeClr>
          </a:solidFill>
          <a:ln w="6350">
            <a:solidFill>
              <a:schemeClr val="accent1"/>
            </a:solidFill>
            <a:round/>
            <a:headEnd/>
            <a:tailEnd/>
          </a:ln>
          <a:effectLst/>
        </p:spPr>
        <p:txBody>
          <a:bodyPr tIns="0" bIns="0"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>
              <a:defRPr/>
            </a:pPr>
            <a:r>
              <a:rPr lang="en-US" altLang="en-US" sz="900" b="1" dirty="0">
                <a:latin typeface="Arial" charset="0"/>
              </a:rPr>
              <a:t>Capabilities</a:t>
            </a:r>
          </a:p>
        </p:txBody>
      </p:sp>
      <p:sp>
        <p:nvSpPr>
          <p:cNvPr id="18" name="Web Server Tier"/>
          <p:cNvSpPr>
            <a:spLocks noChangeArrowheads="1"/>
          </p:cNvSpPr>
          <p:nvPr/>
        </p:nvSpPr>
        <p:spPr bwMode="auto">
          <a:xfrm>
            <a:off x="2590800" y="2247039"/>
            <a:ext cx="838200" cy="953361"/>
          </a:xfrm>
          <a:prstGeom prst="roundRect">
            <a:avLst>
              <a:gd name="adj" fmla="val 16667"/>
            </a:avLst>
          </a:prstGeom>
          <a:solidFill>
            <a:schemeClr val="accent6">
              <a:lumMod val="40000"/>
              <a:lumOff val="60000"/>
              <a:alpha val="7000"/>
            </a:schemeClr>
          </a:solidFill>
          <a:ln w="6350">
            <a:solidFill>
              <a:schemeClr val="accent6">
                <a:lumMod val="75000"/>
              </a:schemeClr>
            </a:solidFill>
            <a:round/>
            <a:headEnd/>
            <a:tailEnd/>
          </a:ln>
          <a:effectLst>
            <a:outerShdw blurRad="38100" dir="2700000" algn="tl" rotWithShape="0">
              <a:schemeClr val="accent6">
                <a:lumMod val="75000"/>
                <a:alpha val="40000"/>
              </a:schemeClr>
            </a:outerShdw>
          </a:effectLst>
        </p:spPr>
        <p:txBody>
          <a:bodyPr wrap="none" lIns="0" tIns="18288" rIns="0" bIns="0"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>
              <a:defRPr/>
            </a:pPr>
            <a:endParaRPr lang="en-US" altLang="en-US" sz="1050" i="1" dirty="0">
              <a:latin typeface="Arial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2590800" y="2443189"/>
            <a:ext cx="838200" cy="180069"/>
          </a:xfrm>
          <a:prstGeom prst="rect">
            <a:avLst/>
          </a:prstGeom>
          <a:solidFill>
            <a:schemeClr val="bg2">
              <a:alpha val="60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100" b="1" kern="0" dirty="0">
                <a:solidFill>
                  <a:schemeClr val="tx1"/>
                </a:solidFill>
                <a:latin typeface="Calibri"/>
              </a:rPr>
              <a:t>BindsTo</a:t>
            </a:r>
          </a:p>
        </p:txBody>
      </p:sp>
      <p:cxnSp>
        <p:nvCxnSpPr>
          <p:cNvPr id="9" name="Straight Connector 12"/>
          <p:cNvCxnSpPr>
            <a:cxnSpLocks noChangeShapeType="1"/>
            <a:stCxn id="26" idx="3"/>
            <a:endCxn id="14" idx="3"/>
          </p:cNvCxnSpPr>
          <p:nvPr/>
        </p:nvCxnSpPr>
        <p:spPr bwMode="auto">
          <a:xfrm rot="10800000" flipV="1">
            <a:off x="2133600" y="2922388"/>
            <a:ext cx="685800" cy="621121"/>
          </a:xfrm>
          <a:prstGeom prst="bentConnector3">
            <a:avLst>
              <a:gd name="adj1" fmla="val 50000"/>
            </a:avLst>
          </a:prstGeom>
          <a:noFill/>
          <a:ln w="31750" cap="sq" algn="ctr">
            <a:solidFill>
              <a:srgbClr val="FCD5B5"/>
            </a:solidFill>
            <a:miter lim="800000"/>
            <a:headEnd/>
            <a:tailEnd/>
          </a:ln>
          <a:effectLst>
            <a:outerShdw blurRad="25400" dist="25401" dir="2700000" algn="tl" rotWithShape="0">
              <a:srgbClr val="984807">
                <a:alpha val="60999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38" name="Web Server Tier"/>
          <p:cNvSpPr>
            <a:spLocks noChangeArrowheads="1"/>
          </p:cNvSpPr>
          <p:nvPr/>
        </p:nvSpPr>
        <p:spPr bwMode="auto">
          <a:xfrm>
            <a:off x="3801088" y="1185117"/>
            <a:ext cx="1324934" cy="1719476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A3C4FF"/>
              </a:gs>
              <a:gs pos="35001">
                <a:srgbClr val="BFD5FF"/>
              </a:gs>
              <a:gs pos="100000">
                <a:srgbClr val="E5EEFF"/>
              </a:gs>
            </a:gsLst>
            <a:lin ang="16200000" scaled="1"/>
          </a:gradFill>
          <a:ln w="9525">
            <a:solidFill>
              <a:srgbClr val="4A7EBB"/>
            </a:solidFill>
            <a:round/>
            <a:headEnd/>
            <a:tailEnd/>
          </a:ln>
          <a:effectLst>
            <a:outerShdw dist="20000" dir="5400000" rotWithShape="0">
              <a:srgbClr val="000000">
                <a:alpha val="37999"/>
              </a:srgbClr>
            </a:outerShdw>
          </a:effectLst>
        </p:spPr>
        <p:txBody>
          <a:bodyPr tIns="0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200" i="1" dirty="0">
                <a:solidFill>
                  <a:srgbClr val="000000"/>
                </a:solidFill>
              </a:rPr>
              <a:t>my_port1</a:t>
            </a:r>
          </a:p>
        </p:txBody>
      </p:sp>
      <p:sp>
        <p:nvSpPr>
          <p:cNvPr id="39" name="Rectangle 38"/>
          <p:cNvSpPr/>
          <p:nvPr/>
        </p:nvSpPr>
        <p:spPr>
          <a:xfrm>
            <a:off x="3801088" y="1530986"/>
            <a:ext cx="1324934" cy="306807"/>
          </a:xfrm>
          <a:prstGeom prst="rect">
            <a:avLst/>
          </a:prstGeom>
          <a:solidFill>
            <a:schemeClr val="bg2">
              <a:alpha val="60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tIns="0" bIns="0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100" b="1" kern="0" dirty="0">
                <a:solidFill>
                  <a:schemeClr val="tx1"/>
                </a:solidFill>
                <a:latin typeface="Calibri"/>
              </a:rPr>
              <a:t>Port</a:t>
            </a:r>
          </a:p>
        </p:txBody>
      </p:sp>
      <p:sp>
        <p:nvSpPr>
          <p:cNvPr id="42" name="Web Server Tier"/>
          <p:cNvSpPr>
            <a:spLocks noChangeArrowheads="1"/>
          </p:cNvSpPr>
          <p:nvPr/>
        </p:nvSpPr>
        <p:spPr bwMode="auto">
          <a:xfrm>
            <a:off x="3733800" y="1913993"/>
            <a:ext cx="1468422" cy="870611"/>
          </a:xfrm>
          <a:prstGeom prst="roundRect">
            <a:avLst>
              <a:gd name="adj" fmla="val 16667"/>
            </a:avLst>
          </a:prstGeom>
          <a:solidFill>
            <a:schemeClr val="tx2">
              <a:lumMod val="20000"/>
              <a:lumOff val="80000"/>
            </a:schemeClr>
          </a:solidFill>
          <a:ln w="6350">
            <a:solidFill>
              <a:schemeClr val="accent1"/>
            </a:solidFill>
            <a:round/>
            <a:headEnd/>
            <a:tailEnd/>
          </a:ln>
          <a:effectLst/>
        </p:spPr>
        <p:txBody>
          <a:bodyPr tIns="0" bIns="0"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>
              <a:defRPr/>
            </a:pPr>
            <a:r>
              <a:rPr lang="en-US" altLang="en-US" sz="900" b="1" dirty="0">
                <a:latin typeface="Arial" charset="0"/>
              </a:rPr>
              <a:t>Requirements</a:t>
            </a:r>
          </a:p>
        </p:txBody>
      </p:sp>
      <p:cxnSp>
        <p:nvCxnSpPr>
          <p:cNvPr id="17" name="Straight Connector 12"/>
          <p:cNvCxnSpPr>
            <a:cxnSpLocks noChangeShapeType="1"/>
            <a:stCxn id="43" idx="1"/>
            <a:endCxn id="25" idx="1"/>
          </p:cNvCxnSpPr>
          <p:nvPr/>
        </p:nvCxnSpPr>
        <p:spPr bwMode="auto">
          <a:xfrm rot="10800000" flipV="1">
            <a:off x="3180630" y="2258098"/>
            <a:ext cx="476970" cy="664290"/>
          </a:xfrm>
          <a:prstGeom prst="bentConnector3">
            <a:avLst>
              <a:gd name="adj1" fmla="val 50000"/>
            </a:avLst>
          </a:prstGeom>
          <a:noFill/>
          <a:ln w="31750" cap="sq" algn="ctr">
            <a:solidFill>
              <a:srgbClr val="FCD5B5"/>
            </a:solidFill>
            <a:miter lim="800000"/>
            <a:headEnd/>
            <a:tailEnd/>
          </a:ln>
          <a:effectLst>
            <a:outerShdw blurRad="25400" dist="25401" dir="2700000" algn="tl" rotWithShape="0">
              <a:srgbClr val="984807">
                <a:alpha val="60999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43" name="Rectangle 14"/>
          <p:cNvSpPr>
            <a:spLocks noChangeArrowheads="1"/>
          </p:cNvSpPr>
          <p:nvPr/>
        </p:nvSpPr>
        <p:spPr bwMode="auto">
          <a:xfrm>
            <a:off x="3657600" y="2142593"/>
            <a:ext cx="920728" cy="231010"/>
          </a:xfrm>
          <a:prstGeom prst="rect">
            <a:avLst/>
          </a:prstGeom>
          <a:gradFill rotWithShape="1">
            <a:gsLst>
              <a:gs pos="0">
                <a:srgbClr val="FFBE86"/>
              </a:gs>
              <a:gs pos="35001">
                <a:srgbClr val="FFD0AA"/>
              </a:gs>
              <a:gs pos="100000">
                <a:srgbClr val="FFEBDB"/>
              </a:gs>
            </a:gsLst>
            <a:lin ang="16200000" scaled="1"/>
          </a:gradFill>
          <a:ln w="9525">
            <a:solidFill>
              <a:srgbClr val="E46C0A"/>
            </a:solidFill>
            <a:miter lim="800000"/>
            <a:headEnd/>
            <a:tailEnd/>
          </a:ln>
          <a:effectLst>
            <a:outerShdw dist="20000" dir="5400000" rotWithShape="0">
              <a:srgbClr val="000000">
                <a:alpha val="37999"/>
              </a:srgbClr>
            </a:outerShdw>
          </a:effectLst>
        </p:spPr>
        <p:txBody>
          <a:bodyPr wrap="none" lIns="0" rIns="0"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100" dirty="0">
                <a:latin typeface="Arial" charset="0"/>
              </a:rPr>
              <a:t>Bindable</a:t>
            </a:r>
          </a:p>
        </p:txBody>
      </p:sp>
      <p:cxnSp>
        <p:nvCxnSpPr>
          <p:cNvPr id="51" name="Straight Connector 12"/>
          <p:cNvCxnSpPr>
            <a:cxnSpLocks noChangeShapeType="1"/>
            <a:stCxn id="35" idx="1"/>
            <a:endCxn id="50" idx="3"/>
          </p:cNvCxnSpPr>
          <p:nvPr/>
        </p:nvCxnSpPr>
        <p:spPr bwMode="auto">
          <a:xfrm rot="10800000">
            <a:off x="5257801" y="2552078"/>
            <a:ext cx="500715" cy="102748"/>
          </a:xfrm>
          <a:prstGeom prst="bentConnector3">
            <a:avLst>
              <a:gd name="adj1" fmla="val 50000"/>
            </a:avLst>
          </a:prstGeom>
          <a:noFill/>
          <a:ln w="31750" cap="sq" algn="ctr">
            <a:solidFill>
              <a:srgbClr val="FCD5B5"/>
            </a:solidFill>
            <a:miter lim="800000"/>
            <a:headEnd/>
            <a:tailEnd/>
          </a:ln>
          <a:effectLst>
            <a:outerShdw blurRad="25400" dist="25401" dir="2700000" algn="tl" rotWithShape="0">
              <a:srgbClr val="984807">
                <a:alpha val="60999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55" name="Straight Connector 12"/>
          <p:cNvCxnSpPr>
            <a:cxnSpLocks noChangeShapeType="1"/>
            <a:stCxn id="124" idx="1"/>
            <a:endCxn id="36" idx="3"/>
          </p:cNvCxnSpPr>
          <p:nvPr/>
        </p:nvCxnSpPr>
        <p:spPr bwMode="auto">
          <a:xfrm rot="10800000" flipV="1">
            <a:off x="6104034" y="2528231"/>
            <a:ext cx="525366" cy="126595"/>
          </a:xfrm>
          <a:prstGeom prst="bentConnector3">
            <a:avLst>
              <a:gd name="adj1" fmla="val 50000"/>
            </a:avLst>
          </a:prstGeom>
          <a:noFill/>
          <a:ln w="31750" cap="sq" algn="ctr">
            <a:solidFill>
              <a:srgbClr val="FCD5B5"/>
            </a:solidFill>
            <a:miter lim="800000"/>
            <a:headEnd/>
            <a:tailEnd/>
          </a:ln>
          <a:effectLst>
            <a:outerShdw blurRad="25400" dist="25401" dir="2700000" algn="tl" rotWithShape="0">
              <a:srgbClr val="984807">
                <a:alpha val="60999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grpSp>
        <p:nvGrpSpPr>
          <p:cNvPr id="8" name="Group 7"/>
          <p:cNvGrpSpPr/>
          <p:nvPr/>
        </p:nvGrpSpPr>
        <p:grpSpPr>
          <a:xfrm>
            <a:off x="2819400" y="2824279"/>
            <a:ext cx="361230" cy="196217"/>
            <a:chOff x="3280083" y="3357678"/>
            <a:chExt cx="361230" cy="196217"/>
          </a:xfrm>
        </p:grpSpPr>
        <p:sp>
          <p:nvSpPr>
            <p:cNvPr id="25" name="Pentagon 13"/>
            <p:cNvSpPr>
              <a:spLocks noChangeArrowheads="1"/>
            </p:cNvSpPr>
            <p:nvPr/>
          </p:nvSpPr>
          <p:spPr bwMode="auto">
            <a:xfrm flipH="1">
              <a:off x="3380318" y="3357678"/>
              <a:ext cx="260995" cy="196217"/>
            </a:xfrm>
            <a:prstGeom prst="homePlate">
              <a:avLst>
                <a:gd name="adj" fmla="val 37332"/>
              </a:avLst>
            </a:prstGeom>
            <a:gradFill rotWithShape="1">
              <a:gsLst>
                <a:gs pos="0">
                  <a:srgbClr val="FFBE86"/>
                </a:gs>
                <a:gs pos="35001">
                  <a:srgbClr val="FFD0AA"/>
                </a:gs>
                <a:gs pos="100000">
                  <a:srgbClr val="FFEBDB"/>
                </a:gs>
              </a:gsLst>
              <a:lin ang="16200000" scaled="1"/>
            </a:gradFill>
            <a:ln w="9525">
              <a:solidFill>
                <a:srgbClr val="E46C0A"/>
              </a:solidFill>
              <a:miter lim="800000"/>
              <a:headEnd/>
              <a:tailEnd/>
            </a:ln>
            <a:effectLst>
              <a:outerShdw dist="20000" dir="5400000" rotWithShape="0">
                <a:srgbClr val="000000">
                  <a:alpha val="37999"/>
                </a:srgbClr>
              </a:outerShdw>
            </a:effec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>
                <a:latin typeface="Arial" charset="0"/>
              </a:endParaRPr>
            </a:p>
          </p:txBody>
        </p:sp>
        <p:sp>
          <p:nvSpPr>
            <p:cNvPr id="26" name="Chevron 18"/>
            <p:cNvSpPr>
              <a:spLocks noChangeArrowheads="1"/>
            </p:cNvSpPr>
            <p:nvPr/>
          </p:nvSpPr>
          <p:spPr bwMode="auto">
            <a:xfrm flipH="1">
              <a:off x="3280083" y="3357680"/>
              <a:ext cx="125599" cy="196215"/>
            </a:xfrm>
            <a:prstGeom prst="chevron">
              <a:avLst>
                <a:gd name="adj" fmla="val 50000"/>
              </a:avLst>
            </a:prstGeom>
            <a:gradFill rotWithShape="1">
              <a:gsLst>
                <a:gs pos="0">
                  <a:srgbClr val="FFBE86"/>
                </a:gs>
                <a:gs pos="35001">
                  <a:srgbClr val="FFD0AA"/>
                </a:gs>
                <a:gs pos="100000">
                  <a:srgbClr val="FFEBDB"/>
                </a:gs>
              </a:gsLst>
              <a:lin ang="16200000" scaled="1"/>
            </a:gradFill>
            <a:ln w="9525">
              <a:solidFill>
                <a:srgbClr val="E46C0A"/>
              </a:solidFill>
              <a:miter lim="800000"/>
              <a:headEnd/>
              <a:tailEnd/>
            </a:ln>
            <a:effectLst>
              <a:outerShdw dist="20000" dir="5400000" rotWithShape="0">
                <a:srgbClr val="000000">
                  <a:alpha val="37999"/>
                </a:srgbClr>
              </a:outerShdw>
            </a:effec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>
                <a:latin typeface="Arial" charset="0"/>
              </a:endParaRPr>
            </a:p>
          </p:txBody>
        </p:sp>
      </p:grpSp>
      <p:sp>
        <p:nvSpPr>
          <p:cNvPr id="50" name="Rectangle 14"/>
          <p:cNvSpPr>
            <a:spLocks noChangeArrowheads="1"/>
          </p:cNvSpPr>
          <p:nvPr/>
        </p:nvSpPr>
        <p:spPr bwMode="auto">
          <a:xfrm>
            <a:off x="4305166" y="2447393"/>
            <a:ext cx="952634" cy="209370"/>
          </a:xfrm>
          <a:prstGeom prst="rect">
            <a:avLst/>
          </a:prstGeom>
          <a:gradFill rotWithShape="1">
            <a:gsLst>
              <a:gs pos="0">
                <a:srgbClr val="FFBE86"/>
              </a:gs>
              <a:gs pos="35001">
                <a:srgbClr val="FFD0AA"/>
              </a:gs>
              <a:gs pos="100000">
                <a:srgbClr val="FFEBDB"/>
              </a:gs>
            </a:gsLst>
            <a:lin ang="16200000" scaled="1"/>
          </a:gradFill>
          <a:ln w="9525">
            <a:solidFill>
              <a:srgbClr val="E46C0A"/>
            </a:solidFill>
            <a:miter lim="800000"/>
            <a:headEnd/>
            <a:tailEnd/>
          </a:ln>
          <a:effectLst>
            <a:outerShdw dist="20000" dir="5400000" rotWithShape="0">
              <a:srgbClr val="000000">
                <a:alpha val="37999"/>
              </a:srgbClr>
            </a:outerShdw>
          </a:effectLst>
        </p:spPr>
        <p:txBody>
          <a:bodyPr wrap="none" lIns="0" rIns="0"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100" dirty="0">
                <a:latin typeface="Arial" charset="0"/>
              </a:rPr>
              <a:t>Linkable</a:t>
            </a:r>
          </a:p>
        </p:txBody>
      </p:sp>
      <p:grpSp>
        <p:nvGrpSpPr>
          <p:cNvPr id="7" name="Group 6"/>
          <p:cNvGrpSpPr/>
          <p:nvPr/>
        </p:nvGrpSpPr>
        <p:grpSpPr>
          <a:xfrm flipH="1">
            <a:off x="5758515" y="2556717"/>
            <a:ext cx="345519" cy="196217"/>
            <a:chOff x="4398651" y="4729278"/>
            <a:chExt cx="361230" cy="196217"/>
          </a:xfrm>
        </p:grpSpPr>
        <p:sp>
          <p:nvSpPr>
            <p:cNvPr id="35" name="Pentagon 13"/>
            <p:cNvSpPr>
              <a:spLocks noChangeArrowheads="1"/>
            </p:cNvSpPr>
            <p:nvPr/>
          </p:nvSpPr>
          <p:spPr bwMode="auto">
            <a:xfrm flipH="1">
              <a:off x="4498886" y="4729278"/>
              <a:ext cx="260995" cy="196217"/>
            </a:xfrm>
            <a:prstGeom prst="homePlate">
              <a:avLst>
                <a:gd name="adj" fmla="val 37332"/>
              </a:avLst>
            </a:prstGeom>
            <a:gradFill rotWithShape="1">
              <a:gsLst>
                <a:gs pos="0">
                  <a:srgbClr val="FFBE86"/>
                </a:gs>
                <a:gs pos="35001">
                  <a:srgbClr val="FFD0AA"/>
                </a:gs>
                <a:gs pos="100000">
                  <a:srgbClr val="FFEBDB"/>
                </a:gs>
              </a:gsLst>
              <a:lin ang="16200000" scaled="1"/>
            </a:gradFill>
            <a:ln w="9525">
              <a:solidFill>
                <a:srgbClr val="E46C0A"/>
              </a:solidFill>
              <a:miter lim="800000"/>
              <a:headEnd/>
              <a:tailEnd/>
            </a:ln>
            <a:effectLst>
              <a:outerShdw dist="20000" dir="5400000" rotWithShape="0">
                <a:srgbClr val="000000">
                  <a:alpha val="37999"/>
                </a:srgbClr>
              </a:outerShdw>
            </a:effec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>
                <a:latin typeface="Arial" charset="0"/>
              </a:endParaRPr>
            </a:p>
          </p:txBody>
        </p:sp>
        <p:sp>
          <p:nvSpPr>
            <p:cNvPr id="36" name="Chevron 18"/>
            <p:cNvSpPr>
              <a:spLocks noChangeArrowheads="1"/>
            </p:cNvSpPr>
            <p:nvPr/>
          </p:nvSpPr>
          <p:spPr bwMode="auto">
            <a:xfrm flipH="1">
              <a:off x="4398651" y="4729280"/>
              <a:ext cx="125599" cy="196215"/>
            </a:xfrm>
            <a:prstGeom prst="chevron">
              <a:avLst>
                <a:gd name="adj" fmla="val 50000"/>
              </a:avLst>
            </a:prstGeom>
            <a:gradFill rotWithShape="1">
              <a:gsLst>
                <a:gs pos="0">
                  <a:srgbClr val="FFBE86"/>
                </a:gs>
                <a:gs pos="35001">
                  <a:srgbClr val="FFD0AA"/>
                </a:gs>
                <a:gs pos="100000">
                  <a:srgbClr val="FFEBDB"/>
                </a:gs>
              </a:gsLst>
              <a:lin ang="16200000" scaled="1"/>
            </a:gradFill>
            <a:ln w="9525">
              <a:solidFill>
                <a:srgbClr val="E46C0A"/>
              </a:solidFill>
              <a:miter lim="800000"/>
              <a:headEnd/>
              <a:tailEnd/>
            </a:ln>
            <a:effectLst>
              <a:outerShdw dist="20000" dir="5400000" rotWithShape="0">
                <a:srgbClr val="000000">
                  <a:alpha val="37999"/>
                </a:srgbClr>
              </a:outerShdw>
            </a:effec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>
                <a:latin typeface="Arial" charset="0"/>
              </a:endParaRPr>
            </a:p>
          </p:txBody>
        </p:sp>
      </p:grpSp>
      <p:sp>
        <p:nvSpPr>
          <p:cNvPr id="53" name="Web Server Tier"/>
          <p:cNvSpPr>
            <a:spLocks noChangeArrowheads="1"/>
          </p:cNvSpPr>
          <p:nvPr/>
        </p:nvSpPr>
        <p:spPr bwMode="auto">
          <a:xfrm>
            <a:off x="3801088" y="3056993"/>
            <a:ext cx="1324934" cy="1685393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A3C4FF"/>
              </a:gs>
              <a:gs pos="35001">
                <a:srgbClr val="BFD5FF"/>
              </a:gs>
              <a:gs pos="100000">
                <a:srgbClr val="E5EEFF"/>
              </a:gs>
            </a:gsLst>
            <a:lin ang="16200000" scaled="1"/>
          </a:gradFill>
          <a:ln w="9525">
            <a:solidFill>
              <a:srgbClr val="4A7EBB"/>
            </a:solidFill>
            <a:round/>
            <a:headEnd/>
            <a:tailEnd/>
          </a:ln>
          <a:effectLst>
            <a:outerShdw dist="20000" dir="5400000" rotWithShape="0">
              <a:srgbClr val="000000">
                <a:alpha val="37999"/>
              </a:srgbClr>
            </a:outerShdw>
          </a:effectLst>
        </p:spPr>
        <p:txBody>
          <a:bodyPr tIns="0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200" i="1" dirty="0">
                <a:solidFill>
                  <a:srgbClr val="000000"/>
                </a:solidFill>
              </a:rPr>
              <a:t>my_port2</a:t>
            </a:r>
          </a:p>
        </p:txBody>
      </p:sp>
      <p:sp>
        <p:nvSpPr>
          <p:cNvPr id="54" name="Rectangle 53"/>
          <p:cNvSpPr/>
          <p:nvPr/>
        </p:nvSpPr>
        <p:spPr>
          <a:xfrm>
            <a:off x="3801088" y="3402862"/>
            <a:ext cx="1324934" cy="306807"/>
          </a:xfrm>
          <a:prstGeom prst="rect">
            <a:avLst/>
          </a:prstGeom>
          <a:solidFill>
            <a:schemeClr val="bg2">
              <a:alpha val="60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tIns="0" bIns="0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100" b="1" kern="0" dirty="0">
                <a:solidFill>
                  <a:schemeClr val="tx1"/>
                </a:solidFill>
                <a:latin typeface="Calibri"/>
              </a:rPr>
              <a:t>Port</a:t>
            </a:r>
          </a:p>
        </p:txBody>
      </p:sp>
      <p:sp>
        <p:nvSpPr>
          <p:cNvPr id="56" name="Web Server Tier"/>
          <p:cNvSpPr>
            <a:spLocks noChangeArrowheads="1"/>
          </p:cNvSpPr>
          <p:nvPr/>
        </p:nvSpPr>
        <p:spPr bwMode="auto">
          <a:xfrm>
            <a:off x="3733800" y="3785869"/>
            <a:ext cx="1468422" cy="871421"/>
          </a:xfrm>
          <a:prstGeom prst="roundRect">
            <a:avLst>
              <a:gd name="adj" fmla="val 16667"/>
            </a:avLst>
          </a:prstGeom>
          <a:solidFill>
            <a:schemeClr val="tx2">
              <a:lumMod val="20000"/>
              <a:lumOff val="80000"/>
            </a:schemeClr>
          </a:solidFill>
          <a:ln w="6350">
            <a:solidFill>
              <a:schemeClr val="accent1"/>
            </a:solidFill>
            <a:round/>
            <a:headEnd/>
            <a:tailEnd/>
          </a:ln>
          <a:effectLst/>
        </p:spPr>
        <p:txBody>
          <a:bodyPr tIns="0" bIns="0"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>
              <a:defRPr/>
            </a:pPr>
            <a:r>
              <a:rPr lang="en-US" altLang="en-US" sz="900" b="1" dirty="0">
                <a:latin typeface="Arial" charset="0"/>
              </a:rPr>
              <a:t>Requirements</a:t>
            </a:r>
          </a:p>
        </p:txBody>
      </p:sp>
      <p:sp>
        <p:nvSpPr>
          <p:cNvPr id="62" name="Rectangle 14"/>
          <p:cNvSpPr>
            <a:spLocks noChangeArrowheads="1"/>
          </p:cNvSpPr>
          <p:nvPr/>
        </p:nvSpPr>
        <p:spPr bwMode="auto">
          <a:xfrm>
            <a:off x="3657600" y="4014469"/>
            <a:ext cx="920728" cy="231010"/>
          </a:xfrm>
          <a:prstGeom prst="rect">
            <a:avLst/>
          </a:prstGeom>
          <a:gradFill rotWithShape="1">
            <a:gsLst>
              <a:gs pos="0">
                <a:srgbClr val="FFBE86"/>
              </a:gs>
              <a:gs pos="35001">
                <a:srgbClr val="FFD0AA"/>
              </a:gs>
              <a:gs pos="100000">
                <a:srgbClr val="FFEBDB"/>
              </a:gs>
            </a:gsLst>
            <a:lin ang="16200000" scaled="1"/>
          </a:gradFill>
          <a:ln w="9525">
            <a:solidFill>
              <a:srgbClr val="E46C0A"/>
            </a:solidFill>
            <a:miter lim="800000"/>
            <a:headEnd/>
            <a:tailEnd/>
          </a:ln>
          <a:effectLst>
            <a:outerShdw dist="20000" dir="5400000" rotWithShape="0">
              <a:srgbClr val="000000">
                <a:alpha val="37999"/>
              </a:srgbClr>
            </a:outerShdw>
          </a:effectLst>
        </p:spPr>
        <p:txBody>
          <a:bodyPr wrap="none" lIns="0" rIns="0"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100" dirty="0">
                <a:latin typeface="Arial" charset="0"/>
              </a:rPr>
              <a:t>Bindable</a:t>
            </a:r>
          </a:p>
        </p:txBody>
      </p:sp>
      <p:cxnSp>
        <p:nvCxnSpPr>
          <p:cNvPr id="63" name="Straight Connector 12"/>
          <p:cNvCxnSpPr>
            <a:cxnSpLocks noChangeShapeType="1"/>
            <a:stCxn id="70" idx="1"/>
            <a:endCxn id="67" idx="3"/>
          </p:cNvCxnSpPr>
          <p:nvPr/>
        </p:nvCxnSpPr>
        <p:spPr bwMode="auto">
          <a:xfrm rot="10800000">
            <a:off x="5257801" y="4423955"/>
            <a:ext cx="538681" cy="25589"/>
          </a:xfrm>
          <a:prstGeom prst="bentConnector3">
            <a:avLst>
              <a:gd name="adj1" fmla="val 50000"/>
            </a:avLst>
          </a:prstGeom>
          <a:noFill/>
          <a:ln w="31750" cap="sq" algn="ctr">
            <a:solidFill>
              <a:srgbClr val="FCD5B5"/>
            </a:solidFill>
            <a:miter lim="800000"/>
            <a:headEnd/>
            <a:tailEnd/>
          </a:ln>
          <a:effectLst>
            <a:outerShdw blurRad="25400" dist="25401" dir="2700000" algn="tl" rotWithShape="0">
              <a:srgbClr val="984807">
                <a:alpha val="60999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64" name="Straight Connector 12"/>
          <p:cNvCxnSpPr>
            <a:cxnSpLocks noChangeShapeType="1"/>
            <a:stCxn id="119" idx="1"/>
            <a:endCxn id="71" idx="3"/>
          </p:cNvCxnSpPr>
          <p:nvPr/>
        </p:nvCxnSpPr>
        <p:spPr bwMode="auto">
          <a:xfrm rot="10800000" flipV="1">
            <a:off x="6142000" y="4399148"/>
            <a:ext cx="487400" cy="50395"/>
          </a:xfrm>
          <a:prstGeom prst="bentConnector3">
            <a:avLst>
              <a:gd name="adj1" fmla="val 50000"/>
            </a:avLst>
          </a:prstGeom>
          <a:noFill/>
          <a:ln w="31750" cap="sq" algn="ctr">
            <a:solidFill>
              <a:srgbClr val="FCD5B5"/>
            </a:solidFill>
            <a:miter lim="800000"/>
            <a:headEnd/>
            <a:tailEnd/>
          </a:ln>
          <a:effectLst>
            <a:outerShdw blurRad="25400" dist="25401" dir="2700000" algn="tl" rotWithShape="0">
              <a:srgbClr val="984807">
                <a:alpha val="60999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65" name="Web Server Tier"/>
          <p:cNvSpPr>
            <a:spLocks noChangeArrowheads="1"/>
          </p:cNvSpPr>
          <p:nvPr/>
        </p:nvSpPr>
        <p:spPr bwMode="auto">
          <a:xfrm>
            <a:off x="5507968" y="3813156"/>
            <a:ext cx="838200" cy="953361"/>
          </a:xfrm>
          <a:prstGeom prst="roundRect">
            <a:avLst>
              <a:gd name="adj" fmla="val 16667"/>
            </a:avLst>
          </a:prstGeom>
          <a:solidFill>
            <a:schemeClr val="accent6">
              <a:lumMod val="40000"/>
              <a:lumOff val="60000"/>
              <a:alpha val="7000"/>
            </a:schemeClr>
          </a:solidFill>
          <a:ln w="6350">
            <a:solidFill>
              <a:schemeClr val="accent6">
                <a:lumMod val="75000"/>
              </a:schemeClr>
            </a:solidFill>
            <a:round/>
            <a:headEnd/>
            <a:tailEnd/>
          </a:ln>
          <a:effectLst>
            <a:outerShdw blurRad="38100" dir="2700000" algn="tl" rotWithShape="0">
              <a:schemeClr val="accent6">
                <a:lumMod val="75000"/>
                <a:alpha val="40000"/>
              </a:schemeClr>
            </a:outerShdw>
          </a:effectLst>
        </p:spPr>
        <p:txBody>
          <a:bodyPr wrap="none" lIns="0" tIns="18288" rIns="0" bIns="0"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>
              <a:defRPr/>
            </a:pPr>
            <a:endParaRPr lang="en-US" altLang="en-US" sz="1050" i="1" dirty="0">
              <a:latin typeface="Arial" charset="0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5507968" y="4009306"/>
            <a:ext cx="838200" cy="180069"/>
          </a:xfrm>
          <a:prstGeom prst="rect">
            <a:avLst/>
          </a:prstGeom>
          <a:solidFill>
            <a:schemeClr val="bg2">
              <a:alpha val="60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100" b="1" kern="0" dirty="0">
                <a:solidFill>
                  <a:schemeClr val="tx1"/>
                </a:solidFill>
                <a:latin typeface="Calibri"/>
              </a:rPr>
              <a:t>LinksTo</a:t>
            </a:r>
          </a:p>
        </p:txBody>
      </p:sp>
      <p:sp>
        <p:nvSpPr>
          <p:cNvPr id="67" name="Rectangle 14"/>
          <p:cNvSpPr>
            <a:spLocks noChangeArrowheads="1"/>
          </p:cNvSpPr>
          <p:nvPr/>
        </p:nvSpPr>
        <p:spPr bwMode="auto">
          <a:xfrm>
            <a:off x="4305166" y="4319269"/>
            <a:ext cx="952634" cy="209370"/>
          </a:xfrm>
          <a:prstGeom prst="rect">
            <a:avLst/>
          </a:prstGeom>
          <a:gradFill rotWithShape="1">
            <a:gsLst>
              <a:gs pos="0">
                <a:srgbClr val="FFBE86"/>
              </a:gs>
              <a:gs pos="35001">
                <a:srgbClr val="FFD0AA"/>
              </a:gs>
              <a:gs pos="100000">
                <a:srgbClr val="FFEBDB"/>
              </a:gs>
            </a:gsLst>
            <a:lin ang="16200000" scaled="1"/>
          </a:gradFill>
          <a:ln w="9525">
            <a:solidFill>
              <a:srgbClr val="E46C0A"/>
            </a:solidFill>
            <a:miter lim="800000"/>
            <a:headEnd/>
            <a:tailEnd/>
          </a:ln>
          <a:effectLst>
            <a:outerShdw dist="20000" dir="5400000" rotWithShape="0">
              <a:srgbClr val="000000">
                <a:alpha val="37999"/>
              </a:srgbClr>
            </a:outerShdw>
          </a:effectLst>
        </p:spPr>
        <p:txBody>
          <a:bodyPr wrap="none" lIns="0" rIns="0"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100" dirty="0">
                <a:latin typeface="Arial" charset="0"/>
              </a:rPr>
              <a:t>Linkable</a:t>
            </a:r>
          </a:p>
        </p:txBody>
      </p:sp>
      <p:grpSp>
        <p:nvGrpSpPr>
          <p:cNvPr id="69" name="Group 68"/>
          <p:cNvGrpSpPr/>
          <p:nvPr/>
        </p:nvGrpSpPr>
        <p:grpSpPr>
          <a:xfrm flipH="1">
            <a:off x="5796481" y="4351434"/>
            <a:ext cx="345519" cy="196217"/>
            <a:chOff x="4398651" y="4729278"/>
            <a:chExt cx="361230" cy="196217"/>
          </a:xfrm>
        </p:grpSpPr>
        <p:sp>
          <p:nvSpPr>
            <p:cNvPr id="70" name="Pentagon 13"/>
            <p:cNvSpPr>
              <a:spLocks noChangeArrowheads="1"/>
            </p:cNvSpPr>
            <p:nvPr/>
          </p:nvSpPr>
          <p:spPr bwMode="auto">
            <a:xfrm flipH="1">
              <a:off x="4498886" y="4729278"/>
              <a:ext cx="260995" cy="196217"/>
            </a:xfrm>
            <a:prstGeom prst="homePlate">
              <a:avLst>
                <a:gd name="adj" fmla="val 37332"/>
              </a:avLst>
            </a:prstGeom>
            <a:gradFill rotWithShape="1">
              <a:gsLst>
                <a:gs pos="0">
                  <a:srgbClr val="FFBE86"/>
                </a:gs>
                <a:gs pos="35001">
                  <a:srgbClr val="FFD0AA"/>
                </a:gs>
                <a:gs pos="100000">
                  <a:srgbClr val="FFEBDB"/>
                </a:gs>
              </a:gsLst>
              <a:lin ang="16200000" scaled="1"/>
            </a:gradFill>
            <a:ln w="9525">
              <a:solidFill>
                <a:srgbClr val="E46C0A"/>
              </a:solidFill>
              <a:miter lim="800000"/>
              <a:headEnd/>
              <a:tailEnd/>
            </a:ln>
            <a:effectLst>
              <a:outerShdw dist="20000" dir="5400000" rotWithShape="0">
                <a:srgbClr val="000000">
                  <a:alpha val="37999"/>
                </a:srgbClr>
              </a:outerShdw>
            </a:effec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>
                <a:latin typeface="Arial" charset="0"/>
              </a:endParaRPr>
            </a:p>
          </p:txBody>
        </p:sp>
        <p:sp>
          <p:nvSpPr>
            <p:cNvPr id="71" name="Chevron 18"/>
            <p:cNvSpPr>
              <a:spLocks noChangeArrowheads="1"/>
            </p:cNvSpPr>
            <p:nvPr/>
          </p:nvSpPr>
          <p:spPr bwMode="auto">
            <a:xfrm flipH="1">
              <a:off x="4398651" y="4729280"/>
              <a:ext cx="125599" cy="196215"/>
            </a:xfrm>
            <a:prstGeom prst="chevron">
              <a:avLst>
                <a:gd name="adj" fmla="val 50000"/>
              </a:avLst>
            </a:prstGeom>
            <a:gradFill rotWithShape="1">
              <a:gsLst>
                <a:gs pos="0">
                  <a:srgbClr val="FFBE86"/>
                </a:gs>
                <a:gs pos="35001">
                  <a:srgbClr val="FFD0AA"/>
                </a:gs>
                <a:gs pos="100000">
                  <a:srgbClr val="FFEBDB"/>
                </a:gs>
              </a:gsLst>
              <a:lin ang="16200000" scaled="1"/>
            </a:gradFill>
            <a:ln w="9525">
              <a:solidFill>
                <a:srgbClr val="E46C0A"/>
              </a:solidFill>
              <a:miter lim="800000"/>
              <a:headEnd/>
              <a:tailEnd/>
            </a:ln>
            <a:effectLst>
              <a:outerShdw dist="20000" dir="5400000" rotWithShape="0">
                <a:srgbClr val="000000">
                  <a:alpha val="37999"/>
                </a:srgbClr>
              </a:outerShdw>
            </a:effec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>
                <a:latin typeface="Arial" charset="0"/>
              </a:endParaRPr>
            </a:p>
          </p:txBody>
        </p:sp>
      </p:grpSp>
      <p:sp>
        <p:nvSpPr>
          <p:cNvPr id="72" name="Rectangle 71"/>
          <p:cNvSpPr/>
          <p:nvPr/>
        </p:nvSpPr>
        <p:spPr>
          <a:xfrm>
            <a:off x="386829" y="2590799"/>
            <a:ext cx="780983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b="1" dirty="0">
                <a:solidFill>
                  <a:schemeClr val="tx2">
                    <a:lumMod val="50000"/>
                  </a:schemeClr>
                </a:solidFill>
              </a:rPr>
              <a:t>Attributes</a:t>
            </a:r>
          </a:p>
          <a:p>
            <a:pPr marL="115888" indent="-115888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000" b="1" dirty="0">
                <a:latin typeface="Calibri"/>
                <a:ea typeface="Times New Roman"/>
                <a:cs typeface="Calibri"/>
              </a:rPr>
              <a:t>…</a:t>
            </a:r>
            <a:endParaRPr lang="en-US" sz="1000" b="1" i="1" dirty="0">
              <a:solidFill>
                <a:schemeClr val="tx2">
                  <a:lumMod val="50000"/>
                </a:schemeClr>
              </a:solidFill>
            </a:endParaRPr>
          </a:p>
        </p:txBody>
      </p:sp>
      <p:cxnSp>
        <p:nvCxnSpPr>
          <p:cNvPr id="78" name="Straight Connector 12"/>
          <p:cNvCxnSpPr>
            <a:cxnSpLocks noChangeShapeType="1"/>
            <a:stCxn id="84" idx="1"/>
            <a:endCxn id="114" idx="3"/>
          </p:cNvCxnSpPr>
          <p:nvPr/>
        </p:nvCxnSpPr>
        <p:spPr bwMode="auto">
          <a:xfrm rot="10800000" flipV="1">
            <a:off x="5257800" y="6088703"/>
            <a:ext cx="570592" cy="188181"/>
          </a:xfrm>
          <a:prstGeom prst="bentConnector3">
            <a:avLst>
              <a:gd name="adj1" fmla="val 50000"/>
            </a:avLst>
          </a:prstGeom>
          <a:noFill/>
          <a:ln w="31750" cap="sq" algn="ctr">
            <a:solidFill>
              <a:srgbClr val="FCD5B5"/>
            </a:solidFill>
            <a:miter lim="800000"/>
            <a:headEnd/>
            <a:tailEnd/>
          </a:ln>
          <a:effectLst>
            <a:outerShdw blurRad="25400" dist="25401" dir="2700000" algn="tl" rotWithShape="0">
              <a:srgbClr val="984807">
                <a:alpha val="60999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79" name="Straight Connector 12"/>
          <p:cNvCxnSpPr>
            <a:cxnSpLocks noChangeShapeType="1"/>
            <a:stCxn id="95" idx="1"/>
            <a:endCxn id="85" idx="3"/>
          </p:cNvCxnSpPr>
          <p:nvPr/>
        </p:nvCxnSpPr>
        <p:spPr bwMode="auto">
          <a:xfrm rot="10800000">
            <a:off x="6173912" y="6088706"/>
            <a:ext cx="455489" cy="173327"/>
          </a:xfrm>
          <a:prstGeom prst="bentConnector3">
            <a:avLst>
              <a:gd name="adj1" fmla="val 50000"/>
            </a:avLst>
          </a:prstGeom>
          <a:noFill/>
          <a:ln w="31750" cap="sq" algn="ctr">
            <a:solidFill>
              <a:srgbClr val="FCD5B5"/>
            </a:solidFill>
            <a:miter lim="800000"/>
            <a:headEnd/>
            <a:tailEnd/>
          </a:ln>
          <a:effectLst>
            <a:outerShdw blurRad="25400" dist="25401" dir="2700000" algn="tl" rotWithShape="0">
              <a:srgbClr val="984807">
                <a:alpha val="60999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80" name="Web Server Tier"/>
          <p:cNvSpPr>
            <a:spLocks noChangeArrowheads="1"/>
          </p:cNvSpPr>
          <p:nvPr/>
        </p:nvSpPr>
        <p:spPr bwMode="auto">
          <a:xfrm>
            <a:off x="5539879" y="5452317"/>
            <a:ext cx="838200" cy="953361"/>
          </a:xfrm>
          <a:prstGeom prst="roundRect">
            <a:avLst>
              <a:gd name="adj" fmla="val 16667"/>
            </a:avLst>
          </a:prstGeom>
          <a:solidFill>
            <a:schemeClr val="accent6">
              <a:lumMod val="40000"/>
              <a:lumOff val="60000"/>
              <a:alpha val="7000"/>
            </a:schemeClr>
          </a:solidFill>
          <a:ln w="6350">
            <a:solidFill>
              <a:schemeClr val="accent6">
                <a:lumMod val="75000"/>
              </a:schemeClr>
            </a:solidFill>
            <a:round/>
            <a:headEnd/>
            <a:tailEnd/>
          </a:ln>
          <a:effectLst>
            <a:outerShdw blurRad="38100" dir="2700000" algn="tl" rotWithShape="0">
              <a:schemeClr val="accent6">
                <a:lumMod val="75000"/>
                <a:alpha val="40000"/>
              </a:schemeClr>
            </a:outerShdw>
          </a:effectLst>
        </p:spPr>
        <p:txBody>
          <a:bodyPr wrap="none" lIns="0" tIns="18288" rIns="0" bIns="0"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>
              <a:defRPr/>
            </a:pPr>
            <a:endParaRPr lang="en-US" altLang="en-US" sz="1050" i="1" dirty="0">
              <a:latin typeface="Arial" charset="0"/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5539879" y="5648467"/>
            <a:ext cx="838200" cy="180069"/>
          </a:xfrm>
          <a:prstGeom prst="rect">
            <a:avLst/>
          </a:prstGeom>
          <a:solidFill>
            <a:schemeClr val="bg2">
              <a:alpha val="60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100" b="1" kern="0" dirty="0">
                <a:solidFill>
                  <a:schemeClr val="tx1"/>
                </a:solidFill>
                <a:latin typeface="Calibri"/>
              </a:rPr>
              <a:t>LinksTo</a:t>
            </a:r>
          </a:p>
        </p:txBody>
      </p:sp>
      <p:grpSp>
        <p:nvGrpSpPr>
          <p:cNvPr id="83" name="Group 82"/>
          <p:cNvGrpSpPr/>
          <p:nvPr/>
        </p:nvGrpSpPr>
        <p:grpSpPr>
          <a:xfrm flipH="1">
            <a:off x="5828392" y="5990595"/>
            <a:ext cx="345519" cy="196217"/>
            <a:chOff x="4398651" y="4729278"/>
            <a:chExt cx="361230" cy="196217"/>
          </a:xfrm>
        </p:grpSpPr>
        <p:sp>
          <p:nvSpPr>
            <p:cNvPr id="84" name="Pentagon 13"/>
            <p:cNvSpPr>
              <a:spLocks noChangeArrowheads="1"/>
            </p:cNvSpPr>
            <p:nvPr/>
          </p:nvSpPr>
          <p:spPr bwMode="auto">
            <a:xfrm flipH="1">
              <a:off x="4498886" y="4729278"/>
              <a:ext cx="260995" cy="196217"/>
            </a:xfrm>
            <a:prstGeom prst="homePlate">
              <a:avLst>
                <a:gd name="adj" fmla="val 37332"/>
              </a:avLst>
            </a:prstGeom>
            <a:gradFill rotWithShape="1">
              <a:gsLst>
                <a:gs pos="0">
                  <a:srgbClr val="FFBE86"/>
                </a:gs>
                <a:gs pos="35001">
                  <a:srgbClr val="FFD0AA"/>
                </a:gs>
                <a:gs pos="100000">
                  <a:srgbClr val="FFEBDB"/>
                </a:gs>
              </a:gsLst>
              <a:lin ang="16200000" scaled="1"/>
            </a:gradFill>
            <a:ln w="9525">
              <a:solidFill>
                <a:srgbClr val="E46C0A"/>
              </a:solidFill>
              <a:miter lim="800000"/>
              <a:headEnd/>
              <a:tailEnd/>
            </a:ln>
            <a:effectLst>
              <a:outerShdw dist="20000" dir="5400000" rotWithShape="0">
                <a:srgbClr val="000000">
                  <a:alpha val="37999"/>
                </a:srgbClr>
              </a:outerShdw>
            </a:effec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>
                <a:latin typeface="Arial" charset="0"/>
              </a:endParaRPr>
            </a:p>
          </p:txBody>
        </p:sp>
        <p:sp>
          <p:nvSpPr>
            <p:cNvPr id="85" name="Chevron 18"/>
            <p:cNvSpPr>
              <a:spLocks noChangeArrowheads="1"/>
            </p:cNvSpPr>
            <p:nvPr/>
          </p:nvSpPr>
          <p:spPr bwMode="auto">
            <a:xfrm flipH="1">
              <a:off x="4398651" y="4729280"/>
              <a:ext cx="125599" cy="196215"/>
            </a:xfrm>
            <a:prstGeom prst="chevron">
              <a:avLst>
                <a:gd name="adj" fmla="val 50000"/>
              </a:avLst>
            </a:prstGeom>
            <a:gradFill rotWithShape="1">
              <a:gsLst>
                <a:gs pos="0">
                  <a:srgbClr val="FFBE86"/>
                </a:gs>
                <a:gs pos="35001">
                  <a:srgbClr val="FFD0AA"/>
                </a:gs>
                <a:gs pos="100000">
                  <a:srgbClr val="FFEBDB"/>
                </a:gs>
              </a:gsLst>
              <a:lin ang="16200000" scaled="1"/>
            </a:gradFill>
            <a:ln w="9525">
              <a:solidFill>
                <a:srgbClr val="E46C0A"/>
              </a:solidFill>
              <a:miter lim="800000"/>
              <a:headEnd/>
              <a:tailEnd/>
            </a:ln>
            <a:effectLst>
              <a:outerShdw dist="20000" dir="5400000" rotWithShape="0">
                <a:srgbClr val="000000">
                  <a:alpha val="37999"/>
                </a:srgbClr>
              </a:outerShdw>
            </a:effec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>
                <a:latin typeface="Arial" charset="0"/>
              </a:endParaRPr>
            </a:p>
          </p:txBody>
        </p:sp>
      </p:grpSp>
      <p:sp>
        <p:nvSpPr>
          <p:cNvPr id="91" name="Web Server Tier"/>
          <p:cNvSpPr>
            <a:spLocks noChangeArrowheads="1"/>
          </p:cNvSpPr>
          <p:nvPr/>
        </p:nvSpPr>
        <p:spPr bwMode="auto">
          <a:xfrm>
            <a:off x="6803368" y="4876800"/>
            <a:ext cx="1578632" cy="1718517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A3C4FF"/>
              </a:gs>
              <a:gs pos="35001">
                <a:srgbClr val="BFD5FF"/>
              </a:gs>
              <a:gs pos="100000">
                <a:srgbClr val="E5EEFF"/>
              </a:gs>
            </a:gsLst>
            <a:lin ang="16200000" scaled="1"/>
          </a:gradFill>
          <a:ln w="9525">
            <a:solidFill>
              <a:srgbClr val="4A7EBB"/>
            </a:solidFill>
            <a:round/>
            <a:headEnd/>
            <a:tailEnd/>
          </a:ln>
          <a:effectLst>
            <a:outerShdw dist="20000" dir="5400000" rotWithShape="0">
              <a:srgbClr val="000000">
                <a:alpha val="37999"/>
              </a:srgbClr>
            </a:outerShdw>
          </a:effectLst>
        </p:spPr>
        <p:txBody>
          <a:bodyPr tIns="0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200" i="1" dirty="0">
                <a:solidFill>
                  <a:srgbClr val="000000"/>
                </a:solidFill>
              </a:rPr>
              <a:t>my_network3</a:t>
            </a:r>
          </a:p>
        </p:txBody>
      </p:sp>
      <p:sp>
        <p:nvSpPr>
          <p:cNvPr id="92" name="Rectangle 91"/>
          <p:cNvSpPr/>
          <p:nvPr/>
        </p:nvSpPr>
        <p:spPr>
          <a:xfrm>
            <a:off x="6803368" y="5189745"/>
            <a:ext cx="1578632" cy="304800"/>
          </a:xfrm>
          <a:prstGeom prst="rect">
            <a:avLst/>
          </a:prstGeom>
          <a:solidFill>
            <a:schemeClr val="bg2">
              <a:alpha val="60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tIns="0" bIns="0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100" b="1" kern="0" dirty="0">
                <a:solidFill>
                  <a:schemeClr val="tx1"/>
                </a:solidFill>
                <a:latin typeface="Calibri"/>
              </a:rPr>
              <a:t>Network</a:t>
            </a:r>
          </a:p>
        </p:txBody>
      </p:sp>
      <p:sp>
        <p:nvSpPr>
          <p:cNvPr id="93" name="Web Server Tier"/>
          <p:cNvSpPr>
            <a:spLocks noChangeArrowheads="1"/>
          </p:cNvSpPr>
          <p:nvPr/>
        </p:nvSpPr>
        <p:spPr bwMode="auto">
          <a:xfrm>
            <a:off x="6711323" y="5952495"/>
            <a:ext cx="1061077" cy="490422"/>
          </a:xfrm>
          <a:prstGeom prst="roundRect">
            <a:avLst>
              <a:gd name="adj" fmla="val 16667"/>
            </a:avLst>
          </a:prstGeom>
          <a:solidFill>
            <a:schemeClr val="tx2">
              <a:lumMod val="20000"/>
              <a:lumOff val="80000"/>
            </a:schemeClr>
          </a:solidFill>
          <a:ln w="6350">
            <a:solidFill>
              <a:schemeClr val="accent1"/>
            </a:solidFill>
            <a:round/>
            <a:headEnd/>
            <a:tailEnd/>
          </a:ln>
          <a:effectLst/>
        </p:spPr>
        <p:txBody>
          <a:bodyPr tIns="0" bIns="0"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>
              <a:defRPr/>
            </a:pPr>
            <a:r>
              <a:rPr lang="en-US" altLang="en-US" sz="900" b="1" dirty="0">
                <a:latin typeface="Arial" charset="0"/>
              </a:rPr>
              <a:t>Capabilities</a:t>
            </a:r>
          </a:p>
        </p:txBody>
      </p:sp>
      <p:sp>
        <p:nvSpPr>
          <p:cNvPr id="94" name="Rectangle 93"/>
          <p:cNvSpPr/>
          <p:nvPr/>
        </p:nvSpPr>
        <p:spPr>
          <a:xfrm>
            <a:off x="6858000" y="5494019"/>
            <a:ext cx="792205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b="1" dirty="0">
                <a:solidFill>
                  <a:schemeClr val="tx2">
                    <a:lumMod val="50000"/>
                  </a:schemeClr>
                </a:solidFill>
              </a:rPr>
              <a:t>Properties</a:t>
            </a:r>
          </a:p>
          <a:p>
            <a:pPr marL="115888" indent="-115888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000" b="1" dirty="0">
                <a:latin typeface="Calibri"/>
                <a:ea typeface="Times New Roman"/>
                <a:cs typeface="Times New Roman"/>
              </a:rPr>
              <a:t>…</a:t>
            </a:r>
          </a:p>
        </p:txBody>
      </p:sp>
      <p:sp>
        <p:nvSpPr>
          <p:cNvPr id="95" name="Rectangle 14"/>
          <p:cNvSpPr>
            <a:spLocks noChangeArrowheads="1"/>
          </p:cNvSpPr>
          <p:nvPr/>
        </p:nvSpPr>
        <p:spPr bwMode="auto">
          <a:xfrm>
            <a:off x="6629400" y="6157347"/>
            <a:ext cx="1014566" cy="209370"/>
          </a:xfrm>
          <a:prstGeom prst="rect">
            <a:avLst/>
          </a:prstGeom>
          <a:gradFill rotWithShape="1">
            <a:gsLst>
              <a:gs pos="0">
                <a:srgbClr val="FFBE86"/>
              </a:gs>
              <a:gs pos="35001">
                <a:srgbClr val="FFD0AA"/>
              </a:gs>
              <a:gs pos="100000">
                <a:srgbClr val="FFEBDB"/>
              </a:gs>
            </a:gsLst>
            <a:lin ang="16200000" scaled="1"/>
          </a:gradFill>
          <a:ln w="9525">
            <a:solidFill>
              <a:srgbClr val="E46C0A"/>
            </a:solidFill>
            <a:miter lim="800000"/>
            <a:headEnd/>
            <a:tailEnd/>
          </a:ln>
          <a:effectLst>
            <a:outerShdw dist="20000" dir="5400000" rotWithShape="0">
              <a:srgbClr val="000000">
                <a:alpha val="37999"/>
              </a:srgbClr>
            </a:outerShdw>
          </a:effectLst>
        </p:spPr>
        <p:txBody>
          <a:bodyPr wrap="none" lIns="0" rIns="0"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100" dirty="0">
                <a:latin typeface="Arial" charset="0"/>
              </a:rPr>
              <a:t>Linkable</a:t>
            </a:r>
          </a:p>
        </p:txBody>
      </p:sp>
      <p:sp>
        <p:nvSpPr>
          <p:cNvPr id="96" name="Web Server Tier"/>
          <p:cNvSpPr>
            <a:spLocks noChangeArrowheads="1"/>
          </p:cNvSpPr>
          <p:nvPr/>
        </p:nvSpPr>
        <p:spPr bwMode="auto">
          <a:xfrm>
            <a:off x="2590800" y="3466239"/>
            <a:ext cx="838200" cy="953361"/>
          </a:xfrm>
          <a:prstGeom prst="roundRect">
            <a:avLst>
              <a:gd name="adj" fmla="val 16667"/>
            </a:avLst>
          </a:prstGeom>
          <a:solidFill>
            <a:schemeClr val="accent6">
              <a:lumMod val="40000"/>
              <a:lumOff val="60000"/>
              <a:alpha val="7000"/>
            </a:schemeClr>
          </a:solidFill>
          <a:ln w="6350">
            <a:solidFill>
              <a:schemeClr val="accent6">
                <a:lumMod val="75000"/>
              </a:schemeClr>
            </a:solidFill>
            <a:round/>
            <a:headEnd/>
            <a:tailEnd/>
          </a:ln>
          <a:effectLst>
            <a:outerShdw blurRad="38100" dir="2700000" algn="tl" rotWithShape="0">
              <a:schemeClr val="accent6">
                <a:lumMod val="75000"/>
                <a:alpha val="40000"/>
              </a:schemeClr>
            </a:outerShdw>
          </a:effectLst>
        </p:spPr>
        <p:txBody>
          <a:bodyPr wrap="none" lIns="0" tIns="18288" rIns="0" bIns="0"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>
              <a:defRPr/>
            </a:pPr>
            <a:endParaRPr lang="en-US" altLang="en-US" sz="1050" i="1" dirty="0">
              <a:latin typeface="Arial" charset="0"/>
            </a:endParaRPr>
          </a:p>
        </p:txBody>
      </p:sp>
      <p:sp>
        <p:nvSpPr>
          <p:cNvPr id="97" name="Rectangle 96"/>
          <p:cNvSpPr/>
          <p:nvPr/>
        </p:nvSpPr>
        <p:spPr>
          <a:xfrm>
            <a:off x="2590800" y="3662389"/>
            <a:ext cx="838200" cy="180069"/>
          </a:xfrm>
          <a:prstGeom prst="rect">
            <a:avLst/>
          </a:prstGeom>
          <a:solidFill>
            <a:schemeClr val="bg2">
              <a:alpha val="60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100" b="1" kern="0" dirty="0">
                <a:solidFill>
                  <a:schemeClr val="tx1"/>
                </a:solidFill>
                <a:latin typeface="Calibri"/>
              </a:rPr>
              <a:t>BindsTo</a:t>
            </a:r>
          </a:p>
        </p:txBody>
      </p:sp>
      <p:cxnSp>
        <p:nvCxnSpPr>
          <p:cNvPr id="98" name="Straight Connector 12"/>
          <p:cNvCxnSpPr>
            <a:cxnSpLocks noChangeShapeType="1"/>
            <a:stCxn id="102" idx="3"/>
            <a:endCxn id="14" idx="2"/>
          </p:cNvCxnSpPr>
          <p:nvPr/>
        </p:nvCxnSpPr>
        <p:spPr bwMode="auto">
          <a:xfrm rot="10800000">
            <a:off x="1630680" y="3653239"/>
            <a:ext cx="1188720" cy="488351"/>
          </a:xfrm>
          <a:prstGeom prst="bentConnector2">
            <a:avLst/>
          </a:prstGeom>
          <a:noFill/>
          <a:ln w="31750" cap="sq" algn="ctr">
            <a:solidFill>
              <a:srgbClr val="FCD5B5"/>
            </a:solidFill>
            <a:miter lim="800000"/>
            <a:headEnd/>
            <a:tailEnd/>
          </a:ln>
          <a:effectLst>
            <a:outerShdw blurRad="25400" dist="25401" dir="2700000" algn="tl" rotWithShape="0">
              <a:srgbClr val="984807">
                <a:alpha val="60999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99" name="Straight Connector 12"/>
          <p:cNvCxnSpPr>
            <a:cxnSpLocks noChangeShapeType="1"/>
            <a:stCxn id="62" idx="1"/>
            <a:endCxn id="101" idx="1"/>
          </p:cNvCxnSpPr>
          <p:nvPr/>
        </p:nvCxnSpPr>
        <p:spPr bwMode="auto">
          <a:xfrm rot="10800000" flipV="1">
            <a:off x="3180630" y="4129974"/>
            <a:ext cx="476970" cy="11614"/>
          </a:xfrm>
          <a:prstGeom prst="bentConnector3">
            <a:avLst>
              <a:gd name="adj1" fmla="val 50000"/>
            </a:avLst>
          </a:prstGeom>
          <a:noFill/>
          <a:ln w="31750" cap="sq" algn="ctr">
            <a:solidFill>
              <a:srgbClr val="FCD5B5"/>
            </a:solidFill>
            <a:miter lim="800000"/>
            <a:headEnd/>
            <a:tailEnd/>
          </a:ln>
          <a:effectLst>
            <a:outerShdw blurRad="25400" dist="25401" dir="2700000" algn="tl" rotWithShape="0">
              <a:srgbClr val="984807">
                <a:alpha val="60999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grpSp>
        <p:nvGrpSpPr>
          <p:cNvPr id="100" name="Group 99"/>
          <p:cNvGrpSpPr/>
          <p:nvPr/>
        </p:nvGrpSpPr>
        <p:grpSpPr>
          <a:xfrm>
            <a:off x="2819400" y="4043479"/>
            <a:ext cx="361230" cy="196217"/>
            <a:chOff x="3280083" y="3357678"/>
            <a:chExt cx="361230" cy="196217"/>
          </a:xfrm>
        </p:grpSpPr>
        <p:sp>
          <p:nvSpPr>
            <p:cNvPr id="101" name="Pentagon 13"/>
            <p:cNvSpPr>
              <a:spLocks noChangeArrowheads="1"/>
            </p:cNvSpPr>
            <p:nvPr/>
          </p:nvSpPr>
          <p:spPr bwMode="auto">
            <a:xfrm flipH="1">
              <a:off x="3380318" y="3357678"/>
              <a:ext cx="260995" cy="196217"/>
            </a:xfrm>
            <a:prstGeom prst="homePlate">
              <a:avLst>
                <a:gd name="adj" fmla="val 37332"/>
              </a:avLst>
            </a:prstGeom>
            <a:gradFill rotWithShape="1">
              <a:gsLst>
                <a:gs pos="0">
                  <a:srgbClr val="FFBE86"/>
                </a:gs>
                <a:gs pos="35001">
                  <a:srgbClr val="FFD0AA"/>
                </a:gs>
                <a:gs pos="100000">
                  <a:srgbClr val="FFEBDB"/>
                </a:gs>
              </a:gsLst>
              <a:lin ang="16200000" scaled="1"/>
            </a:gradFill>
            <a:ln w="9525">
              <a:solidFill>
                <a:srgbClr val="E46C0A"/>
              </a:solidFill>
              <a:miter lim="800000"/>
              <a:headEnd/>
              <a:tailEnd/>
            </a:ln>
            <a:effectLst>
              <a:outerShdw dist="20000" dir="5400000" rotWithShape="0">
                <a:srgbClr val="000000">
                  <a:alpha val="37999"/>
                </a:srgbClr>
              </a:outerShdw>
            </a:effec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>
                <a:latin typeface="Arial" charset="0"/>
              </a:endParaRPr>
            </a:p>
          </p:txBody>
        </p:sp>
        <p:sp>
          <p:nvSpPr>
            <p:cNvPr id="102" name="Chevron 18"/>
            <p:cNvSpPr>
              <a:spLocks noChangeArrowheads="1"/>
            </p:cNvSpPr>
            <p:nvPr/>
          </p:nvSpPr>
          <p:spPr bwMode="auto">
            <a:xfrm flipH="1">
              <a:off x="3280083" y="3357680"/>
              <a:ext cx="125599" cy="196215"/>
            </a:xfrm>
            <a:prstGeom prst="chevron">
              <a:avLst>
                <a:gd name="adj" fmla="val 50000"/>
              </a:avLst>
            </a:prstGeom>
            <a:gradFill rotWithShape="1">
              <a:gsLst>
                <a:gs pos="0">
                  <a:srgbClr val="FFBE86"/>
                </a:gs>
                <a:gs pos="35001">
                  <a:srgbClr val="FFD0AA"/>
                </a:gs>
                <a:gs pos="100000">
                  <a:srgbClr val="FFEBDB"/>
                </a:gs>
              </a:gsLst>
              <a:lin ang="16200000" scaled="1"/>
            </a:gradFill>
            <a:ln w="9525">
              <a:solidFill>
                <a:srgbClr val="E46C0A"/>
              </a:solidFill>
              <a:miter lim="800000"/>
              <a:headEnd/>
              <a:tailEnd/>
            </a:ln>
            <a:effectLst>
              <a:outerShdw dist="20000" dir="5400000" rotWithShape="0">
                <a:srgbClr val="000000">
                  <a:alpha val="37999"/>
                </a:srgbClr>
              </a:outerShdw>
            </a:effec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>
                <a:latin typeface="Arial" charset="0"/>
              </a:endParaRPr>
            </a:p>
          </p:txBody>
        </p:sp>
      </p:grpSp>
      <p:sp>
        <p:nvSpPr>
          <p:cNvPr id="103" name="Web Server Tier"/>
          <p:cNvSpPr>
            <a:spLocks noChangeArrowheads="1"/>
          </p:cNvSpPr>
          <p:nvPr/>
        </p:nvSpPr>
        <p:spPr bwMode="auto">
          <a:xfrm>
            <a:off x="2598287" y="4914039"/>
            <a:ext cx="838200" cy="953361"/>
          </a:xfrm>
          <a:prstGeom prst="roundRect">
            <a:avLst>
              <a:gd name="adj" fmla="val 16667"/>
            </a:avLst>
          </a:prstGeom>
          <a:solidFill>
            <a:schemeClr val="accent6">
              <a:lumMod val="40000"/>
              <a:lumOff val="60000"/>
              <a:alpha val="7000"/>
            </a:schemeClr>
          </a:solidFill>
          <a:ln w="6350">
            <a:solidFill>
              <a:schemeClr val="accent6">
                <a:lumMod val="75000"/>
              </a:schemeClr>
            </a:solidFill>
            <a:round/>
            <a:headEnd/>
            <a:tailEnd/>
          </a:ln>
          <a:effectLst>
            <a:outerShdw blurRad="38100" dir="2700000" algn="tl" rotWithShape="0">
              <a:schemeClr val="accent6">
                <a:lumMod val="75000"/>
                <a:alpha val="40000"/>
              </a:schemeClr>
            </a:outerShdw>
          </a:effectLst>
        </p:spPr>
        <p:txBody>
          <a:bodyPr wrap="none" lIns="0" tIns="18288" rIns="0" bIns="0"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>
              <a:defRPr/>
            </a:pPr>
            <a:endParaRPr lang="en-US" altLang="en-US" sz="1050" i="1" dirty="0">
              <a:latin typeface="Arial" charset="0"/>
            </a:endParaRPr>
          </a:p>
        </p:txBody>
      </p:sp>
      <p:sp>
        <p:nvSpPr>
          <p:cNvPr id="104" name="Rectangle 103"/>
          <p:cNvSpPr/>
          <p:nvPr/>
        </p:nvSpPr>
        <p:spPr>
          <a:xfrm>
            <a:off x="2598287" y="5110189"/>
            <a:ext cx="838200" cy="180069"/>
          </a:xfrm>
          <a:prstGeom prst="rect">
            <a:avLst/>
          </a:prstGeom>
          <a:solidFill>
            <a:schemeClr val="bg2">
              <a:alpha val="60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100" b="1" kern="0" dirty="0">
                <a:solidFill>
                  <a:schemeClr val="tx1"/>
                </a:solidFill>
                <a:latin typeface="Calibri"/>
              </a:rPr>
              <a:t>BindsTo</a:t>
            </a:r>
          </a:p>
        </p:txBody>
      </p:sp>
      <p:cxnSp>
        <p:nvCxnSpPr>
          <p:cNvPr id="105" name="Straight Connector 12"/>
          <p:cNvCxnSpPr>
            <a:cxnSpLocks noChangeShapeType="1"/>
            <a:stCxn id="109" idx="3"/>
            <a:endCxn id="14" idx="2"/>
          </p:cNvCxnSpPr>
          <p:nvPr/>
        </p:nvCxnSpPr>
        <p:spPr bwMode="auto">
          <a:xfrm rot="10800000">
            <a:off x="1630681" y="3653239"/>
            <a:ext cx="1196207" cy="1936151"/>
          </a:xfrm>
          <a:prstGeom prst="bentConnector2">
            <a:avLst/>
          </a:prstGeom>
          <a:noFill/>
          <a:ln w="31750" cap="sq" algn="ctr">
            <a:solidFill>
              <a:srgbClr val="FCD5B5"/>
            </a:solidFill>
            <a:miter lim="800000"/>
            <a:headEnd/>
            <a:tailEnd/>
          </a:ln>
          <a:effectLst>
            <a:outerShdw blurRad="25400" dist="25401" dir="2700000" algn="tl" rotWithShape="0">
              <a:srgbClr val="984807">
                <a:alpha val="60999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106" name="Straight Connector 12"/>
          <p:cNvCxnSpPr>
            <a:cxnSpLocks noChangeShapeType="1"/>
            <a:stCxn id="113" idx="1"/>
            <a:endCxn id="108" idx="1"/>
          </p:cNvCxnSpPr>
          <p:nvPr/>
        </p:nvCxnSpPr>
        <p:spPr bwMode="auto">
          <a:xfrm rot="10800000">
            <a:off x="3188118" y="5589389"/>
            <a:ext cx="469483" cy="393517"/>
          </a:xfrm>
          <a:prstGeom prst="bentConnector3">
            <a:avLst>
              <a:gd name="adj1" fmla="val 50000"/>
            </a:avLst>
          </a:prstGeom>
          <a:noFill/>
          <a:ln w="31750" cap="sq" algn="ctr">
            <a:solidFill>
              <a:srgbClr val="FCD5B5"/>
            </a:solidFill>
            <a:miter lim="800000"/>
            <a:headEnd/>
            <a:tailEnd/>
          </a:ln>
          <a:effectLst>
            <a:outerShdw blurRad="25400" dist="25401" dir="2700000" algn="tl" rotWithShape="0">
              <a:srgbClr val="984807">
                <a:alpha val="60999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grpSp>
        <p:nvGrpSpPr>
          <p:cNvPr id="107" name="Group 106"/>
          <p:cNvGrpSpPr/>
          <p:nvPr/>
        </p:nvGrpSpPr>
        <p:grpSpPr>
          <a:xfrm>
            <a:off x="2826887" y="5491279"/>
            <a:ext cx="361230" cy="196217"/>
            <a:chOff x="3280083" y="3357678"/>
            <a:chExt cx="361230" cy="196217"/>
          </a:xfrm>
        </p:grpSpPr>
        <p:sp>
          <p:nvSpPr>
            <p:cNvPr id="108" name="Pentagon 13"/>
            <p:cNvSpPr>
              <a:spLocks noChangeArrowheads="1"/>
            </p:cNvSpPr>
            <p:nvPr/>
          </p:nvSpPr>
          <p:spPr bwMode="auto">
            <a:xfrm flipH="1">
              <a:off x="3380318" y="3357678"/>
              <a:ext cx="260995" cy="196217"/>
            </a:xfrm>
            <a:prstGeom prst="homePlate">
              <a:avLst>
                <a:gd name="adj" fmla="val 37332"/>
              </a:avLst>
            </a:prstGeom>
            <a:gradFill rotWithShape="1">
              <a:gsLst>
                <a:gs pos="0">
                  <a:srgbClr val="FFBE86"/>
                </a:gs>
                <a:gs pos="35001">
                  <a:srgbClr val="FFD0AA"/>
                </a:gs>
                <a:gs pos="100000">
                  <a:srgbClr val="FFEBDB"/>
                </a:gs>
              </a:gsLst>
              <a:lin ang="16200000" scaled="1"/>
            </a:gradFill>
            <a:ln w="9525">
              <a:solidFill>
                <a:srgbClr val="E46C0A"/>
              </a:solidFill>
              <a:miter lim="800000"/>
              <a:headEnd/>
              <a:tailEnd/>
            </a:ln>
            <a:effectLst>
              <a:outerShdw dist="20000" dir="5400000" rotWithShape="0">
                <a:srgbClr val="000000">
                  <a:alpha val="37999"/>
                </a:srgbClr>
              </a:outerShdw>
            </a:effec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>
                <a:latin typeface="Arial" charset="0"/>
              </a:endParaRPr>
            </a:p>
          </p:txBody>
        </p:sp>
        <p:sp>
          <p:nvSpPr>
            <p:cNvPr id="109" name="Chevron 18"/>
            <p:cNvSpPr>
              <a:spLocks noChangeArrowheads="1"/>
            </p:cNvSpPr>
            <p:nvPr/>
          </p:nvSpPr>
          <p:spPr bwMode="auto">
            <a:xfrm flipH="1">
              <a:off x="3280083" y="3357680"/>
              <a:ext cx="125599" cy="196215"/>
            </a:xfrm>
            <a:prstGeom prst="chevron">
              <a:avLst>
                <a:gd name="adj" fmla="val 50000"/>
              </a:avLst>
            </a:prstGeom>
            <a:gradFill rotWithShape="1">
              <a:gsLst>
                <a:gs pos="0">
                  <a:srgbClr val="FFBE86"/>
                </a:gs>
                <a:gs pos="35001">
                  <a:srgbClr val="FFD0AA"/>
                </a:gs>
                <a:gs pos="100000">
                  <a:srgbClr val="FFEBDB"/>
                </a:gs>
              </a:gsLst>
              <a:lin ang="16200000" scaled="1"/>
            </a:gradFill>
            <a:ln w="9525">
              <a:solidFill>
                <a:srgbClr val="E46C0A"/>
              </a:solidFill>
              <a:miter lim="800000"/>
              <a:headEnd/>
              <a:tailEnd/>
            </a:ln>
            <a:effectLst>
              <a:outerShdw dist="20000" dir="5400000" rotWithShape="0">
                <a:srgbClr val="000000">
                  <a:alpha val="37999"/>
                </a:srgbClr>
              </a:outerShdw>
            </a:effec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>
                <a:latin typeface="Arial" charset="0"/>
              </a:endParaRPr>
            </a:p>
          </p:txBody>
        </p:sp>
      </p:grpSp>
      <p:sp>
        <p:nvSpPr>
          <p:cNvPr id="110" name="Web Server Tier"/>
          <p:cNvSpPr>
            <a:spLocks noChangeArrowheads="1"/>
          </p:cNvSpPr>
          <p:nvPr/>
        </p:nvSpPr>
        <p:spPr bwMode="auto">
          <a:xfrm>
            <a:off x="3801088" y="4909924"/>
            <a:ext cx="1324934" cy="1685393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A3C4FF"/>
              </a:gs>
              <a:gs pos="35001">
                <a:srgbClr val="BFD5FF"/>
              </a:gs>
              <a:gs pos="100000">
                <a:srgbClr val="E5EEFF"/>
              </a:gs>
            </a:gsLst>
            <a:lin ang="16200000" scaled="1"/>
          </a:gradFill>
          <a:ln w="9525">
            <a:solidFill>
              <a:srgbClr val="4A7EBB"/>
            </a:solidFill>
            <a:round/>
            <a:headEnd/>
            <a:tailEnd/>
          </a:ln>
          <a:effectLst>
            <a:outerShdw dist="20000" dir="5400000" rotWithShape="0">
              <a:srgbClr val="000000">
                <a:alpha val="37999"/>
              </a:srgbClr>
            </a:outerShdw>
          </a:effectLst>
        </p:spPr>
        <p:txBody>
          <a:bodyPr tIns="0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200" i="1" dirty="0">
                <a:solidFill>
                  <a:srgbClr val="000000"/>
                </a:solidFill>
              </a:rPr>
              <a:t>my_port3</a:t>
            </a:r>
          </a:p>
        </p:txBody>
      </p:sp>
      <p:sp>
        <p:nvSpPr>
          <p:cNvPr id="111" name="Rectangle 110"/>
          <p:cNvSpPr/>
          <p:nvPr/>
        </p:nvSpPr>
        <p:spPr>
          <a:xfrm>
            <a:off x="3801088" y="5255793"/>
            <a:ext cx="1324934" cy="306807"/>
          </a:xfrm>
          <a:prstGeom prst="rect">
            <a:avLst/>
          </a:prstGeom>
          <a:solidFill>
            <a:schemeClr val="bg2">
              <a:alpha val="60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tIns="0" bIns="0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100" b="1" kern="0" dirty="0">
                <a:solidFill>
                  <a:schemeClr val="tx1"/>
                </a:solidFill>
                <a:latin typeface="Calibri"/>
              </a:rPr>
              <a:t>Port</a:t>
            </a:r>
          </a:p>
        </p:txBody>
      </p:sp>
      <p:sp>
        <p:nvSpPr>
          <p:cNvPr id="112" name="Web Server Tier"/>
          <p:cNvSpPr>
            <a:spLocks noChangeArrowheads="1"/>
          </p:cNvSpPr>
          <p:nvPr/>
        </p:nvSpPr>
        <p:spPr bwMode="auto">
          <a:xfrm>
            <a:off x="3733800" y="5638800"/>
            <a:ext cx="1468422" cy="871421"/>
          </a:xfrm>
          <a:prstGeom prst="roundRect">
            <a:avLst>
              <a:gd name="adj" fmla="val 16667"/>
            </a:avLst>
          </a:prstGeom>
          <a:solidFill>
            <a:schemeClr val="tx2">
              <a:lumMod val="20000"/>
              <a:lumOff val="80000"/>
            </a:schemeClr>
          </a:solidFill>
          <a:ln w="6350">
            <a:solidFill>
              <a:schemeClr val="accent1"/>
            </a:solidFill>
            <a:round/>
            <a:headEnd/>
            <a:tailEnd/>
          </a:ln>
          <a:effectLst/>
        </p:spPr>
        <p:txBody>
          <a:bodyPr tIns="0" bIns="0"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>
              <a:defRPr/>
            </a:pPr>
            <a:r>
              <a:rPr lang="en-US" altLang="en-US" sz="900" b="1" dirty="0">
                <a:latin typeface="Arial" charset="0"/>
              </a:rPr>
              <a:t>Requirements</a:t>
            </a:r>
          </a:p>
        </p:txBody>
      </p:sp>
      <p:sp>
        <p:nvSpPr>
          <p:cNvPr id="113" name="Rectangle 14"/>
          <p:cNvSpPr>
            <a:spLocks noChangeArrowheads="1"/>
          </p:cNvSpPr>
          <p:nvPr/>
        </p:nvSpPr>
        <p:spPr bwMode="auto">
          <a:xfrm>
            <a:off x="3657600" y="5867400"/>
            <a:ext cx="920728" cy="231010"/>
          </a:xfrm>
          <a:prstGeom prst="rect">
            <a:avLst/>
          </a:prstGeom>
          <a:gradFill rotWithShape="1">
            <a:gsLst>
              <a:gs pos="0">
                <a:srgbClr val="FFBE86"/>
              </a:gs>
              <a:gs pos="35001">
                <a:srgbClr val="FFD0AA"/>
              </a:gs>
              <a:gs pos="100000">
                <a:srgbClr val="FFEBDB"/>
              </a:gs>
            </a:gsLst>
            <a:lin ang="16200000" scaled="1"/>
          </a:gradFill>
          <a:ln w="9525">
            <a:solidFill>
              <a:srgbClr val="E46C0A"/>
            </a:solidFill>
            <a:miter lim="800000"/>
            <a:headEnd/>
            <a:tailEnd/>
          </a:ln>
          <a:effectLst>
            <a:outerShdw dist="20000" dir="5400000" rotWithShape="0">
              <a:srgbClr val="000000">
                <a:alpha val="37999"/>
              </a:srgbClr>
            </a:outerShdw>
          </a:effectLst>
        </p:spPr>
        <p:txBody>
          <a:bodyPr wrap="none" lIns="0" rIns="0"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100" dirty="0">
                <a:latin typeface="Arial" charset="0"/>
              </a:rPr>
              <a:t>Bindable</a:t>
            </a:r>
          </a:p>
        </p:txBody>
      </p:sp>
      <p:sp>
        <p:nvSpPr>
          <p:cNvPr id="114" name="Rectangle 14"/>
          <p:cNvSpPr>
            <a:spLocks noChangeArrowheads="1"/>
          </p:cNvSpPr>
          <p:nvPr/>
        </p:nvSpPr>
        <p:spPr bwMode="auto">
          <a:xfrm>
            <a:off x="4305166" y="6172200"/>
            <a:ext cx="952634" cy="209370"/>
          </a:xfrm>
          <a:prstGeom prst="rect">
            <a:avLst/>
          </a:prstGeom>
          <a:gradFill rotWithShape="1">
            <a:gsLst>
              <a:gs pos="0">
                <a:srgbClr val="FFBE86"/>
              </a:gs>
              <a:gs pos="35001">
                <a:srgbClr val="FFD0AA"/>
              </a:gs>
              <a:gs pos="100000">
                <a:srgbClr val="FFEBDB"/>
              </a:gs>
            </a:gsLst>
            <a:lin ang="16200000" scaled="1"/>
          </a:gradFill>
          <a:ln w="9525">
            <a:solidFill>
              <a:srgbClr val="E46C0A"/>
            </a:solidFill>
            <a:miter lim="800000"/>
            <a:headEnd/>
            <a:tailEnd/>
          </a:ln>
          <a:effectLst>
            <a:outerShdw dist="20000" dir="5400000" rotWithShape="0">
              <a:srgbClr val="000000">
                <a:alpha val="37999"/>
              </a:srgbClr>
            </a:outerShdw>
          </a:effectLst>
        </p:spPr>
        <p:txBody>
          <a:bodyPr wrap="none" lIns="0" rIns="0"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100" dirty="0">
                <a:latin typeface="Arial" charset="0"/>
              </a:rPr>
              <a:t>Linkable</a:t>
            </a:r>
          </a:p>
        </p:txBody>
      </p:sp>
      <p:sp>
        <p:nvSpPr>
          <p:cNvPr id="115" name="Web Server Tier"/>
          <p:cNvSpPr>
            <a:spLocks noChangeArrowheads="1"/>
          </p:cNvSpPr>
          <p:nvPr/>
        </p:nvSpPr>
        <p:spPr bwMode="auto">
          <a:xfrm>
            <a:off x="6803368" y="3013917"/>
            <a:ext cx="1578632" cy="1718517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A3C4FF"/>
              </a:gs>
              <a:gs pos="35001">
                <a:srgbClr val="BFD5FF"/>
              </a:gs>
              <a:gs pos="100000">
                <a:srgbClr val="E5EEFF"/>
              </a:gs>
            </a:gsLst>
            <a:lin ang="16200000" scaled="1"/>
          </a:gradFill>
          <a:ln w="9525">
            <a:solidFill>
              <a:srgbClr val="4A7EBB"/>
            </a:solidFill>
            <a:round/>
            <a:headEnd/>
            <a:tailEnd/>
          </a:ln>
          <a:effectLst>
            <a:outerShdw dist="20000" dir="5400000" rotWithShape="0">
              <a:srgbClr val="000000">
                <a:alpha val="37999"/>
              </a:srgbClr>
            </a:outerShdw>
          </a:effectLst>
        </p:spPr>
        <p:txBody>
          <a:bodyPr tIns="0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200" i="1" dirty="0">
                <a:solidFill>
                  <a:srgbClr val="000000"/>
                </a:solidFill>
              </a:rPr>
              <a:t>my_network2</a:t>
            </a:r>
          </a:p>
        </p:txBody>
      </p:sp>
      <p:sp>
        <p:nvSpPr>
          <p:cNvPr id="116" name="Rectangle 115"/>
          <p:cNvSpPr/>
          <p:nvPr/>
        </p:nvSpPr>
        <p:spPr>
          <a:xfrm>
            <a:off x="6803368" y="3326862"/>
            <a:ext cx="1578632" cy="304800"/>
          </a:xfrm>
          <a:prstGeom prst="rect">
            <a:avLst/>
          </a:prstGeom>
          <a:solidFill>
            <a:schemeClr val="bg2">
              <a:alpha val="60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tIns="0" bIns="0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100" b="1" kern="0" dirty="0">
                <a:solidFill>
                  <a:schemeClr val="tx1"/>
                </a:solidFill>
                <a:latin typeface="Calibri"/>
              </a:rPr>
              <a:t>Network</a:t>
            </a:r>
          </a:p>
        </p:txBody>
      </p:sp>
      <p:sp>
        <p:nvSpPr>
          <p:cNvPr id="117" name="Web Server Tier"/>
          <p:cNvSpPr>
            <a:spLocks noChangeArrowheads="1"/>
          </p:cNvSpPr>
          <p:nvPr/>
        </p:nvSpPr>
        <p:spPr bwMode="auto">
          <a:xfrm>
            <a:off x="6711323" y="4089612"/>
            <a:ext cx="1061077" cy="490422"/>
          </a:xfrm>
          <a:prstGeom prst="roundRect">
            <a:avLst>
              <a:gd name="adj" fmla="val 16667"/>
            </a:avLst>
          </a:prstGeom>
          <a:solidFill>
            <a:schemeClr val="tx2">
              <a:lumMod val="20000"/>
              <a:lumOff val="80000"/>
            </a:schemeClr>
          </a:solidFill>
          <a:ln w="6350">
            <a:solidFill>
              <a:schemeClr val="accent1"/>
            </a:solidFill>
            <a:round/>
            <a:headEnd/>
            <a:tailEnd/>
          </a:ln>
          <a:effectLst/>
        </p:spPr>
        <p:txBody>
          <a:bodyPr tIns="0" bIns="0"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>
              <a:defRPr/>
            </a:pPr>
            <a:r>
              <a:rPr lang="en-US" altLang="en-US" sz="900" b="1" dirty="0">
                <a:latin typeface="Arial" charset="0"/>
              </a:rPr>
              <a:t>Capabilities</a:t>
            </a:r>
          </a:p>
        </p:txBody>
      </p:sp>
      <p:sp>
        <p:nvSpPr>
          <p:cNvPr id="118" name="Rectangle 117"/>
          <p:cNvSpPr/>
          <p:nvPr/>
        </p:nvSpPr>
        <p:spPr>
          <a:xfrm>
            <a:off x="6858000" y="3631136"/>
            <a:ext cx="792205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b="1" dirty="0">
                <a:solidFill>
                  <a:schemeClr val="tx2">
                    <a:lumMod val="50000"/>
                  </a:schemeClr>
                </a:solidFill>
              </a:rPr>
              <a:t>Properties</a:t>
            </a:r>
          </a:p>
          <a:p>
            <a:pPr marL="115888" indent="-115888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000" b="1" dirty="0">
                <a:latin typeface="Calibri"/>
                <a:ea typeface="Times New Roman"/>
                <a:cs typeface="Times New Roman"/>
              </a:rPr>
              <a:t>…</a:t>
            </a:r>
          </a:p>
        </p:txBody>
      </p:sp>
      <p:sp>
        <p:nvSpPr>
          <p:cNvPr id="119" name="Rectangle 14"/>
          <p:cNvSpPr>
            <a:spLocks noChangeArrowheads="1"/>
          </p:cNvSpPr>
          <p:nvPr/>
        </p:nvSpPr>
        <p:spPr bwMode="auto">
          <a:xfrm>
            <a:off x="6629400" y="4294464"/>
            <a:ext cx="1014566" cy="209370"/>
          </a:xfrm>
          <a:prstGeom prst="rect">
            <a:avLst/>
          </a:prstGeom>
          <a:gradFill rotWithShape="1">
            <a:gsLst>
              <a:gs pos="0">
                <a:srgbClr val="FFBE86"/>
              </a:gs>
              <a:gs pos="35001">
                <a:srgbClr val="FFD0AA"/>
              </a:gs>
              <a:gs pos="100000">
                <a:srgbClr val="FFEBDB"/>
              </a:gs>
            </a:gsLst>
            <a:lin ang="16200000" scaled="1"/>
          </a:gradFill>
          <a:ln w="9525">
            <a:solidFill>
              <a:srgbClr val="E46C0A"/>
            </a:solidFill>
            <a:miter lim="800000"/>
            <a:headEnd/>
            <a:tailEnd/>
          </a:ln>
          <a:effectLst>
            <a:outerShdw dist="20000" dir="5400000" rotWithShape="0">
              <a:srgbClr val="000000">
                <a:alpha val="37999"/>
              </a:srgbClr>
            </a:outerShdw>
          </a:effectLst>
        </p:spPr>
        <p:txBody>
          <a:bodyPr wrap="none" lIns="0" rIns="0"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100" dirty="0">
                <a:latin typeface="Arial" charset="0"/>
              </a:rPr>
              <a:t>Linkable</a:t>
            </a:r>
          </a:p>
        </p:txBody>
      </p:sp>
      <p:sp>
        <p:nvSpPr>
          <p:cNvPr id="120" name="Web Server Tier"/>
          <p:cNvSpPr>
            <a:spLocks noChangeArrowheads="1"/>
          </p:cNvSpPr>
          <p:nvPr/>
        </p:nvSpPr>
        <p:spPr bwMode="auto">
          <a:xfrm>
            <a:off x="6803368" y="1143000"/>
            <a:ext cx="1578632" cy="1718517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A3C4FF"/>
              </a:gs>
              <a:gs pos="35001">
                <a:srgbClr val="BFD5FF"/>
              </a:gs>
              <a:gs pos="100000">
                <a:srgbClr val="E5EEFF"/>
              </a:gs>
            </a:gsLst>
            <a:lin ang="16200000" scaled="1"/>
          </a:gradFill>
          <a:ln w="9525">
            <a:solidFill>
              <a:srgbClr val="4A7EBB"/>
            </a:solidFill>
            <a:round/>
            <a:headEnd/>
            <a:tailEnd/>
          </a:ln>
          <a:effectLst>
            <a:outerShdw dist="20000" dir="5400000" rotWithShape="0">
              <a:srgbClr val="000000">
                <a:alpha val="37999"/>
              </a:srgbClr>
            </a:outerShdw>
          </a:effectLst>
        </p:spPr>
        <p:txBody>
          <a:bodyPr tIns="0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200" i="1" dirty="0">
                <a:solidFill>
                  <a:srgbClr val="000000"/>
                </a:solidFill>
              </a:rPr>
              <a:t>my_network1</a:t>
            </a:r>
          </a:p>
        </p:txBody>
      </p:sp>
      <p:sp>
        <p:nvSpPr>
          <p:cNvPr id="121" name="Rectangle 120"/>
          <p:cNvSpPr/>
          <p:nvPr/>
        </p:nvSpPr>
        <p:spPr>
          <a:xfrm>
            <a:off x="6803368" y="1455945"/>
            <a:ext cx="1578632" cy="304800"/>
          </a:xfrm>
          <a:prstGeom prst="rect">
            <a:avLst/>
          </a:prstGeom>
          <a:solidFill>
            <a:schemeClr val="bg2">
              <a:alpha val="60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tIns="0" bIns="0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100" b="1" kern="0" dirty="0">
                <a:solidFill>
                  <a:schemeClr val="tx1"/>
                </a:solidFill>
                <a:latin typeface="Calibri"/>
              </a:rPr>
              <a:t>Network</a:t>
            </a:r>
          </a:p>
        </p:txBody>
      </p:sp>
      <p:sp>
        <p:nvSpPr>
          <p:cNvPr id="122" name="Web Server Tier"/>
          <p:cNvSpPr>
            <a:spLocks noChangeArrowheads="1"/>
          </p:cNvSpPr>
          <p:nvPr/>
        </p:nvSpPr>
        <p:spPr bwMode="auto">
          <a:xfrm>
            <a:off x="6711323" y="2218695"/>
            <a:ext cx="1061077" cy="490422"/>
          </a:xfrm>
          <a:prstGeom prst="roundRect">
            <a:avLst>
              <a:gd name="adj" fmla="val 16667"/>
            </a:avLst>
          </a:prstGeom>
          <a:solidFill>
            <a:schemeClr val="tx2">
              <a:lumMod val="20000"/>
              <a:lumOff val="80000"/>
            </a:schemeClr>
          </a:solidFill>
          <a:ln w="6350">
            <a:solidFill>
              <a:schemeClr val="accent1"/>
            </a:solidFill>
            <a:round/>
            <a:headEnd/>
            <a:tailEnd/>
          </a:ln>
          <a:effectLst/>
        </p:spPr>
        <p:txBody>
          <a:bodyPr tIns="0" bIns="0"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>
              <a:defRPr/>
            </a:pPr>
            <a:r>
              <a:rPr lang="en-US" altLang="en-US" sz="900" b="1" dirty="0">
                <a:latin typeface="Arial" charset="0"/>
              </a:rPr>
              <a:t>Capabilities</a:t>
            </a:r>
          </a:p>
        </p:txBody>
      </p:sp>
      <p:sp>
        <p:nvSpPr>
          <p:cNvPr id="123" name="Rectangle 122"/>
          <p:cNvSpPr/>
          <p:nvPr/>
        </p:nvSpPr>
        <p:spPr>
          <a:xfrm>
            <a:off x="6858000" y="1760219"/>
            <a:ext cx="792205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b="1" dirty="0">
                <a:solidFill>
                  <a:schemeClr val="tx2">
                    <a:lumMod val="50000"/>
                  </a:schemeClr>
                </a:solidFill>
              </a:rPr>
              <a:t>Properties</a:t>
            </a:r>
          </a:p>
          <a:p>
            <a:pPr marL="115888" indent="-115888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000" b="1" dirty="0">
                <a:latin typeface="Calibri"/>
                <a:ea typeface="Times New Roman"/>
                <a:cs typeface="Times New Roman"/>
              </a:rPr>
              <a:t>…</a:t>
            </a:r>
          </a:p>
        </p:txBody>
      </p:sp>
      <p:sp>
        <p:nvSpPr>
          <p:cNvPr id="124" name="Rectangle 14"/>
          <p:cNvSpPr>
            <a:spLocks noChangeArrowheads="1"/>
          </p:cNvSpPr>
          <p:nvPr/>
        </p:nvSpPr>
        <p:spPr bwMode="auto">
          <a:xfrm>
            <a:off x="6629400" y="2423547"/>
            <a:ext cx="1014566" cy="209370"/>
          </a:xfrm>
          <a:prstGeom prst="rect">
            <a:avLst/>
          </a:prstGeom>
          <a:gradFill rotWithShape="1">
            <a:gsLst>
              <a:gs pos="0">
                <a:srgbClr val="FFBE86"/>
              </a:gs>
              <a:gs pos="35001">
                <a:srgbClr val="FFD0AA"/>
              </a:gs>
              <a:gs pos="100000">
                <a:srgbClr val="FFEBDB"/>
              </a:gs>
            </a:gsLst>
            <a:lin ang="16200000" scaled="1"/>
          </a:gradFill>
          <a:ln w="9525">
            <a:solidFill>
              <a:srgbClr val="E46C0A"/>
            </a:solidFill>
            <a:miter lim="800000"/>
            <a:headEnd/>
            <a:tailEnd/>
          </a:ln>
          <a:effectLst>
            <a:outerShdw dist="20000" dir="5400000" rotWithShape="0">
              <a:srgbClr val="000000">
                <a:alpha val="37999"/>
              </a:srgbClr>
            </a:outerShdw>
          </a:effectLst>
        </p:spPr>
        <p:txBody>
          <a:bodyPr wrap="none" lIns="0" rIns="0"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100" dirty="0">
                <a:latin typeface="Arial" charset="0"/>
              </a:rPr>
              <a:t>Linkable</a:t>
            </a:r>
          </a:p>
        </p:txBody>
      </p:sp>
      <p:sp>
        <p:nvSpPr>
          <p:cNvPr id="14" name="Rectangle 14"/>
          <p:cNvSpPr>
            <a:spLocks noChangeArrowheads="1"/>
          </p:cNvSpPr>
          <p:nvPr/>
        </p:nvSpPr>
        <p:spPr bwMode="auto">
          <a:xfrm>
            <a:off x="1127760" y="3433782"/>
            <a:ext cx="1005840" cy="219456"/>
          </a:xfrm>
          <a:prstGeom prst="rect">
            <a:avLst/>
          </a:prstGeom>
          <a:gradFill rotWithShape="1">
            <a:gsLst>
              <a:gs pos="0">
                <a:srgbClr val="FFBE86"/>
              </a:gs>
              <a:gs pos="35001">
                <a:srgbClr val="FFD0AA"/>
              </a:gs>
              <a:gs pos="100000">
                <a:srgbClr val="FFEBDB"/>
              </a:gs>
            </a:gsLst>
            <a:lin ang="16200000" scaled="1"/>
          </a:gradFill>
          <a:ln w="9525">
            <a:solidFill>
              <a:srgbClr val="E46C0A"/>
            </a:solidFill>
            <a:miter lim="800000"/>
            <a:headEnd/>
            <a:tailEnd/>
          </a:ln>
          <a:effectLst>
            <a:outerShdw dist="20000" dir="5400000" rotWithShape="0">
              <a:srgbClr val="000000">
                <a:alpha val="37999"/>
              </a:srgbClr>
            </a:outerShdw>
          </a:effectLst>
        </p:spPr>
        <p:txBody>
          <a:bodyPr wrap="none" lIns="0" tIns="0" rIns="0" bIns="0"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100" dirty="0">
                <a:latin typeface="Arial" charset="0"/>
              </a:rPr>
              <a:t>Bindable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108EF28-6A3D-9B59-7C46-38FFB35E7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4089400" y="6337300"/>
            <a:ext cx="9652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rgbClr val="003366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+mn-lt"/>
                <a:ea typeface="ＭＳ Ｐゴシック" charset="0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defRPr/>
            </a:pPr>
            <a:r>
              <a:rPr lang="it-IT"/>
              <a:t>- </a:t>
            </a:r>
            <a:fld id="{0D65E5FF-0279-0442-8A18-37024F4C050F}" type="slidenum">
              <a:rPr lang="en-US" smtClean="0"/>
              <a:pPr>
                <a:defRPr/>
              </a:pPr>
              <a:t>58</a:t>
            </a:fld>
            <a:r>
              <a:rPr lang="it-IT"/>
              <a:t> -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184811"/>
      </p:ext>
    </p:extLst>
  </p:cSld>
  <p:clrMapOvr>
    <a:masterClrMapping/>
  </p:clrMapOvr>
  <p:transition spd="med"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754865" y="0"/>
            <a:ext cx="17523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WebServer-DBMS-1: </a:t>
            </a:r>
          </a:p>
          <a:p>
            <a:pPr algn="ctr"/>
            <a:r>
              <a:rPr lang="en-US" sz="1400" b="1" dirty="0"/>
              <a:t>WordPress - MySQL</a:t>
            </a:r>
          </a:p>
        </p:txBody>
      </p:sp>
      <p:cxnSp>
        <p:nvCxnSpPr>
          <p:cNvPr id="29" name="Straight Connector 12"/>
          <p:cNvCxnSpPr>
            <a:cxnSpLocks noChangeShapeType="1"/>
            <a:stCxn id="31" idx="1"/>
            <a:endCxn id="43" idx="3"/>
          </p:cNvCxnSpPr>
          <p:nvPr/>
        </p:nvCxnSpPr>
        <p:spPr bwMode="auto">
          <a:xfrm rot="16200000" flipV="1">
            <a:off x="3251929" y="4931755"/>
            <a:ext cx="665546" cy="342012"/>
          </a:xfrm>
          <a:prstGeom prst="bentConnector2">
            <a:avLst/>
          </a:prstGeom>
          <a:noFill/>
          <a:ln w="31750" cap="sq" algn="ctr">
            <a:solidFill>
              <a:srgbClr val="FCD5B5"/>
            </a:solidFill>
            <a:miter lim="800000"/>
            <a:headEnd/>
            <a:tailEnd/>
          </a:ln>
          <a:effectLst>
            <a:outerShdw blurRad="25400" dist="25401" dir="2700000" algn="tl" rotWithShape="0">
              <a:srgbClr val="984807">
                <a:alpha val="60999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grpSp>
        <p:nvGrpSpPr>
          <p:cNvPr id="16" name="Group 15"/>
          <p:cNvGrpSpPr/>
          <p:nvPr/>
        </p:nvGrpSpPr>
        <p:grpSpPr>
          <a:xfrm>
            <a:off x="1828800" y="2819400"/>
            <a:ext cx="1465028" cy="2286000"/>
            <a:chOff x="990600" y="1069127"/>
            <a:chExt cx="1465028" cy="2322533"/>
          </a:xfrm>
        </p:grpSpPr>
        <p:sp>
          <p:nvSpPr>
            <p:cNvPr id="40" name="Web Server Tier"/>
            <p:cNvSpPr>
              <a:spLocks noChangeArrowheads="1"/>
            </p:cNvSpPr>
            <p:nvPr/>
          </p:nvSpPr>
          <p:spPr bwMode="auto">
            <a:xfrm>
              <a:off x="990600" y="1069127"/>
              <a:ext cx="1465028" cy="2322533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A3C4FF"/>
                </a:gs>
                <a:gs pos="35001">
                  <a:srgbClr val="BFD5FF"/>
                </a:gs>
                <a:gs pos="100000">
                  <a:srgbClr val="E5EEFF"/>
                </a:gs>
              </a:gsLst>
              <a:lin ang="16200000" scaled="1"/>
            </a:gradFill>
            <a:ln w="9525">
              <a:solidFill>
                <a:srgbClr val="4A7EBB"/>
              </a:solidFill>
              <a:round/>
              <a:headEnd/>
              <a:tailEnd/>
            </a:ln>
            <a:effectLst>
              <a:outerShdw dist="20000" dir="5400000" rotWithShape="0">
                <a:srgbClr val="000000">
                  <a:alpha val="37999"/>
                </a:srgbClr>
              </a:outerShdw>
            </a:effectLst>
          </p:spPr>
          <p:txBody>
            <a:bodyPr tIns="0"/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100" i="1" dirty="0">
                  <a:solidFill>
                    <a:srgbClr val="000000"/>
                  </a:solidFill>
                </a:rPr>
                <a:t>name</a:t>
              </a: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990600" y="1382452"/>
              <a:ext cx="1465028" cy="228600"/>
            </a:xfrm>
            <a:prstGeom prst="rect">
              <a:avLst/>
            </a:prstGeom>
            <a:solidFill>
              <a:schemeClr val="bg2">
                <a:alpha val="60000"/>
              </a:schemeClr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tIns="0" bIns="0"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1" kern="0" dirty="0">
                  <a:solidFill>
                    <a:schemeClr val="tx1"/>
                  </a:solidFill>
                  <a:latin typeface="Calibri"/>
                </a:rPr>
                <a:t>WebServer</a:t>
              </a:r>
            </a:p>
          </p:txBody>
        </p:sp>
      </p:grpSp>
      <p:sp>
        <p:nvSpPr>
          <p:cNvPr id="7" name="Rectangle 6"/>
          <p:cNvSpPr/>
          <p:nvPr/>
        </p:nvSpPr>
        <p:spPr>
          <a:xfrm>
            <a:off x="1828800" y="3347590"/>
            <a:ext cx="1255793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900" b="1" dirty="0">
                <a:solidFill>
                  <a:schemeClr val="tx2">
                    <a:lumMod val="50000"/>
                  </a:schemeClr>
                </a:solidFill>
              </a:rPr>
              <a:t>Properties</a:t>
            </a:r>
          </a:p>
          <a:p>
            <a:pPr marL="115888" indent="-115888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900" i="1" dirty="0">
                <a:latin typeface="Calibri"/>
                <a:ea typeface="Times New Roman"/>
                <a:cs typeface="Calibri"/>
              </a:rPr>
              <a:t>component_version:</a:t>
            </a:r>
            <a:endParaRPr lang="en-US" sz="900" i="1" dirty="0">
              <a:latin typeface="Calibri"/>
              <a:ea typeface="Times New Roman"/>
              <a:cs typeface="Times New Roman"/>
            </a:endParaRPr>
          </a:p>
          <a:p>
            <a:pPr marL="115888" indent="-115888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900" i="1" dirty="0">
                <a:solidFill>
                  <a:schemeClr val="tx2">
                    <a:lumMod val="50000"/>
                  </a:schemeClr>
                </a:solidFill>
              </a:rPr>
              <a:t>admin_credential: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2362201" y="4466260"/>
            <a:ext cx="1051495" cy="530040"/>
            <a:chOff x="1524001" y="3356160"/>
            <a:chExt cx="1051495" cy="530040"/>
          </a:xfrm>
        </p:grpSpPr>
        <p:sp>
          <p:nvSpPr>
            <p:cNvPr id="34" name="Web Server Tier"/>
            <p:cNvSpPr>
              <a:spLocks noChangeArrowheads="1"/>
            </p:cNvSpPr>
            <p:nvPr/>
          </p:nvSpPr>
          <p:spPr bwMode="auto">
            <a:xfrm>
              <a:off x="1524001" y="3356160"/>
              <a:ext cx="1005905" cy="530040"/>
            </a:xfrm>
            <a:prstGeom prst="roundRect">
              <a:avLst>
                <a:gd name="adj" fmla="val 16667"/>
              </a:avLst>
            </a:prstGeom>
            <a:solidFill>
              <a:schemeClr val="tx2">
                <a:lumMod val="20000"/>
                <a:lumOff val="80000"/>
              </a:schemeClr>
            </a:solidFill>
            <a:ln w="6350">
              <a:solidFill>
                <a:schemeClr val="accent1"/>
              </a:solidFill>
              <a:round/>
              <a:headEnd/>
              <a:tailEnd/>
            </a:ln>
            <a:effectLst/>
          </p:spPr>
          <p:txBody>
            <a:bodyPr tIns="0" bIns="0"/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algn="ctr">
                <a:defRPr/>
              </a:pPr>
              <a:r>
                <a:rPr lang="en-US" altLang="en-US" sz="900" b="1" dirty="0">
                  <a:latin typeface="Arial" charset="0"/>
                </a:rPr>
                <a:t>Requirements</a:t>
              </a:r>
            </a:p>
          </p:txBody>
        </p:sp>
        <p:sp>
          <p:nvSpPr>
            <p:cNvPr id="43" name="Rectangle 14"/>
            <p:cNvSpPr>
              <a:spLocks noChangeArrowheads="1"/>
            </p:cNvSpPr>
            <p:nvPr/>
          </p:nvSpPr>
          <p:spPr bwMode="auto">
            <a:xfrm>
              <a:off x="1683324" y="3550160"/>
              <a:ext cx="892172" cy="219456"/>
            </a:xfrm>
            <a:prstGeom prst="rect">
              <a:avLst/>
            </a:prstGeom>
            <a:gradFill rotWithShape="1">
              <a:gsLst>
                <a:gs pos="0">
                  <a:srgbClr val="FFBE86"/>
                </a:gs>
                <a:gs pos="35001">
                  <a:srgbClr val="FFD0AA"/>
                </a:gs>
                <a:gs pos="100000">
                  <a:srgbClr val="FFEBDB"/>
                </a:gs>
              </a:gsLst>
              <a:lin ang="16200000" scaled="1"/>
            </a:gradFill>
            <a:ln w="9525">
              <a:solidFill>
                <a:srgbClr val="E46C0A"/>
              </a:solidFill>
              <a:miter lim="800000"/>
              <a:headEnd/>
              <a:tailEnd/>
            </a:ln>
            <a:effectLst>
              <a:outerShdw dist="20000" dir="5400000" rotWithShape="0">
                <a:srgbClr val="000000">
                  <a:alpha val="37999"/>
                </a:srgbClr>
              </a:outerShdw>
            </a:effectLst>
          </p:spPr>
          <p:txBody>
            <a:bodyPr wrap="none" lIns="0" rIns="0" anchor="ctr"/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000" dirty="0">
                  <a:latin typeface="Arial" charset="0"/>
                </a:rPr>
                <a:t>Container</a:t>
              </a:r>
            </a:p>
          </p:txBody>
        </p:sp>
      </p:grpSp>
      <p:cxnSp>
        <p:nvCxnSpPr>
          <p:cNvPr id="32" name="Straight Connector 12"/>
          <p:cNvCxnSpPr>
            <a:cxnSpLocks noChangeShapeType="1"/>
            <a:stCxn id="67" idx="3"/>
            <a:endCxn id="35" idx="3"/>
          </p:cNvCxnSpPr>
          <p:nvPr/>
        </p:nvCxnSpPr>
        <p:spPr bwMode="auto">
          <a:xfrm flipV="1">
            <a:off x="3429000" y="5603872"/>
            <a:ext cx="326709" cy="613155"/>
          </a:xfrm>
          <a:prstGeom prst="bentConnector2">
            <a:avLst/>
          </a:prstGeom>
          <a:noFill/>
          <a:ln w="31750" cap="sq" algn="ctr">
            <a:solidFill>
              <a:srgbClr val="FCD5B5"/>
            </a:solidFill>
            <a:miter lim="800000"/>
            <a:headEnd/>
            <a:tailEnd/>
          </a:ln>
          <a:effectLst>
            <a:outerShdw blurRad="25400" dist="25401" dir="2700000" algn="tl" rotWithShape="0">
              <a:srgbClr val="984807">
                <a:alpha val="60999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grpSp>
        <p:nvGrpSpPr>
          <p:cNvPr id="17" name="Group 16"/>
          <p:cNvGrpSpPr/>
          <p:nvPr/>
        </p:nvGrpSpPr>
        <p:grpSpPr>
          <a:xfrm>
            <a:off x="1830530" y="5261270"/>
            <a:ext cx="1463040" cy="1215730"/>
            <a:chOff x="916130" y="4904230"/>
            <a:chExt cx="1331868" cy="1156770"/>
          </a:xfrm>
        </p:grpSpPr>
        <p:sp>
          <p:nvSpPr>
            <p:cNvPr id="47" name="Web Server Tier"/>
            <p:cNvSpPr>
              <a:spLocks noChangeArrowheads="1"/>
            </p:cNvSpPr>
            <p:nvPr/>
          </p:nvSpPr>
          <p:spPr bwMode="auto">
            <a:xfrm>
              <a:off x="916130" y="4904230"/>
              <a:ext cx="1331867" cy="1156770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A3C4FF"/>
                </a:gs>
                <a:gs pos="35001">
                  <a:srgbClr val="BFD5FF"/>
                </a:gs>
                <a:gs pos="100000">
                  <a:srgbClr val="E5EEFF"/>
                </a:gs>
              </a:gsLst>
              <a:lin ang="16200000" scaled="1"/>
            </a:gradFill>
            <a:ln w="9525">
              <a:solidFill>
                <a:srgbClr val="4A7EBB"/>
              </a:solidFill>
              <a:round/>
              <a:headEnd/>
              <a:tailEnd/>
            </a:ln>
            <a:effectLst>
              <a:outerShdw dist="20000" dir="5400000" rotWithShape="0">
                <a:srgbClr val="000000">
                  <a:alpha val="37999"/>
                </a:srgbClr>
              </a:outerShdw>
            </a:effectLst>
          </p:spPr>
          <p:txBody>
            <a:bodyPr tIns="0"/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100" i="1" dirty="0">
                  <a:solidFill>
                    <a:srgbClr val="000000"/>
                  </a:solidFill>
                </a:rPr>
                <a:t>server</a:t>
              </a: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916130" y="5196434"/>
              <a:ext cx="1331868" cy="237726"/>
            </a:xfrm>
            <a:prstGeom prst="rect">
              <a:avLst/>
            </a:prstGeom>
            <a:solidFill>
              <a:schemeClr val="bg2">
                <a:alpha val="60000"/>
              </a:schemeClr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tIns="0" bIns="0"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1" kern="0" dirty="0">
                  <a:solidFill>
                    <a:schemeClr val="tx1"/>
                  </a:solidFill>
                  <a:latin typeface="Calibri"/>
                </a:rPr>
                <a:t>Compute</a:t>
              </a:r>
            </a:p>
          </p:txBody>
        </p:sp>
      </p:grpSp>
      <p:sp>
        <p:nvSpPr>
          <p:cNvPr id="66" name="Web Server Tier"/>
          <p:cNvSpPr>
            <a:spLocks noChangeArrowheads="1"/>
          </p:cNvSpPr>
          <p:nvPr/>
        </p:nvSpPr>
        <p:spPr bwMode="auto">
          <a:xfrm>
            <a:off x="2399668" y="5867400"/>
            <a:ext cx="968436" cy="550639"/>
          </a:xfrm>
          <a:prstGeom prst="roundRect">
            <a:avLst>
              <a:gd name="adj" fmla="val 16667"/>
            </a:avLst>
          </a:prstGeom>
          <a:solidFill>
            <a:schemeClr val="tx2">
              <a:lumMod val="20000"/>
              <a:lumOff val="80000"/>
            </a:schemeClr>
          </a:solidFill>
          <a:ln w="6350">
            <a:solidFill>
              <a:schemeClr val="accent1"/>
            </a:solidFill>
            <a:round/>
            <a:headEnd/>
            <a:tailEnd/>
          </a:ln>
          <a:effectLst/>
        </p:spPr>
        <p:txBody>
          <a:bodyPr tIns="0" bIns="0"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>
              <a:defRPr/>
            </a:pPr>
            <a:r>
              <a:rPr lang="en-US" altLang="en-US" sz="900" b="1" dirty="0">
                <a:latin typeface="Arial" charset="0"/>
              </a:rPr>
              <a:t>Capabilities</a:t>
            </a:r>
          </a:p>
        </p:txBody>
      </p:sp>
      <p:sp>
        <p:nvSpPr>
          <p:cNvPr id="67" name="Rectangle 14"/>
          <p:cNvSpPr>
            <a:spLocks noChangeArrowheads="1"/>
          </p:cNvSpPr>
          <p:nvPr/>
        </p:nvSpPr>
        <p:spPr bwMode="auto">
          <a:xfrm>
            <a:off x="2533930" y="6107299"/>
            <a:ext cx="895070" cy="219456"/>
          </a:xfrm>
          <a:prstGeom prst="rect">
            <a:avLst/>
          </a:prstGeom>
          <a:gradFill rotWithShape="1">
            <a:gsLst>
              <a:gs pos="0">
                <a:srgbClr val="FFBE86"/>
              </a:gs>
              <a:gs pos="35001">
                <a:srgbClr val="FFD0AA"/>
              </a:gs>
              <a:gs pos="100000">
                <a:srgbClr val="FFEBDB"/>
              </a:gs>
            </a:gsLst>
            <a:lin ang="16200000" scaled="1"/>
          </a:gradFill>
          <a:ln w="9525">
            <a:solidFill>
              <a:srgbClr val="E46C0A"/>
            </a:solidFill>
            <a:miter lim="800000"/>
            <a:headEnd/>
            <a:tailEnd/>
          </a:ln>
          <a:effectLst>
            <a:outerShdw dist="20000" dir="5400000" rotWithShape="0">
              <a:srgbClr val="000000">
                <a:alpha val="37999"/>
              </a:srgbClr>
            </a:outerShdw>
          </a:effectLst>
        </p:spPr>
        <p:txBody>
          <a:bodyPr wrap="none" lIns="0" rIns="0"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000" dirty="0">
                <a:latin typeface="Arial" charset="0"/>
              </a:rPr>
              <a:t>Container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3428999" y="5032669"/>
            <a:ext cx="685801" cy="647403"/>
            <a:chOff x="3124199" y="4457997"/>
            <a:chExt cx="685801" cy="647403"/>
          </a:xfrm>
        </p:grpSpPr>
        <p:sp>
          <p:nvSpPr>
            <p:cNvPr id="27" name="Web Server Tier"/>
            <p:cNvSpPr>
              <a:spLocks noChangeArrowheads="1"/>
            </p:cNvSpPr>
            <p:nvPr/>
          </p:nvSpPr>
          <p:spPr bwMode="auto">
            <a:xfrm>
              <a:off x="3124199" y="4457997"/>
              <a:ext cx="685801" cy="647403"/>
            </a:xfrm>
            <a:prstGeom prst="roundRect">
              <a:avLst>
                <a:gd name="adj" fmla="val 16667"/>
              </a:avLst>
            </a:prstGeom>
            <a:solidFill>
              <a:schemeClr val="accent6">
                <a:lumMod val="40000"/>
                <a:lumOff val="60000"/>
                <a:alpha val="7000"/>
              </a:schemeClr>
            </a:solidFill>
            <a:ln w="6350">
              <a:solidFill>
                <a:schemeClr val="accent6">
                  <a:lumMod val="75000"/>
                </a:schemeClr>
              </a:solidFill>
              <a:round/>
              <a:headEnd/>
              <a:tailEnd/>
            </a:ln>
            <a:effectLst>
              <a:outerShdw blurRad="38100" dir="2700000" algn="tl" rotWithShape="0">
                <a:schemeClr val="accent6">
                  <a:lumMod val="75000"/>
                  <a:alpha val="40000"/>
                </a:schemeClr>
              </a:outerShdw>
            </a:effectLst>
          </p:spPr>
          <p:txBody>
            <a:bodyPr wrap="none" lIns="0" tIns="18288" rIns="0" bIns="0"/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algn="ctr">
                <a:defRPr/>
              </a:pPr>
              <a:endParaRPr lang="en-US" altLang="en-US" sz="1000" i="1" dirty="0">
                <a:latin typeface="Arial" charset="0"/>
              </a:endParaRP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3124199" y="4586886"/>
              <a:ext cx="685801" cy="202127"/>
            </a:xfrm>
            <a:prstGeom prst="rect">
              <a:avLst/>
            </a:prstGeom>
            <a:solidFill>
              <a:schemeClr val="bg2">
                <a:alpha val="60000"/>
              </a:schemeClr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100" b="1" kern="0" dirty="0">
                  <a:solidFill>
                    <a:schemeClr val="tx1"/>
                  </a:solidFill>
                  <a:latin typeface="Calibri"/>
                </a:rPr>
                <a:t>HostedOn</a:t>
              </a:r>
            </a:p>
          </p:txBody>
        </p:sp>
        <p:grpSp>
          <p:nvGrpSpPr>
            <p:cNvPr id="30" name="Group 29"/>
            <p:cNvGrpSpPr/>
            <p:nvPr/>
          </p:nvGrpSpPr>
          <p:grpSpPr>
            <a:xfrm rot="5400000">
              <a:off x="3366739" y="4846922"/>
              <a:ext cx="168338" cy="196217"/>
              <a:chOff x="3217818" y="1219835"/>
              <a:chExt cx="168338" cy="196217"/>
            </a:xfrm>
          </p:grpSpPr>
          <p:sp>
            <p:nvSpPr>
              <p:cNvPr id="31" name="Pentagon 13"/>
              <p:cNvSpPr>
                <a:spLocks noChangeArrowheads="1"/>
              </p:cNvSpPr>
              <p:nvPr/>
            </p:nvSpPr>
            <p:spPr bwMode="auto">
              <a:xfrm>
                <a:off x="3217818" y="1219835"/>
                <a:ext cx="71094" cy="196217"/>
              </a:xfrm>
              <a:prstGeom prst="homePlate">
                <a:avLst>
                  <a:gd name="adj" fmla="val 37332"/>
                </a:avLst>
              </a:prstGeom>
              <a:gradFill rotWithShape="1">
                <a:gsLst>
                  <a:gs pos="0">
                    <a:srgbClr val="FFBE86"/>
                  </a:gs>
                  <a:gs pos="35001">
                    <a:srgbClr val="FFD0AA"/>
                  </a:gs>
                  <a:gs pos="100000">
                    <a:srgbClr val="FFEBDB"/>
                  </a:gs>
                </a:gsLst>
                <a:lin ang="16200000" scaled="1"/>
              </a:gradFill>
              <a:ln w="9525">
                <a:solidFill>
                  <a:srgbClr val="E46C0A"/>
                </a:solidFill>
                <a:miter lim="800000"/>
                <a:headEnd/>
                <a:tailEnd/>
              </a:ln>
              <a:effectLst>
                <a:outerShdw dist="20000" dir="5400000" rotWithShape="0">
                  <a:srgbClr val="000000">
                    <a:alpha val="37999"/>
                  </a:srgbClr>
                </a:outerShdw>
              </a:effectLst>
            </p:spPr>
            <p:txBody>
              <a:bodyPr anchor="ctr"/>
              <a:lstStyle>
                <a:lvl1pPr eaLnBrk="0" hangingPunct="0">
                  <a:spcBef>
                    <a:spcPct val="20000"/>
                  </a:spcBef>
                  <a:buFont typeface="Arial" charset="0"/>
                  <a:buChar char="•"/>
                  <a:defRPr sz="3200"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charset="0"/>
                  <a:buChar char="–"/>
                  <a:defRPr sz="28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charset="0"/>
                  <a:buChar char="•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charset="0"/>
                  <a:buChar char="–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>
                  <a:latin typeface="Arial" charset="0"/>
                </a:endParaRPr>
              </a:p>
            </p:txBody>
          </p:sp>
          <p:sp>
            <p:nvSpPr>
              <p:cNvPr id="35" name="Chevron 18"/>
              <p:cNvSpPr>
                <a:spLocks noChangeArrowheads="1"/>
              </p:cNvSpPr>
              <p:nvPr/>
            </p:nvSpPr>
            <p:spPr bwMode="auto">
              <a:xfrm>
                <a:off x="3264304" y="1219835"/>
                <a:ext cx="121852" cy="196215"/>
              </a:xfrm>
              <a:prstGeom prst="chevron">
                <a:avLst>
                  <a:gd name="adj" fmla="val 50000"/>
                </a:avLst>
              </a:prstGeom>
              <a:gradFill rotWithShape="1">
                <a:gsLst>
                  <a:gs pos="0">
                    <a:srgbClr val="FFBE86"/>
                  </a:gs>
                  <a:gs pos="35001">
                    <a:srgbClr val="FFD0AA"/>
                  </a:gs>
                  <a:gs pos="100000">
                    <a:srgbClr val="FFEBDB"/>
                  </a:gs>
                </a:gsLst>
                <a:lin ang="16200000" scaled="1"/>
              </a:gradFill>
              <a:ln w="9525">
                <a:solidFill>
                  <a:srgbClr val="E46C0A"/>
                </a:solidFill>
                <a:miter lim="800000"/>
                <a:headEnd/>
                <a:tailEnd/>
              </a:ln>
              <a:effectLst>
                <a:outerShdw dist="20000" dir="5400000" rotWithShape="0">
                  <a:srgbClr val="000000">
                    <a:alpha val="37999"/>
                  </a:srgbClr>
                </a:outerShdw>
              </a:effectLst>
            </p:spPr>
            <p:txBody>
              <a:bodyPr anchor="ctr"/>
              <a:lstStyle>
                <a:lvl1pPr eaLnBrk="0" hangingPunct="0">
                  <a:spcBef>
                    <a:spcPct val="20000"/>
                  </a:spcBef>
                  <a:buFont typeface="Arial" charset="0"/>
                  <a:buChar char="•"/>
                  <a:defRPr sz="3200"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charset="0"/>
                  <a:buChar char="–"/>
                  <a:defRPr sz="28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charset="0"/>
                  <a:buChar char="•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charset="0"/>
                  <a:buChar char="–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>
                  <a:latin typeface="Arial" charset="0"/>
                </a:endParaRPr>
              </a:p>
            </p:txBody>
          </p:sp>
        </p:grpSp>
      </p:grpSp>
      <p:sp>
        <p:nvSpPr>
          <p:cNvPr id="33" name="Web Server Tier"/>
          <p:cNvSpPr>
            <a:spLocks noChangeArrowheads="1"/>
          </p:cNvSpPr>
          <p:nvPr/>
        </p:nvSpPr>
        <p:spPr bwMode="auto">
          <a:xfrm>
            <a:off x="2362200" y="3882730"/>
            <a:ext cx="990599" cy="529638"/>
          </a:xfrm>
          <a:prstGeom prst="roundRect">
            <a:avLst>
              <a:gd name="adj" fmla="val 16667"/>
            </a:avLst>
          </a:prstGeom>
          <a:solidFill>
            <a:schemeClr val="tx2">
              <a:lumMod val="20000"/>
              <a:lumOff val="80000"/>
            </a:schemeClr>
          </a:solidFill>
          <a:ln w="6350">
            <a:solidFill>
              <a:schemeClr val="accent1"/>
            </a:solidFill>
            <a:round/>
            <a:headEnd/>
            <a:tailEnd/>
          </a:ln>
          <a:effectLst/>
        </p:spPr>
        <p:txBody>
          <a:bodyPr tIns="0" bIns="0"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>
              <a:defRPr/>
            </a:pPr>
            <a:r>
              <a:rPr lang="en-US" altLang="en-US" sz="900" b="1" dirty="0">
                <a:latin typeface="Arial" charset="0"/>
              </a:rPr>
              <a:t>Capabilities</a:t>
            </a:r>
          </a:p>
        </p:txBody>
      </p:sp>
      <p:sp>
        <p:nvSpPr>
          <p:cNvPr id="50" name="Rectangle 14"/>
          <p:cNvSpPr>
            <a:spLocks noChangeArrowheads="1"/>
          </p:cNvSpPr>
          <p:nvPr/>
        </p:nvSpPr>
        <p:spPr bwMode="auto">
          <a:xfrm>
            <a:off x="2521524" y="4118740"/>
            <a:ext cx="892171" cy="219456"/>
          </a:xfrm>
          <a:prstGeom prst="rect">
            <a:avLst/>
          </a:prstGeom>
          <a:gradFill rotWithShape="1">
            <a:gsLst>
              <a:gs pos="0">
                <a:srgbClr val="FFBE86"/>
              </a:gs>
              <a:gs pos="35001">
                <a:srgbClr val="FFD0AA"/>
              </a:gs>
              <a:gs pos="100000">
                <a:srgbClr val="FFEBDB"/>
              </a:gs>
            </a:gsLst>
            <a:lin ang="16200000" scaled="1"/>
          </a:gradFill>
          <a:ln w="9525">
            <a:solidFill>
              <a:srgbClr val="E46C0A"/>
            </a:solidFill>
            <a:miter lim="800000"/>
            <a:headEnd/>
            <a:tailEnd/>
          </a:ln>
          <a:effectLst>
            <a:outerShdw dist="20000" dir="5400000" rotWithShape="0">
              <a:srgbClr val="000000">
                <a:alpha val="37999"/>
              </a:srgbClr>
            </a:outerShdw>
          </a:effectLst>
        </p:spPr>
        <p:txBody>
          <a:bodyPr wrap="none" lIns="0" rIns="0"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000" dirty="0">
                <a:latin typeface="Arial" charset="0"/>
              </a:rPr>
              <a:t>Container</a:t>
            </a:r>
          </a:p>
        </p:txBody>
      </p:sp>
      <p:cxnSp>
        <p:nvCxnSpPr>
          <p:cNvPr id="78" name="Straight Connector 12"/>
          <p:cNvCxnSpPr>
            <a:cxnSpLocks noChangeShapeType="1"/>
            <a:stCxn id="91" idx="1"/>
            <a:endCxn id="85" idx="3"/>
          </p:cNvCxnSpPr>
          <p:nvPr/>
        </p:nvCxnSpPr>
        <p:spPr bwMode="auto">
          <a:xfrm rot="16200000" flipV="1">
            <a:off x="3233321" y="2576629"/>
            <a:ext cx="721254" cy="342012"/>
          </a:xfrm>
          <a:prstGeom prst="bentConnector2">
            <a:avLst/>
          </a:prstGeom>
          <a:noFill/>
          <a:ln w="31750" cap="sq" algn="ctr">
            <a:solidFill>
              <a:srgbClr val="FCD5B5"/>
            </a:solidFill>
            <a:miter lim="800000"/>
            <a:headEnd/>
            <a:tailEnd/>
          </a:ln>
          <a:effectLst>
            <a:outerShdw blurRad="25400" dist="25401" dir="2700000" algn="tl" rotWithShape="0">
              <a:srgbClr val="984807">
                <a:alpha val="60999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grpSp>
        <p:nvGrpSpPr>
          <p:cNvPr id="79" name="Group 78"/>
          <p:cNvGrpSpPr/>
          <p:nvPr/>
        </p:nvGrpSpPr>
        <p:grpSpPr>
          <a:xfrm>
            <a:off x="1838046" y="838200"/>
            <a:ext cx="1465028" cy="1882639"/>
            <a:chOff x="990600" y="1069126"/>
            <a:chExt cx="1465028" cy="2852766"/>
          </a:xfrm>
        </p:grpSpPr>
        <p:sp>
          <p:nvSpPr>
            <p:cNvPr id="80" name="Web Server Tier"/>
            <p:cNvSpPr>
              <a:spLocks noChangeArrowheads="1"/>
            </p:cNvSpPr>
            <p:nvPr/>
          </p:nvSpPr>
          <p:spPr bwMode="auto">
            <a:xfrm>
              <a:off x="990600" y="1069126"/>
              <a:ext cx="1465028" cy="2852766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A3C4FF"/>
                </a:gs>
                <a:gs pos="35001">
                  <a:srgbClr val="BFD5FF"/>
                </a:gs>
                <a:gs pos="100000">
                  <a:srgbClr val="E5EEFF"/>
                </a:gs>
              </a:gsLst>
              <a:lin ang="16200000" scaled="1"/>
            </a:gradFill>
            <a:ln w="9525">
              <a:solidFill>
                <a:srgbClr val="4A7EBB"/>
              </a:solidFill>
              <a:round/>
              <a:headEnd/>
              <a:tailEnd/>
            </a:ln>
            <a:effectLst>
              <a:outerShdw dist="20000" dir="5400000" rotWithShape="0">
                <a:srgbClr val="000000">
                  <a:alpha val="37999"/>
                </a:srgbClr>
              </a:outerShdw>
            </a:effectLst>
          </p:spPr>
          <p:txBody>
            <a:bodyPr tIns="0"/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100" i="1" dirty="0">
                  <a:solidFill>
                    <a:srgbClr val="000000"/>
                  </a:solidFill>
                </a:rPr>
                <a:t>wordpress</a:t>
              </a:r>
            </a:p>
          </p:txBody>
        </p:sp>
        <p:sp>
          <p:nvSpPr>
            <p:cNvPr id="81" name="Rectangle 80"/>
            <p:cNvSpPr/>
            <p:nvPr/>
          </p:nvSpPr>
          <p:spPr>
            <a:xfrm>
              <a:off x="990600" y="1497915"/>
              <a:ext cx="1465028" cy="379472"/>
            </a:xfrm>
            <a:prstGeom prst="rect">
              <a:avLst/>
            </a:prstGeom>
            <a:solidFill>
              <a:schemeClr val="bg2">
                <a:alpha val="60000"/>
              </a:schemeClr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tIns="0" bIns="0"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1" kern="0" dirty="0">
                  <a:solidFill>
                    <a:schemeClr val="tx1"/>
                  </a:solidFill>
                  <a:latin typeface="Calibri"/>
                </a:rPr>
                <a:t>WebApplication</a:t>
              </a:r>
            </a:p>
          </p:txBody>
        </p:sp>
      </p:grpSp>
      <p:sp>
        <p:nvSpPr>
          <p:cNvPr id="82" name="Rectangle 81"/>
          <p:cNvSpPr/>
          <p:nvPr/>
        </p:nvSpPr>
        <p:spPr>
          <a:xfrm>
            <a:off x="1838046" y="1366391"/>
            <a:ext cx="9351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900" b="1" dirty="0">
                <a:solidFill>
                  <a:schemeClr val="tx2">
                    <a:lumMod val="50000"/>
                  </a:schemeClr>
                </a:solidFill>
              </a:rPr>
              <a:t>Properties</a:t>
            </a:r>
          </a:p>
          <a:p>
            <a:pPr marL="115888" indent="-115888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900" i="1" dirty="0">
                <a:latin typeface="Calibri"/>
                <a:ea typeface="Times New Roman"/>
                <a:cs typeface="Calibri"/>
              </a:rPr>
              <a:t>context_root:</a:t>
            </a:r>
            <a:endParaRPr lang="en-US" sz="900" b="1" i="1" dirty="0">
              <a:solidFill>
                <a:srgbClr val="FF0000"/>
              </a:solidFill>
            </a:endParaRPr>
          </a:p>
        </p:txBody>
      </p:sp>
      <p:sp>
        <p:nvSpPr>
          <p:cNvPr id="84" name="Web Server Tier"/>
          <p:cNvSpPr>
            <a:spLocks noChangeArrowheads="1"/>
          </p:cNvSpPr>
          <p:nvPr/>
        </p:nvSpPr>
        <p:spPr bwMode="auto">
          <a:xfrm>
            <a:off x="2371447" y="1752759"/>
            <a:ext cx="1005905" cy="860561"/>
          </a:xfrm>
          <a:prstGeom prst="roundRect">
            <a:avLst>
              <a:gd name="adj" fmla="val 16667"/>
            </a:avLst>
          </a:prstGeom>
          <a:solidFill>
            <a:schemeClr val="tx2">
              <a:lumMod val="20000"/>
              <a:lumOff val="80000"/>
            </a:schemeClr>
          </a:solidFill>
          <a:ln w="6350">
            <a:solidFill>
              <a:schemeClr val="accent1"/>
            </a:solidFill>
            <a:round/>
            <a:headEnd/>
            <a:tailEnd/>
          </a:ln>
          <a:effectLst/>
        </p:spPr>
        <p:txBody>
          <a:bodyPr wrap="none" tIns="0" bIns="0"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>
              <a:defRPr/>
            </a:pPr>
            <a:r>
              <a:rPr lang="en-US" altLang="en-US" sz="900" b="1" dirty="0">
                <a:latin typeface="Arial" charset="0"/>
              </a:rPr>
              <a:t>Requirements</a:t>
            </a:r>
          </a:p>
        </p:txBody>
      </p:sp>
      <p:sp>
        <p:nvSpPr>
          <p:cNvPr id="85" name="Rectangle 14"/>
          <p:cNvSpPr>
            <a:spLocks noChangeArrowheads="1"/>
          </p:cNvSpPr>
          <p:nvPr/>
        </p:nvSpPr>
        <p:spPr bwMode="auto">
          <a:xfrm>
            <a:off x="2530770" y="2277280"/>
            <a:ext cx="892172" cy="219456"/>
          </a:xfrm>
          <a:prstGeom prst="rect">
            <a:avLst/>
          </a:prstGeom>
          <a:gradFill rotWithShape="1">
            <a:gsLst>
              <a:gs pos="0">
                <a:srgbClr val="FFBE86"/>
              </a:gs>
              <a:gs pos="35001">
                <a:srgbClr val="FFD0AA"/>
              </a:gs>
              <a:gs pos="100000">
                <a:srgbClr val="FFEBDB"/>
              </a:gs>
            </a:gsLst>
            <a:lin ang="16200000" scaled="1"/>
          </a:gradFill>
          <a:ln w="9525">
            <a:solidFill>
              <a:srgbClr val="E46C0A"/>
            </a:solidFill>
            <a:miter lim="800000"/>
            <a:headEnd/>
            <a:tailEnd/>
          </a:ln>
          <a:effectLst>
            <a:outerShdw dist="20000" dir="5400000" rotWithShape="0">
              <a:srgbClr val="000000">
                <a:alpha val="37999"/>
              </a:srgbClr>
            </a:outerShdw>
          </a:effectLst>
        </p:spPr>
        <p:txBody>
          <a:bodyPr wrap="none" lIns="0" rIns="0"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000" dirty="0">
                <a:latin typeface="Arial" charset="0"/>
              </a:rPr>
              <a:t>Container</a:t>
            </a:r>
          </a:p>
        </p:txBody>
      </p:sp>
      <p:cxnSp>
        <p:nvCxnSpPr>
          <p:cNvPr id="86" name="Straight Connector 12"/>
          <p:cNvCxnSpPr>
            <a:cxnSpLocks noChangeShapeType="1"/>
            <a:stCxn id="50" idx="3"/>
            <a:endCxn id="92" idx="3"/>
          </p:cNvCxnSpPr>
          <p:nvPr/>
        </p:nvCxnSpPr>
        <p:spPr bwMode="auto">
          <a:xfrm flipV="1">
            <a:off x="3413695" y="3276600"/>
            <a:ext cx="351260" cy="951868"/>
          </a:xfrm>
          <a:prstGeom prst="bentConnector2">
            <a:avLst/>
          </a:prstGeom>
          <a:noFill/>
          <a:ln w="31750" cap="sq" algn="ctr">
            <a:solidFill>
              <a:srgbClr val="FCD5B5"/>
            </a:solidFill>
            <a:miter lim="800000"/>
            <a:headEnd/>
            <a:tailEnd/>
          </a:ln>
          <a:effectLst>
            <a:outerShdw blurRad="25400" dist="25401" dir="2700000" algn="tl" rotWithShape="0">
              <a:srgbClr val="984807">
                <a:alpha val="60999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grpSp>
        <p:nvGrpSpPr>
          <p:cNvPr id="87" name="Group 86"/>
          <p:cNvGrpSpPr/>
          <p:nvPr/>
        </p:nvGrpSpPr>
        <p:grpSpPr>
          <a:xfrm>
            <a:off x="3438245" y="2705397"/>
            <a:ext cx="685801" cy="647403"/>
            <a:chOff x="3124199" y="4457997"/>
            <a:chExt cx="685801" cy="647403"/>
          </a:xfrm>
        </p:grpSpPr>
        <p:sp>
          <p:nvSpPr>
            <p:cNvPr id="88" name="Web Server Tier"/>
            <p:cNvSpPr>
              <a:spLocks noChangeArrowheads="1"/>
            </p:cNvSpPr>
            <p:nvPr/>
          </p:nvSpPr>
          <p:spPr bwMode="auto">
            <a:xfrm>
              <a:off x="3124199" y="4457997"/>
              <a:ext cx="685801" cy="647403"/>
            </a:xfrm>
            <a:prstGeom prst="roundRect">
              <a:avLst>
                <a:gd name="adj" fmla="val 16667"/>
              </a:avLst>
            </a:prstGeom>
            <a:solidFill>
              <a:schemeClr val="accent6">
                <a:lumMod val="40000"/>
                <a:lumOff val="60000"/>
                <a:alpha val="7000"/>
              </a:schemeClr>
            </a:solidFill>
            <a:ln w="6350">
              <a:solidFill>
                <a:schemeClr val="accent6">
                  <a:lumMod val="75000"/>
                </a:schemeClr>
              </a:solidFill>
              <a:round/>
              <a:headEnd/>
              <a:tailEnd/>
            </a:ln>
            <a:effectLst>
              <a:outerShdw blurRad="38100" dir="2700000" algn="tl" rotWithShape="0">
                <a:schemeClr val="accent6">
                  <a:lumMod val="75000"/>
                  <a:alpha val="40000"/>
                </a:schemeClr>
              </a:outerShdw>
            </a:effectLst>
          </p:spPr>
          <p:txBody>
            <a:bodyPr wrap="none" lIns="0" tIns="18288" rIns="0" bIns="0"/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algn="ctr">
                <a:defRPr/>
              </a:pPr>
              <a:endParaRPr lang="en-US" altLang="en-US" sz="1000" i="1" dirty="0">
                <a:latin typeface="Arial" charset="0"/>
              </a:endParaRPr>
            </a:p>
          </p:txBody>
        </p:sp>
        <p:sp>
          <p:nvSpPr>
            <p:cNvPr id="89" name="Rectangle 88"/>
            <p:cNvSpPr/>
            <p:nvPr/>
          </p:nvSpPr>
          <p:spPr>
            <a:xfrm>
              <a:off x="3124199" y="4586886"/>
              <a:ext cx="685801" cy="202127"/>
            </a:xfrm>
            <a:prstGeom prst="rect">
              <a:avLst/>
            </a:prstGeom>
            <a:solidFill>
              <a:schemeClr val="bg2">
                <a:alpha val="60000"/>
              </a:schemeClr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100" b="1" kern="0" dirty="0">
                  <a:solidFill>
                    <a:schemeClr val="tx1"/>
                  </a:solidFill>
                  <a:latin typeface="Calibri"/>
                </a:rPr>
                <a:t>HostedOn</a:t>
              </a:r>
            </a:p>
          </p:txBody>
        </p:sp>
        <p:grpSp>
          <p:nvGrpSpPr>
            <p:cNvPr id="90" name="Group 89"/>
            <p:cNvGrpSpPr/>
            <p:nvPr/>
          </p:nvGrpSpPr>
          <p:grpSpPr>
            <a:xfrm rot="5400000">
              <a:off x="3366739" y="4846922"/>
              <a:ext cx="168338" cy="196217"/>
              <a:chOff x="3217818" y="1219835"/>
              <a:chExt cx="168338" cy="196217"/>
            </a:xfrm>
          </p:grpSpPr>
          <p:sp>
            <p:nvSpPr>
              <p:cNvPr id="91" name="Pentagon 13"/>
              <p:cNvSpPr>
                <a:spLocks noChangeArrowheads="1"/>
              </p:cNvSpPr>
              <p:nvPr/>
            </p:nvSpPr>
            <p:spPr bwMode="auto">
              <a:xfrm>
                <a:off x="3217818" y="1219835"/>
                <a:ext cx="71094" cy="196217"/>
              </a:xfrm>
              <a:prstGeom prst="homePlate">
                <a:avLst>
                  <a:gd name="adj" fmla="val 37332"/>
                </a:avLst>
              </a:prstGeom>
              <a:gradFill rotWithShape="1">
                <a:gsLst>
                  <a:gs pos="0">
                    <a:srgbClr val="FFBE86"/>
                  </a:gs>
                  <a:gs pos="35001">
                    <a:srgbClr val="FFD0AA"/>
                  </a:gs>
                  <a:gs pos="100000">
                    <a:srgbClr val="FFEBDB"/>
                  </a:gs>
                </a:gsLst>
                <a:lin ang="16200000" scaled="1"/>
              </a:gradFill>
              <a:ln w="9525">
                <a:solidFill>
                  <a:srgbClr val="E46C0A"/>
                </a:solidFill>
                <a:miter lim="800000"/>
                <a:headEnd/>
                <a:tailEnd/>
              </a:ln>
              <a:effectLst>
                <a:outerShdw dist="20000" dir="5400000" rotWithShape="0">
                  <a:srgbClr val="000000">
                    <a:alpha val="37999"/>
                  </a:srgbClr>
                </a:outerShdw>
              </a:effectLst>
            </p:spPr>
            <p:txBody>
              <a:bodyPr anchor="ctr"/>
              <a:lstStyle>
                <a:lvl1pPr eaLnBrk="0" hangingPunct="0">
                  <a:spcBef>
                    <a:spcPct val="20000"/>
                  </a:spcBef>
                  <a:buFont typeface="Arial" charset="0"/>
                  <a:buChar char="•"/>
                  <a:defRPr sz="3200"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charset="0"/>
                  <a:buChar char="–"/>
                  <a:defRPr sz="28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charset="0"/>
                  <a:buChar char="•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charset="0"/>
                  <a:buChar char="–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>
                  <a:latin typeface="Arial" charset="0"/>
                </a:endParaRPr>
              </a:p>
            </p:txBody>
          </p:sp>
          <p:sp>
            <p:nvSpPr>
              <p:cNvPr id="92" name="Chevron 18"/>
              <p:cNvSpPr>
                <a:spLocks noChangeArrowheads="1"/>
              </p:cNvSpPr>
              <p:nvPr/>
            </p:nvSpPr>
            <p:spPr bwMode="auto">
              <a:xfrm>
                <a:off x="3264304" y="1219835"/>
                <a:ext cx="121852" cy="196215"/>
              </a:xfrm>
              <a:prstGeom prst="chevron">
                <a:avLst>
                  <a:gd name="adj" fmla="val 50000"/>
                </a:avLst>
              </a:prstGeom>
              <a:gradFill rotWithShape="1">
                <a:gsLst>
                  <a:gs pos="0">
                    <a:srgbClr val="FFBE86"/>
                  </a:gs>
                  <a:gs pos="35001">
                    <a:srgbClr val="FFD0AA"/>
                  </a:gs>
                  <a:gs pos="100000">
                    <a:srgbClr val="FFEBDB"/>
                  </a:gs>
                </a:gsLst>
                <a:lin ang="16200000" scaled="1"/>
              </a:gradFill>
              <a:ln w="9525">
                <a:solidFill>
                  <a:srgbClr val="E46C0A"/>
                </a:solidFill>
                <a:miter lim="800000"/>
                <a:headEnd/>
                <a:tailEnd/>
              </a:ln>
              <a:effectLst>
                <a:outerShdw dist="20000" dir="5400000" rotWithShape="0">
                  <a:srgbClr val="000000">
                    <a:alpha val="37999"/>
                  </a:srgbClr>
                </a:outerShdw>
              </a:effectLst>
            </p:spPr>
            <p:txBody>
              <a:bodyPr anchor="ctr"/>
              <a:lstStyle>
                <a:lvl1pPr eaLnBrk="0" hangingPunct="0">
                  <a:spcBef>
                    <a:spcPct val="20000"/>
                  </a:spcBef>
                  <a:buFont typeface="Arial" charset="0"/>
                  <a:buChar char="•"/>
                  <a:defRPr sz="3200"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charset="0"/>
                  <a:buChar char="–"/>
                  <a:defRPr sz="28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charset="0"/>
                  <a:buChar char="•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charset="0"/>
                  <a:buChar char="–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>
                  <a:latin typeface="Arial" charset="0"/>
                </a:endParaRPr>
              </a:p>
            </p:txBody>
          </p:sp>
        </p:grpSp>
      </p:grpSp>
      <p:cxnSp>
        <p:nvCxnSpPr>
          <p:cNvPr id="98" name="Straight Connector 12"/>
          <p:cNvCxnSpPr>
            <a:cxnSpLocks noChangeShapeType="1"/>
            <a:stCxn id="116" idx="1"/>
            <a:endCxn id="105" idx="3"/>
          </p:cNvCxnSpPr>
          <p:nvPr/>
        </p:nvCxnSpPr>
        <p:spPr bwMode="auto">
          <a:xfrm rot="16200000" flipV="1">
            <a:off x="6486091" y="5314491"/>
            <a:ext cx="731931" cy="342012"/>
          </a:xfrm>
          <a:prstGeom prst="bentConnector2">
            <a:avLst/>
          </a:prstGeom>
          <a:noFill/>
          <a:ln w="31750" cap="sq" algn="ctr">
            <a:solidFill>
              <a:srgbClr val="FCD5B5"/>
            </a:solidFill>
            <a:miter lim="800000"/>
            <a:headEnd/>
            <a:tailEnd/>
          </a:ln>
          <a:effectLst>
            <a:outerShdw blurRad="25400" dist="25401" dir="2700000" algn="tl" rotWithShape="0">
              <a:srgbClr val="984807">
                <a:alpha val="60999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grpSp>
        <p:nvGrpSpPr>
          <p:cNvPr id="99" name="Group 98"/>
          <p:cNvGrpSpPr/>
          <p:nvPr/>
        </p:nvGrpSpPr>
        <p:grpSpPr>
          <a:xfrm>
            <a:off x="5029200" y="3048000"/>
            <a:ext cx="1465028" cy="2368545"/>
            <a:chOff x="990600" y="1069127"/>
            <a:chExt cx="1465028" cy="2251546"/>
          </a:xfrm>
        </p:grpSpPr>
        <p:sp>
          <p:nvSpPr>
            <p:cNvPr id="100" name="Web Server Tier"/>
            <p:cNvSpPr>
              <a:spLocks noChangeArrowheads="1"/>
            </p:cNvSpPr>
            <p:nvPr/>
          </p:nvSpPr>
          <p:spPr bwMode="auto">
            <a:xfrm>
              <a:off x="990600" y="1069127"/>
              <a:ext cx="1465028" cy="2251546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A3C4FF"/>
                </a:gs>
                <a:gs pos="35001">
                  <a:srgbClr val="BFD5FF"/>
                </a:gs>
                <a:gs pos="100000">
                  <a:srgbClr val="E5EEFF"/>
                </a:gs>
              </a:gsLst>
              <a:lin ang="16200000" scaled="1"/>
            </a:gradFill>
            <a:ln w="9525">
              <a:solidFill>
                <a:srgbClr val="4A7EBB"/>
              </a:solidFill>
              <a:round/>
              <a:headEnd/>
              <a:tailEnd/>
            </a:ln>
            <a:effectLst>
              <a:outerShdw dist="20000" dir="5400000" rotWithShape="0">
                <a:srgbClr val="000000">
                  <a:alpha val="37999"/>
                </a:srgbClr>
              </a:outerShdw>
            </a:effectLst>
          </p:spPr>
          <p:txBody>
            <a:bodyPr tIns="0"/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100" i="1" dirty="0">
                  <a:solidFill>
                    <a:srgbClr val="000000"/>
                  </a:solidFill>
                </a:rPr>
                <a:t>mysql_dbms</a:t>
              </a:r>
            </a:p>
          </p:txBody>
        </p:sp>
        <p:sp>
          <p:nvSpPr>
            <p:cNvPr id="101" name="Rectangle 100"/>
            <p:cNvSpPr/>
            <p:nvPr/>
          </p:nvSpPr>
          <p:spPr>
            <a:xfrm>
              <a:off x="990600" y="1386813"/>
              <a:ext cx="1465028" cy="228600"/>
            </a:xfrm>
            <a:prstGeom prst="rect">
              <a:avLst/>
            </a:prstGeom>
            <a:solidFill>
              <a:schemeClr val="bg2">
                <a:alpha val="60000"/>
              </a:schemeClr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tIns="0" bIns="0"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1" kern="0" dirty="0">
                  <a:solidFill>
                    <a:schemeClr val="tx1"/>
                  </a:solidFill>
                  <a:latin typeface="Calibri"/>
                </a:rPr>
                <a:t>DBMS</a:t>
              </a:r>
            </a:p>
          </p:txBody>
        </p:sp>
      </p:grpSp>
      <p:sp>
        <p:nvSpPr>
          <p:cNvPr id="102" name="Rectangle 101"/>
          <p:cNvSpPr/>
          <p:nvPr/>
        </p:nvSpPr>
        <p:spPr>
          <a:xfrm>
            <a:off x="5029200" y="3599843"/>
            <a:ext cx="1225335" cy="7848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900" b="1" dirty="0">
                <a:solidFill>
                  <a:schemeClr val="tx2">
                    <a:lumMod val="50000"/>
                  </a:schemeClr>
                </a:solidFill>
              </a:rPr>
              <a:t>Properties</a:t>
            </a:r>
          </a:p>
          <a:p>
            <a:pPr marL="115888" indent="-115888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900" i="1" dirty="0">
                <a:latin typeface="Calibri"/>
                <a:ea typeface="Times New Roman"/>
                <a:cs typeface="Calibri"/>
              </a:rPr>
              <a:t>component_version</a:t>
            </a:r>
            <a:endParaRPr lang="en-US" sz="900" i="1" dirty="0">
              <a:latin typeface="Calibri"/>
              <a:ea typeface="Times New Roman"/>
              <a:cs typeface="Times New Roman"/>
            </a:endParaRPr>
          </a:p>
          <a:p>
            <a:pPr marL="115888" indent="-115888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900" i="1" dirty="0">
                <a:solidFill>
                  <a:schemeClr val="tx2">
                    <a:lumMod val="50000"/>
                  </a:schemeClr>
                </a:solidFill>
              </a:rPr>
              <a:t>admin_credential</a:t>
            </a:r>
          </a:p>
          <a:p>
            <a:pPr marL="115888" indent="-115888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900" i="1" dirty="0">
                <a:solidFill>
                  <a:schemeClr val="tx2">
                    <a:lumMod val="50000"/>
                  </a:schemeClr>
                </a:solidFill>
              </a:rPr>
              <a:t>root_password</a:t>
            </a:r>
          </a:p>
          <a:p>
            <a:pPr marL="115888" indent="-115888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900" i="1" dirty="0">
                <a:solidFill>
                  <a:schemeClr val="tx2">
                    <a:lumMod val="50000"/>
                  </a:schemeClr>
                </a:solidFill>
              </a:rPr>
              <a:t>port</a:t>
            </a:r>
          </a:p>
        </p:txBody>
      </p:sp>
      <p:grpSp>
        <p:nvGrpSpPr>
          <p:cNvPr id="103" name="Group 102"/>
          <p:cNvGrpSpPr/>
          <p:nvPr/>
        </p:nvGrpSpPr>
        <p:grpSpPr>
          <a:xfrm>
            <a:off x="5629555" y="4815803"/>
            <a:ext cx="1051495" cy="530040"/>
            <a:chOff x="1524001" y="3356160"/>
            <a:chExt cx="1051495" cy="530040"/>
          </a:xfrm>
        </p:grpSpPr>
        <p:sp>
          <p:nvSpPr>
            <p:cNvPr id="104" name="Web Server Tier"/>
            <p:cNvSpPr>
              <a:spLocks noChangeArrowheads="1"/>
            </p:cNvSpPr>
            <p:nvPr/>
          </p:nvSpPr>
          <p:spPr bwMode="auto">
            <a:xfrm>
              <a:off x="1524001" y="3356160"/>
              <a:ext cx="1005905" cy="530040"/>
            </a:xfrm>
            <a:prstGeom prst="roundRect">
              <a:avLst>
                <a:gd name="adj" fmla="val 16667"/>
              </a:avLst>
            </a:prstGeom>
            <a:solidFill>
              <a:schemeClr val="tx2">
                <a:lumMod val="20000"/>
                <a:lumOff val="80000"/>
              </a:schemeClr>
            </a:solidFill>
            <a:ln w="6350">
              <a:solidFill>
                <a:schemeClr val="accent1"/>
              </a:solidFill>
              <a:round/>
              <a:headEnd/>
              <a:tailEnd/>
            </a:ln>
            <a:effectLst/>
          </p:spPr>
          <p:txBody>
            <a:bodyPr tIns="0" bIns="0"/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algn="ctr">
                <a:defRPr/>
              </a:pPr>
              <a:r>
                <a:rPr lang="en-US" altLang="en-US" sz="900" b="1" dirty="0">
                  <a:latin typeface="Arial" charset="0"/>
                </a:rPr>
                <a:t>Requirements</a:t>
              </a:r>
            </a:p>
          </p:txBody>
        </p:sp>
        <p:sp>
          <p:nvSpPr>
            <p:cNvPr id="105" name="Rectangle 14"/>
            <p:cNvSpPr>
              <a:spLocks noChangeArrowheads="1"/>
            </p:cNvSpPr>
            <p:nvPr/>
          </p:nvSpPr>
          <p:spPr bwMode="auto">
            <a:xfrm>
              <a:off x="1683324" y="3550160"/>
              <a:ext cx="892172" cy="219456"/>
            </a:xfrm>
            <a:prstGeom prst="rect">
              <a:avLst/>
            </a:prstGeom>
            <a:gradFill rotWithShape="1">
              <a:gsLst>
                <a:gs pos="0">
                  <a:srgbClr val="FFBE86"/>
                </a:gs>
                <a:gs pos="35001">
                  <a:srgbClr val="FFD0AA"/>
                </a:gs>
                <a:gs pos="100000">
                  <a:srgbClr val="FFEBDB"/>
                </a:gs>
              </a:gsLst>
              <a:lin ang="16200000" scaled="1"/>
            </a:gradFill>
            <a:ln w="9525">
              <a:solidFill>
                <a:srgbClr val="E46C0A"/>
              </a:solidFill>
              <a:miter lim="800000"/>
              <a:headEnd/>
              <a:tailEnd/>
            </a:ln>
            <a:effectLst>
              <a:outerShdw dist="20000" dir="5400000" rotWithShape="0">
                <a:srgbClr val="000000">
                  <a:alpha val="37999"/>
                </a:srgbClr>
              </a:outerShdw>
            </a:effectLst>
          </p:spPr>
          <p:txBody>
            <a:bodyPr wrap="none" lIns="0" rIns="0" anchor="ctr"/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000" dirty="0">
                  <a:latin typeface="Arial" charset="0"/>
                </a:rPr>
                <a:t>Container</a:t>
              </a:r>
            </a:p>
          </p:txBody>
        </p:sp>
      </p:grpSp>
      <p:cxnSp>
        <p:nvCxnSpPr>
          <p:cNvPr id="106" name="Straight Connector 12"/>
          <p:cNvCxnSpPr>
            <a:cxnSpLocks noChangeShapeType="1"/>
            <a:stCxn id="67" idx="3"/>
            <a:endCxn id="117" idx="3"/>
          </p:cNvCxnSpPr>
          <p:nvPr/>
        </p:nvCxnSpPr>
        <p:spPr bwMode="auto">
          <a:xfrm flipV="1">
            <a:off x="3429000" y="6019800"/>
            <a:ext cx="3594063" cy="197227"/>
          </a:xfrm>
          <a:prstGeom prst="bentConnector2">
            <a:avLst/>
          </a:prstGeom>
          <a:noFill/>
          <a:ln w="31750" cap="sq" algn="ctr">
            <a:solidFill>
              <a:srgbClr val="FCD5B5"/>
            </a:solidFill>
            <a:miter lim="800000"/>
            <a:headEnd/>
            <a:tailEnd/>
          </a:ln>
          <a:effectLst>
            <a:outerShdw blurRad="25400" dist="25401" dir="2700000" algn="tl" rotWithShape="0">
              <a:srgbClr val="984807">
                <a:alpha val="60999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grpSp>
        <p:nvGrpSpPr>
          <p:cNvPr id="112" name="Group 111"/>
          <p:cNvGrpSpPr/>
          <p:nvPr/>
        </p:nvGrpSpPr>
        <p:grpSpPr>
          <a:xfrm>
            <a:off x="6696353" y="5448597"/>
            <a:ext cx="685801" cy="647403"/>
            <a:chOff x="3124199" y="4457997"/>
            <a:chExt cx="685801" cy="647403"/>
          </a:xfrm>
        </p:grpSpPr>
        <p:sp>
          <p:nvSpPr>
            <p:cNvPr id="113" name="Web Server Tier"/>
            <p:cNvSpPr>
              <a:spLocks noChangeArrowheads="1"/>
            </p:cNvSpPr>
            <p:nvPr/>
          </p:nvSpPr>
          <p:spPr bwMode="auto">
            <a:xfrm>
              <a:off x="3124199" y="4457997"/>
              <a:ext cx="685801" cy="647403"/>
            </a:xfrm>
            <a:prstGeom prst="roundRect">
              <a:avLst>
                <a:gd name="adj" fmla="val 16667"/>
              </a:avLst>
            </a:prstGeom>
            <a:solidFill>
              <a:schemeClr val="accent6">
                <a:lumMod val="40000"/>
                <a:lumOff val="60000"/>
                <a:alpha val="7000"/>
              </a:schemeClr>
            </a:solidFill>
            <a:ln w="6350">
              <a:solidFill>
                <a:schemeClr val="accent6">
                  <a:lumMod val="75000"/>
                </a:schemeClr>
              </a:solidFill>
              <a:round/>
              <a:headEnd/>
              <a:tailEnd/>
            </a:ln>
            <a:effectLst>
              <a:outerShdw blurRad="38100" dir="2700000" algn="tl" rotWithShape="0">
                <a:schemeClr val="accent6">
                  <a:lumMod val="75000"/>
                  <a:alpha val="40000"/>
                </a:schemeClr>
              </a:outerShdw>
            </a:effectLst>
          </p:spPr>
          <p:txBody>
            <a:bodyPr wrap="none" lIns="0" tIns="18288" rIns="0" bIns="0"/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algn="ctr">
                <a:defRPr/>
              </a:pPr>
              <a:endParaRPr lang="en-US" altLang="en-US" sz="1000" i="1" dirty="0">
                <a:latin typeface="Arial" charset="0"/>
              </a:endParaRPr>
            </a:p>
          </p:txBody>
        </p:sp>
        <p:sp>
          <p:nvSpPr>
            <p:cNvPr id="114" name="Rectangle 113"/>
            <p:cNvSpPr/>
            <p:nvPr/>
          </p:nvSpPr>
          <p:spPr>
            <a:xfrm>
              <a:off x="3124199" y="4586886"/>
              <a:ext cx="685801" cy="202127"/>
            </a:xfrm>
            <a:prstGeom prst="rect">
              <a:avLst/>
            </a:prstGeom>
            <a:solidFill>
              <a:schemeClr val="bg2">
                <a:alpha val="60000"/>
              </a:schemeClr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100" b="1" kern="0" dirty="0">
                  <a:solidFill>
                    <a:schemeClr val="tx1"/>
                  </a:solidFill>
                  <a:latin typeface="Calibri"/>
                </a:rPr>
                <a:t>HostedOn</a:t>
              </a:r>
            </a:p>
          </p:txBody>
        </p:sp>
        <p:grpSp>
          <p:nvGrpSpPr>
            <p:cNvPr id="115" name="Group 114"/>
            <p:cNvGrpSpPr/>
            <p:nvPr/>
          </p:nvGrpSpPr>
          <p:grpSpPr>
            <a:xfrm rot="5400000">
              <a:off x="3366739" y="4846922"/>
              <a:ext cx="168338" cy="196217"/>
              <a:chOff x="3217818" y="1219835"/>
              <a:chExt cx="168338" cy="196217"/>
            </a:xfrm>
          </p:grpSpPr>
          <p:sp>
            <p:nvSpPr>
              <p:cNvPr id="116" name="Pentagon 13"/>
              <p:cNvSpPr>
                <a:spLocks noChangeArrowheads="1"/>
              </p:cNvSpPr>
              <p:nvPr/>
            </p:nvSpPr>
            <p:spPr bwMode="auto">
              <a:xfrm>
                <a:off x="3217818" y="1219835"/>
                <a:ext cx="71094" cy="196217"/>
              </a:xfrm>
              <a:prstGeom prst="homePlate">
                <a:avLst>
                  <a:gd name="adj" fmla="val 37332"/>
                </a:avLst>
              </a:prstGeom>
              <a:gradFill rotWithShape="1">
                <a:gsLst>
                  <a:gs pos="0">
                    <a:srgbClr val="FFBE86"/>
                  </a:gs>
                  <a:gs pos="35001">
                    <a:srgbClr val="FFD0AA"/>
                  </a:gs>
                  <a:gs pos="100000">
                    <a:srgbClr val="FFEBDB"/>
                  </a:gs>
                </a:gsLst>
                <a:lin ang="16200000" scaled="1"/>
              </a:gradFill>
              <a:ln w="9525">
                <a:solidFill>
                  <a:srgbClr val="E46C0A"/>
                </a:solidFill>
                <a:miter lim="800000"/>
                <a:headEnd/>
                <a:tailEnd/>
              </a:ln>
              <a:effectLst>
                <a:outerShdw dist="20000" dir="5400000" rotWithShape="0">
                  <a:srgbClr val="000000">
                    <a:alpha val="37999"/>
                  </a:srgbClr>
                </a:outerShdw>
              </a:effectLst>
            </p:spPr>
            <p:txBody>
              <a:bodyPr anchor="ctr"/>
              <a:lstStyle>
                <a:lvl1pPr eaLnBrk="0" hangingPunct="0">
                  <a:spcBef>
                    <a:spcPct val="20000"/>
                  </a:spcBef>
                  <a:buFont typeface="Arial" charset="0"/>
                  <a:buChar char="•"/>
                  <a:defRPr sz="3200"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charset="0"/>
                  <a:buChar char="–"/>
                  <a:defRPr sz="28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charset="0"/>
                  <a:buChar char="•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charset="0"/>
                  <a:buChar char="–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>
                  <a:latin typeface="Arial" charset="0"/>
                </a:endParaRPr>
              </a:p>
            </p:txBody>
          </p:sp>
          <p:sp>
            <p:nvSpPr>
              <p:cNvPr id="117" name="Chevron 18"/>
              <p:cNvSpPr>
                <a:spLocks noChangeArrowheads="1"/>
              </p:cNvSpPr>
              <p:nvPr/>
            </p:nvSpPr>
            <p:spPr bwMode="auto">
              <a:xfrm>
                <a:off x="3264304" y="1219835"/>
                <a:ext cx="121852" cy="196215"/>
              </a:xfrm>
              <a:prstGeom prst="chevron">
                <a:avLst>
                  <a:gd name="adj" fmla="val 50000"/>
                </a:avLst>
              </a:prstGeom>
              <a:gradFill rotWithShape="1">
                <a:gsLst>
                  <a:gs pos="0">
                    <a:srgbClr val="FFBE86"/>
                  </a:gs>
                  <a:gs pos="35001">
                    <a:srgbClr val="FFD0AA"/>
                  </a:gs>
                  <a:gs pos="100000">
                    <a:srgbClr val="FFEBDB"/>
                  </a:gs>
                </a:gsLst>
                <a:lin ang="16200000" scaled="1"/>
              </a:gradFill>
              <a:ln w="9525">
                <a:solidFill>
                  <a:srgbClr val="E46C0A"/>
                </a:solidFill>
                <a:miter lim="800000"/>
                <a:headEnd/>
                <a:tailEnd/>
              </a:ln>
              <a:effectLst>
                <a:outerShdw dist="20000" dir="5400000" rotWithShape="0">
                  <a:srgbClr val="000000">
                    <a:alpha val="37999"/>
                  </a:srgbClr>
                </a:outerShdw>
              </a:effectLst>
            </p:spPr>
            <p:txBody>
              <a:bodyPr anchor="ctr"/>
              <a:lstStyle>
                <a:lvl1pPr eaLnBrk="0" hangingPunct="0">
                  <a:spcBef>
                    <a:spcPct val="20000"/>
                  </a:spcBef>
                  <a:buFont typeface="Arial" charset="0"/>
                  <a:buChar char="•"/>
                  <a:defRPr sz="3200"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charset="0"/>
                  <a:buChar char="–"/>
                  <a:defRPr sz="28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charset="0"/>
                  <a:buChar char="•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charset="0"/>
                  <a:buChar char="–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>
                  <a:latin typeface="Arial" charset="0"/>
                </a:endParaRPr>
              </a:p>
            </p:txBody>
          </p:sp>
        </p:grpSp>
      </p:grpSp>
      <p:sp>
        <p:nvSpPr>
          <p:cNvPr id="118" name="Web Server Tier"/>
          <p:cNvSpPr>
            <a:spLocks noChangeArrowheads="1"/>
          </p:cNvSpPr>
          <p:nvPr/>
        </p:nvSpPr>
        <p:spPr bwMode="auto">
          <a:xfrm>
            <a:off x="5629554" y="4232273"/>
            <a:ext cx="990599" cy="529638"/>
          </a:xfrm>
          <a:prstGeom prst="roundRect">
            <a:avLst>
              <a:gd name="adj" fmla="val 16667"/>
            </a:avLst>
          </a:prstGeom>
          <a:solidFill>
            <a:schemeClr val="tx2">
              <a:lumMod val="20000"/>
              <a:lumOff val="80000"/>
            </a:schemeClr>
          </a:solidFill>
          <a:ln w="6350">
            <a:solidFill>
              <a:schemeClr val="accent1"/>
            </a:solidFill>
            <a:round/>
            <a:headEnd/>
            <a:tailEnd/>
          </a:ln>
          <a:effectLst/>
        </p:spPr>
        <p:txBody>
          <a:bodyPr tIns="0" bIns="0"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>
              <a:defRPr/>
            </a:pPr>
            <a:r>
              <a:rPr lang="en-US" altLang="en-US" sz="900" b="1" dirty="0">
                <a:latin typeface="Arial" charset="0"/>
              </a:rPr>
              <a:t>Capabilities</a:t>
            </a:r>
          </a:p>
        </p:txBody>
      </p:sp>
      <p:sp>
        <p:nvSpPr>
          <p:cNvPr id="119" name="Rectangle 14"/>
          <p:cNvSpPr>
            <a:spLocks noChangeArrowheads="1"/>
          </p:cNvSpPr>
          <p:nvPr/>
        </p:nvSpPr>
        <p:spPr bwMode="auto">
          <a:xfrm>
            <a:off x="5788878" y="4468283"/>
            <a:ext cx="892171" cy="219456"/>
          </a:xfrm>
          <a:prstGeom prst="rect">
            <a:avLst/>
          </a:prstGeom>
          <a:gradFill rotWithShape="1">
            <a:gsLst>
              <a:gs pos="0">
                <a:srgbClr val="FFBE86"/>
              </a:gs>
              <a:gs pos="35001">
                <a:srgbClr val="FFD0AA"/>
              </a:gs>
              <a:gs pos="100000">
                <a:srgbClr val="FFEBDB"/>
              </a:gs>
            </a:gsLst>
            <a:lin ang="16200000" scaled="1"/>
          </a:gradFill>
          <a:ln w="9525">
            <a:solidFill>
              <a:srgbClr val="E46C0A"/>
            </a:solidFill>
            <a:miter lim="800000"/>
            <a:headEnd/>
            <a:tailEnd/>
          </a:ln>
          <a:effectLst>
            <a:outerShdw dist="20000" dir="5400000" rotWithShape="0">
              <a:srgbClr val="000000">
                <a:alpha val="37999"/>
              </a:srgbClr>
            </a:outerShdw>
          </a:effectLst>
        </p:spPr>
        <p:txBody>
          <a:bodyPr wrap="none" lIns="0" rIns="0"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000" dirty="0">
                <a:latin typeface="Arial" charset="0"/>
              </a:rPr>
              <a:t>Container</a:t>
            </a:r>
          </a:p>
        </p:txBody>
      </p:sp>
      <p:cxnSp>
        <p:nvCxnSpPr>
          <p:cNvPr id="120" name="Straight Connector 12"/>
          <p:cNvCxnSpPr>
            <a:cxnSpLocks noChangeShapeType="1"/>
            <a:stCxn id="132" idx="1"/>
            <a:endCxn id="126" idx="3"/>
          </p:cNvCxnSpPr>
          <p:nvPr/>
        </p:nvCxnSpPr>
        <p:spPr bwMode="auto">
          <a:xfrm rot="16200000" flipV="1">
            <a:off x="6179309" y="2671191"/>
            <a:ext cx="1509463" cy="196536"/>
          </a:xfrm>
          <a:prstGeom prst="bentConnector2">
            <a:avLst/>
          </a:prstGeom>
          <a:noFill/>
          <a:ln w="31750" cap="sq" algn="ctr">
            <a:solidFill>
              <a:srgbClr val="FCD5B5"/>
            </a:solidFill>
            <a:miter lim="800000"/>
            <a:headEnd/>
            <a:tailEnd/>
          </a:ln>
          <a:effectLst>
            <a:outerShdw blurRad="25400" dist="25401" dir="2700000" algn="tl" rotWithShape="0">
              <a:srgbClr val="984807">
                <a:alpha val="60999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grpSp>
        <p:nvGrpSpPr>
          <p:cNvPr id="121" name="Group 120"/>
          <p:cNvGrpSpPr/>
          <p:nvPr/>
        </p:nvGrpSpPr>
        <p:grpSpPr>
          <a:xfrm>
            <a:off x="5029200" y="862160"/>
            <a:ext cx="1465028" cy="2073189"/>
            <a:chOff x="990600" y="1069126"/>
            <a:chExt cx="1465028" cy="2729346"/>
          </a:xfrm>
        </p:grpSpPr>
        <p:sp>
          <p:nvSpPr>
            <p:cNvPr id="122" name="Web Server Tier"/>
            <p:cNvSpPr>
              <a:spLocks noChangeArrowheads="1"/>
            </p:cNvSpPr>
            <p:nvPr/>
          </p:nvSpPr>
          <p:spPr bwMode="auto">
            <a:xfrm>
              <a:off x="990600" y="1069126"/>
              <a:ext cx="1465028" cy="2729346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A3C4FF"/>
                </a:gs>
                <a:gs pos="35001">
                  <a:srgbClr val="BFD5FF"/>
                </a:gs>
                <a:gs pos="100000">
                  <a:srgbClr val="E5EEFF"/>
                </a:gs>
              </a:gsLst>
              <a:lin ang="16200000" scaled="1"/>
            </a:gradFill>
            <a:ln w="9525">
              <a:solidFill>
                <a:srgbClr val="4A7EBB"/>
              </a:solidFill>
              <a:round/>
              <a:headEnd/>
              <a:tailEnd/>
            </a:ln>
            <a:effectLst>
              <a:outerShdw dist="20000" dir="5400000" rotWithShape="0">
                <a:srgbClr val="000000">
                  <a:alpha val="37999"/>
                </a:srgbClr>
              </a:outerShdw>
            </a:effectLst>
          </p:spPr>
          <p:txBody>
            <a:bodyPr tIns="0"/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100" i="1" dirty="0" err="1">
                  <a:solidFill>
                    <a:srgbClr val="000000"/>
                  </a:solidFill>
                </a:rPr>
                <a:t>mysql_database</a:t>
              </a:r>
              <a:endParaRPr lang="en-US" altLang="en-US" sz="1100" i="1" dirty="0">
                <a:solidFill>
                  <a:srgbClr val="000000"/>
                </a:solidFill>
              </a:endParaRPr>
            </a:p>
          </p:txBody>
        </p:sp>
        <p:sp>
          <p:nvSpPr>
            <p:cNvPr id="123" name="Rectangle 122"/>
            <p:cNvSpPr/>
            <p:nvPr/>
          </p:nvSpPr>
          <p:spPr>
            <a:xfrm>
              <a:off x="990600" y="1494683"/>
              <a:ext cx="1465028" cy="343166"/>
            </a:xfrm>
            <a:prstGeom prst="rect">
              <a:avLst/>
            </a:prstGeom>
            <a:solidFill>
              <a:schemeClr val="bg2">
                <a:alpha val="60000"/>
              </a:schemeClr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tIns="0" bIns="0"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1" kern="0" dirty="0">
                  <a:solidFill>
                    <a:schemeClr val="tx1"/>
                  </a:solidFill>
                  <a:latin typeface="Calibri"/>
                </a:rPr>
                <a:t>Database</a:t>
              </a:r>
            </a:p>
          </p:txBody>
        </p:sp>
      </p:grpSp>
      <p:sp>
        <p:nvSpPr>
          <p:cNvPr id="124" name="Rectangle 123"/>
          <p:cNvSpPr/>
          <p:nvPr/>
        </p:nvSpPr>
        <p:spPr>
          <a:xfrm>
            <a:off x="5029200" y="1447800"/>
            <a:ext cx="750847" cy="7848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900" b="1" dirty="0">
                <a:solidFill>
                  <a:schemeClr val="tx2">
                    <a:lumMod val="50000"/>
                  </a:schemeClr>
                </a:solidFill>
              </a:rPr>
              <a:t>Properties</a:t>
            </a:r>
          </a:p>
          <a:p>
            <a:pPr marL="115888" indent="-115888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900" i="1" dirty="0">
                <a:latin typeface="Calibri"/>
              </a:rPr>
              <a:t>password</a:t>
            </a:r>
          </a:p>
          <a:p>
            <a:pPr marL="115888" indent="-115888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900" i="1" dirty="0">
                <a:latin typeface="Calibri"/>
              </a:rPr>
              <a:t>user</a:t>
            </a:r>
          </a:p>
          <a:p>
            <a:pPr marL="115888" indent="-115888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900" i="1" dirty="0">
                <a:latin typeface="Calibri"/>
              </a:rPr>
              <a:t>port</a:t>
            </a:r>
          </a:p>
          <a:p>
            <a:pPr marL="115888" indent="-115888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900" i="1" dirty="0">
                <a:latin typeface="Calibri"/>
              </a:rPr>
              <a:t>name</a:t>
            </a:r>
            <a:endParaRPr lang="en-US" sz="900" i="1" dirty="0"/>
          </a:p>
        </p:txBody>
      </p:sp>
      <p:sp>
        <p:nvSpPr>
          <p:cNvPr id="125" name="Web Server Tier"/>
          <p:cNvSpPr>
            <a:spLocks noChangeArrowheads="1"/>
          </p:cNvSpPr>
          <p:nvPr/>
        </p:nvSpPr>
        <p:spPr bwMode="auto">
          <a:xfrm>
            <a:off x="5775895" y="1676400"/>
            <a:ext cx="1005905" cy="524680"/>
          </a:xfrm>
          <a:prstGeom prst="roundRect">
            <a:avLst>
              <a:gd name="adj" fmla="val 16667"/>
            </a:avLst>
          </a:prstGeom>
          <a:solidFill>
            <a:schemeClr val="tx2">
              <a:lumMod val="20000"/>
              <a:lumOff val="80000"/>
            </a:schemeClr>
          </a:solidFill>
          <a:ln w="6350">
            <a:solidFill>
              <a:schemeClr val="accent1"/>
            </a:solidFill>
            <a:round/>
            <a:headEnd/>
            <a:tailEnd/>
          </a:ln>
          <a:effectLst/>
        </p:spPr>
        <p:txBody>
          <a:bodyPr wrap="none" tIns="0" bIns="0"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>
              <a:defRPr/>
            </a:pPr>
            <a:r>
              <a:rPr lang="en-US" altLang="en-US" sz="900" b="1" dirty="0">
                <a:latin typeface="Arial" charset="0"/>
              </a:rPr>
              <a:t>Requirements</a:t>
            </a:r>
          </a:p>
        </p:txBody>
      </p:sp>
      <p:sp>
        <p:nvSpPr>
          <p:cNvPr id="126" name="Rectangle 14"/>
          <p:cNvSpPr>
            <a:spLocks noChangeArrowheads="1"/>
          </p:cNvSpPr>
          <p:nvPr/>
        </p:nvSpPr>
        <p:spPr bwMode="auto">
          <a:xfrm>
            <a:off x="5943600" y="1904999"/>
            <a:ext cx="892172" cy="219456"/>
          </a:xfrm>
          <a:prstGeom prst="rect">
            <a:avLst/>
          </a:prstGeom>
          <a:gradFill rotWithShape="1">
            <a:gsLst>
              <a:gs pos="0">
                <a:srgbClr val="FFBE86"/>
              </a:gs>
              <a:gs pos="35001">
                <a:srgbClr val="FFD0AA"/>
              </a:gs>
              <a:gs pos="100000">
                <a:srgbClr val="FFEBDB"/>
              </a:gs>
            </a:gsLst>
            <a:lin ang="16200000" scaled="1"/>
          </a:gradFill>
          <a:ln w="9525">
            <a:solidFill>
              <a:srgbClr val="E46C0A"/>
            </a:solidFill>
            <a:miter lim="800000"/>
            <a:headEnd/>
            <a:tailEnd/>
          </a:ln>
          <a:effectLst>
            <a:outerShdw dist="20000" dir="5400000" rotWithShape="0">
              <a:srgbClr val="000000">
                <a:alpha val="37999"/>
              </a:srgbClr>
            </a:outerShdw>
          </a:effectLst>
        </p:spPr>
        <p:txBody>
          <a:bodyPr wrap="none" lIns="0" rIns="0"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000" dirty="0">
                <a:latin typeface="Arial" charset="0"/>
              </a:rPr>
              <a:t>Container</a:t>
            </a:r>
          </a:p>
        </p:txBody>
      </p:sp>
      <p:cxnSp>
        <p:nvCxnSpPr>
          <p:cNvPr id="127" name="Straight Connector 12"/>
          <p:cNvCxnSpPr>
            <a:cxnSpLocks noChangeShapeType="1"/>
            <a:stCxn id="119" idx="3"/>
            <a:endCxn id="133" idx="3"/>
          </p:cNvCxnSpPr>
          <p:nvPr/>
        </p:nvCxnSpPr>
        <p:spPr bwMode="auto">
          <a:xfrm flipV="1">
            <a:off x="6681049" y="3692528"/>
            <a:ext cx="351260" cy="885483"/>
          </a:xfrm>
          <a:prstGeom prst="bentConnector2">
            <a:avLst/>
          </a:prstGeom>
          <a:noFill/>
          <a:ln w="31750" cap="sq" algn="ctr">
            <a:solidFill>
              <a:srgbClr val="FCD5B5"/>
            </a:solidFill>
            <a:miter lim="800000"/>
            <a:headEnd/>
            <a:tailEnd/>
          </a:ln>
          <a:effectLst>
            <a:outerShdw blurRad="25400" dist="25401" dir="2700000" algn="tl" rotWithShape="0">
              <a:srgbClr val="984807">
                <a:alpha val="60999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grpSp>
        <p:nvGrpSpPr>
          <p:cNvPr id="128" name="Group 127"/>
          <p:cNvGrpSpPr/>
          <p:nvPr/>
        </p:nvGrpSpPr>
        <p:grpSpPr>
          <a:xfrm>
            <a:off x="6705599" y="3121325"/>
            <a:ext cx="685801" cy="647403"/>
            <a:chOff x="3124199" y="4457997"/>
            <a:chExt cx="685801" cy="647403"/>
          </a:xfrm>
        </p:grpSpPr>
        <p:sp>
          <p:nvSpPr>
            <p:cNvPr id="129" name="Web Server Tier"/>
            <p:cNvSpPr>
              <a:spLocks noChangeArrowheads="1"/>
            </p:cNvSpPr>
            <p:nvPr/>
          </p:nvSpPr>
          <p:spPr bwMode="auto">
            <a:xfrm>
              <a:off x="3124199" y="4457997"/>
              <a:ext cx="685801" cy="647403"/>
            </a:xfrm>
            <a:prstGeom prst="roundRect">
              <a:avLst>
                <a:gd name="adj" fmla="val 16667"/>
              </a:avLst>
            </a:prstGeom>
            <a:solidFill>
              <a:schemeClr val="accent6">
                <a:lumMod val="40000"/>
                <a:lumOff val="60000"/>
                <a:alpha val="7000"/>
              </a:schemeClr>
            </a:solidFill>
            <a:ln w="6350">
              <a:solidFill>
                <a:schemeClr val="accent6">
                  <a:lumMod val="75000"/>
                </a:schemeClr>
              </a:solidFill>
              <a:round/>
              <a:headEnd/>
              <a:tailEnd/>
            </a:ln>
            <a:effectLst>
              <a:outerShdw blurRad="38100" dir="2700000" algn="tl" rotWithShape="0">
                <a:schemeClr val="accent6">
                  <a:lumMod val="75000"/>
                  <a:alpha val="40000"/>
                </a:schemeClr>
              </a:outerShdw>
            </a:effectLst>
          </p:spPr>
          <p:txBody>
            <a:bodyPr wrap="none" lIns="0" tIns="18288" rIns="0" bIns="0"/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algn="ctr">
                <a:defRPr/>
              </a:pPr>
              <a:endParaRPr lang="en-US" altLang="en-US" sz="1000" i="1" dirty="0">
                <a:latin typeface="Arial" charset="0"/>
              </a:endParaRPr>
            </a:p>
          </p:txBody>
        </p:sp>
        <p:sp>
          <p:nvSpPr>
            <p:cNvPr id="130" name="Rectangle 129"/>
            <p:cNvSpPr/>
            <p:nvPr/>
          </p:nvSpPr>
          <p:spPr>
            <a:xfrm>
              <a:off x="3124199" y="4586886"/>
              <a:ext cx="685801" cy="202127"/>
            </a:xfrm>
            <a:prstGeom prst="rect">
              <a:avLst/>
            </a:prstGeom>
            <a:solidFill>
              <a:schemeClr val="bg2">
                <a:alpha val="60000"/>
              </a:schemeClr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100" b="1" kern="0" dirty="0">
                  <a:solidFill>
                    <a:schemeClr val="tx1"/>
                  </a:solidFill>
                  <a:latin typeface="Calibri"/>
                </a:rPr>
                <a:t>HostedOn</a:t>
              </a:r>
            </a:p>
          </p:txBody>
        </p:sp>
        <p:grpSp>
          <p:nvGrpSpPr>
            <p:cNvPr id="131" name="Group 130"/>
            <p:cNvGrpSpPr/>
            <p:nvPr/>
          </p:nvGrpSpPr>
          <p:grpSpPr>
            <a:xfrm rot="5400000">
              <a:off x="3366739" y="4846922"/>
              <a:ext cx="168338" cy="196217"/>
              <a:chOff x="3217818" y="1219835"/>
              <a:chExt cx="168338" cy="196217"/>
            </a:xfrm>
          </p:grpSpPr>
          <p:sp>
            <p:nvSpPr>
              <p:cNvPr id="132" name="Pentagon 13"/>
              <p:cNvSpPr>
                <a:spLocks noChangeArrowheads="1"/>
              </p:cNvSpPr>
              <p:nvPr/>
            </p:nvSpPr>
            <p:spPr bwMode="auto">
              <a:xfrm>
                <a:off x="3217818" y="1219835"/>
                <a:ext cx="71094" cy="196217"/>
              </a:xfrm>
              <a:prstGeom prst="homePlate">
                <a:avLst>
                  <a:gd name="adj" fmla="val 37332"/>
                </a:avLst>
              </a:prstGeom>
              <a:gradFill rotWithShape="1">
                <a:gsLst>
                  <a:gs pos="0">
                    <a:srgbClr val="FFBE86"/>
                  </a:gs>
                  <a:gs pos="35001">
                    <a:srgbClr val="FFD0AA"/>
                  </a:gs>
                  <a:gs pos="100000">
                    <a:srgbClr val="FFEBDB"/>
                  </a:gs>
                </a:gsLst>
                <a:lin ang="16200000" scaled="1"/>
              </a:gradFill>
              <a:ln w="9525">
                <a:solidFill>
                  <a:srgbClr val="E46C0A"/>
                </a:solidFill>
                <a:miter lim="800000"/>
                <a:headEnd/>
                <a:tailEnd/>
              </a:ln>
              <a:effectLst>
                <a:outerShdw dist="20000" dir="5400000" rotWithShape="0">
                  <a:srgbClr val="000000">
                    <a:alpha val="37999"/>
                  </a:srgbClr>
                </a:outerShdw>
              </a:effectLst>
            </p:spPr>
            <p:txBody>
              <a:bodyPr anchor="ctr"/>
              <a:lstStyle>
                <a:lvl1pPr eaLnBrk="0" hangingPunct="0">
                  <a:spcBef>
                    <a:spcPct val="20000"/>
                  </a:spcBef>
                  <a:buFont typeface="Arial" charset="0"/>
                  <a:buChar char="•"/>
                  <a:defRPr sz="3200"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charset="0"/>
                  <a:buChar char="–"/>
                  <a:defRPr sz="28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charset="0"/>
                  <a:buChar char="•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charset="0"/>
                  <a:buChar char="–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>
                  <a:latin typeface="Arial" charset="0"/>
                </a:endParaRPr>
              </a:p>
            </p:txBody>
          </p:sp>
          <p:sp>
            <p:nvSpPr>
              <p:cNvPr id="133" name="Chevron 18"/>
              <p:cNvSpPr>
                <a:spLocks noChangeArrowheads="1"/>
              </p:cNvSpPr>
              <p:nvPr/>
            </p:nvSpPr>
            <p:spPr bwMode="auto">
              <a:xfrm>
                <a:off x="3264304" y="1219835"/>
                <a:ext cx="121852" cy="196215"/>
              </a:xfrm>
              <a:prstGeom prst="chevron">
                <a:avLst>
                  <a:gd name="adj" fmla="val 50000"/>
                </a:avLst>
              </a:prstGeom>
              <a:gradFill rotWithShape="1">
                <a:gsLst>
                  <a:gs pos="0">
                    <a:srgbClr val="FFBE86"/>
                  </a:gs>
                  <a:gs pos="35001">
                    <a:srgbClr val="FFD0AA"/>
                  </a:gs>
                  <a:gs pos="100000">
                    <a:srgbClr val="FFEBDB"/>
                  </a:gs>
                </a:gsLst>
                <a:lin ang="16200000" scaled="1"/>
              </a:gradFill>
              <a:ln w="9525">
                <a:solidFill>
                  <a:srgbClr val="E46C0A"/>
                </a:solidFill>
                <a:miter lim="800000"/>
                <a:headEnd/>
                <a:tailEnd/>
              </a:ln>
              <a:effectLst>
                <a:outerShdw dist="20000" dir="5400000" rotWithShape="0">
                  <a:srgbClr val="000000">
                    <a:alpha val="37999"/>
                  </a:srgbClr>
                </a:outerShdw>
              </a:effectLst>
            </p:spPr>
            <p:txBody>
              <a:bodyPr anchor="ctr"/>
              <a:lstStyle>
                <a:lvl1pPr eaLnBrk="0" hangingPunct="0">
                  <a:spcBef>
                    <a:spcPct val="20000"/>
                  </a:spcBef>
                  <a:buFont typeface="Arial" charset="0"/>
                  <a:buChar char="•"/>
                  <a:defRPr sz="3200"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charset="0"/>
                  <a:buChar char="–"/>
                  <a:defRPr sz="28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charset="0"/>
                  <a:buChar char="•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charset="0"/>
                  <a:buChar char="–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>
                  <a:latin typeface="Arial" charset="0"/>
                </a:endParaRPr>
              </a:p>
            </p:txBody>
          </p:sp>
        </p:grpSp>
      </p:grpSp>
      <p:sp>
        <p:nvSpPr>
          <p:cNvPr id="135" name="Web Server Tier"/>
          <p:cNvSpPr>
            <a:spLocks noChangeArrowheads="1"/>
          </p:cNvSpPr>
          <p:nvPr/>
        </p:nvSpPr>
        <p:spPr bwMode="auto">
          <a:xfrm>
            <a:off x="4892105" y="2365962"/>
            <a:ext cx="990599" cy="529638"/>
          </a:xfrm>
          <a:prstGeom prst="roundRect">
            <a:avLst>
              <a:gd name="adj" fmla="val 16667"/>
            </a:avLst>
          </a:prstGeom>
          <a:solidFill>
            <a:schemeClr val="tx2">
              <a:lumMod val="20000"/>
              <a:lumOff val="80000"/>
            </a:schemeClr>
          </a:solidFill>
          <a:ln w="6350">
            <a:solidFill>
              <a:schemeClr val="accent1"/>
            </a:solidFill>
            <a:round/>
            <a:headEnd/>
            <a:tailEnd/>
          </a:ln>
          <a:effectLst/>
        </p:spPr>
        <p:txBody>
          <a:bodyPr tIns="0" bIns="0"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>
              <a:defRPr/>
            </a:pPr>
            <a:r>
              <a:rPr lang="en-US" altLang="en-US" sz="900" b="1" dirty="0">
                <a:latin typeface="Arial" charset="0"/>
              </a:rPr>
              <a:t>Capabilities</a:t>
            </a:r>
          </a:p>
        </p:txBody>
      </p:sp>
      <p:sp>
        <p:nvSpPr>
          <p:cNvPr id="137" name="Web Server Tier"/>
          <p:cNvSpPr>
            <a:spLocks noChangeArrowheads="1"/>
          </p:cNvSpPr>
          <p:nvPr/>
        </p:nvSpPr>
        <p:spPr bwMode="auto">
          <a:xfrm>
            <a:off x="3717402" y="1295400"/>
            <a:ext cx="838200" cy="829055"/>
          </a:xfrm>
          <a:prstGeom prst="roundRect">
            <a:avLst>
              <a:gd name="adj" fmla="val 16667"/>
            </a:avLst>
          </a:prstGeom>
          <a:solidFill>
            <a:schemeClr val="accent6">
              <a:lumMod val="40000"/>
              <a:lumOff val="60000"/>
              <a:alpha val="7000"/>
            </a:schemeClr>
          </a:solidFill>
          <a:ln w="6350">
            <a:solidFill>
              <a:schemeClr val="accent6">
                <a:lumMod val="75000"/>
              </a:schemeClr>
            </a:solidFill>
            <a:round/>
            <a:headEnd/>
            <a:tailEnd/>
          </a:ln>
          <a:effectLst>
            <a:outerShdw blurRad="38100" dir="2700000" algn="tl" rotWithShape="0">
              <a:schemeClr val="accent6">
                <a:lumMod val="75000"/>
                <a:alpha val="40000"/>
              </a:schemeClr>
            </a:outerShdw>
          </a:effectLst>
        </p:spPr>
        <p:txBody>
          <a:bodyPr wrap="none" lIns="0" tIns="18288" rIns="0" bIns="0"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>
              <a:defRPr/>
            </a:pPr>
            <a:endParaRPr lang="en-US" altLang="en-US" sz="1050" i="1" dirty="0">
              <a:latin typeface="Arial" charset="0"/>
            </a:endParaRPr>
          </a:p>
        </p:txBody>
      </p:sp>
      <p:sp>
        <p:nvSpPr>
          <p:cNvPr id="138" name="Rectangle 137"/>
          <p:cNvSpPr/>
          <p:nvPr/>
        </p:nvSpPr>
        <p:spPr>
          <a:xfrm>
            <a:off x="3717402" y="1491550"/>
            <a:ext cx="838200" cy="180069"/>
          </a:xfrm>
          <a:prstGeom prst="rect">
            <a:avLst/>
          </a:prstGeom>
          <a:solidFill>
            <a:schemeClr val="bg2">
              <a:alpha val="60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100" b="1" kern="0" dirty="0">
                <a:solidFill>
                  <a:schemeClr val="tx1"/>
                </a:solidFill>
                <a:latin typeface="Calibri"/>
              </a:rPr>
              <a:t>ConnectsTo</a:t>
            </a:r>
          </a:p>
        </p:txBody>
      </p:sp>
      <p:cxnSp>
        <p:nvCxnSpPr>
          <p:cNvPr id="139" name="Straight Connector 12"/>
          <p:cNvCxnSpPr>
            <a:cxnSpLocks noChangeShapeType="1"/>
            <a:stCxn id="142" idx="1"/>
            <a:endCxn id="97" idx="3"/>
          </p:cNvCxnSpPr>
          <p:nvPr/>
        </p:nvCxnSpPr>
        <p:spPr bwMode="auto">
          <a:xfrm rot="10800000" flipV="1">
            <a:off x="3422943" y="1931787"/>
            <a:ext cx="582973" cy="181820"/>
          </a:xfrm>
          <a:prstGeom prst="bentConnector3">
            <a:avLst>
              <a:gd name="adj1" fmla="val 50000"/>
            </a:avLst>
          </a:prstGeom>
          <a:noFill/>
          <a:ln w="31750" cap="sq" algn="ctr">
            <a:solidFill>
              <a:srgbClr val="FCD5B5"/>
            </a:solidFill>
            <a:miter lim="800000"/>
            <a:headEnd/>
            <a:tailEnd/>
          </a:ln>
          <a:effectLst>
            <a:outerShdw blurRad="25400" dist="25401" dir="2700000" algn="tl" rotWithShape="0">
              <a:srgbClr val="984807">
                <a:alpha val="60999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140" name="Straight Connector 12"/>
          <p:cNvCxnSpPr>
            <a:cxnSpLocks noChangeShapeType="1"/>
            <a:stCxn id="134" idx="1"/>
            <a:endCxn id="143" idx="3"/>
          </p:cNvCxnSpPr>
          <p:nvPr/>
        </p:nvCxnSpPr>
        <p:spPr bwMode="auto">
          <a:xfrm rot="10800000">
            <a:off x="4351435" y="1931788"/>
            <a:ext cx="447241" cy="772502"/>
          </a:xfrm>
          <a:prstGeom prst="bentConnector3">
            <a:avLst>
              <a:gd name="adj1" fmla="val 50000"/>
            </a:avLst>
          </a:prstGeom>
          <a:noFill/>
          <a:ln w="31750" cap="sq" algn="ctr">
            <a:solidFill>
              <a:srgbClr val="FCD5B5"/>
            </a:solidFill>
            <a:miter lim="800000"/>
            <a:headEnd/>
            <a:tailEnd/>
          </a:ln>
          <a:effectLst>
            <a:outerShdw blurRad="25400" dist="25401" dir="2700000" algn="tl" rotWithShape="0">
              <a:srgbClr val="984807">
                <a:alpha val="60999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grpSp>
        <p:nvGrpSpPr>
          <p:cNvPr id="141" name="Group 140"/>
          <p:cNvGrpSpPr/>
          <p:nvPr/>
        </p:nvGrpSpPr>
        <p:grpSpPr>
          <a:xfrm flipH="1">
            <a:off x="4005915" y="1833678"/>
            <a:ext cx="345519" cy="196217"/>
            <a:chOff x="4398651" y="4729278"/>
            <a:chExt cx="361230" cy="196217"/>
          </a:xfrm>
        </p:grpSpPr>
        <p:sp>
          <p:nvSpPr>
            <p:cNvPr id="142" name="Pentagon 13"/>
            <p:cNvSpPr>
              <a:spLocks noChangeArrowheads="1"/>
            </p:cNvSpPr>
            <p:nvPr/>
          </p:nvSpPr>
          <p:spPr bwMode="auto">
            <a:xfrm flipH="1">
              <a:off x="4498886" y="4729278"/>
              <a:ext cx="260995" cy="196217"/>
            </a:xfrm>
            <a:prstGeom prst="homePlate">
              <a:avLst>
                <a:gd name="adj" fmla="val 37332"/>
              </a:avLst>
            </a:prstGeom>
            <a:gradFill rotWithShape="1">
              <a:gsLst>
                <a:gs pos="0">
                  <a:srgbClr val="FFBE86"/>
                </a:gs>
                <a:gs pos="35001">
                  <a:srgbClr val="FFD0AA"/>
                </a:gs>
                <a:gs pos="100000">
                  <a:srgbClr val="FFEBDB"/>
                </a:gs>
              </a:gsLst>
              <a:lin ang="16200000" scaled="1"/>
            </a:gradFill>
            <a:ln w="9525">
              <a:solidFill>
                <a:srgbClr val="E46C0A"/>
              </a:solidFill>
              <a:miter lim="800000"/>
              <a:headEnd/>
              <a:tailEnd/>
            </a:ln>
            <a:effectLst>
              <a:outerShdw dist="20000" dir="5400000" rotWithShape="0">
                <a:srgbClr val="000000">
                  <a:alpha val="37999"/>
                </a:srgbClr>
              </a:outerShdw>
            </a:effec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>
                <a:latin typeface="Arial" charset="0"/>
              </a:endParaRPr>
            </a:p>
          </p:txBody>
        </p:sp>
        <p:sp>
          <p:nvSpPr>
            <p:cNvPr id="143" name="Chevron 18"/>
            <p:cNvSpPr>
              <a:spLocks noChangeArrowheads="1"/>
            </p:cNvSpPr>
            <p:nvPr/>
          </p:nvSpPr>
          <p:spPr bwMode="auto">
            <a:xfrm flipH="1">
              <a:off x="4398651" y="4729280"/>
              <a:ext cx="125599" cy="196215"/>
            </a:xfrm>
            <a:prstGeom prst="chevron">
              <a:avLst>
                <a:gd name="adj" fmla="val 50000"/>
              </a:avLst>
            </a:prstGeom>
            <a:gradFill rotWithShape="1">
              <a:gsLst>
                <a:gs pos="0">
                  <a:srgbClr val="FFBE86"/>
                </a:gs>
                <a:gs pos="35001">
                  <a:srgbClr val="FFD0AA"/>
                </a:gs>
                <a:gs pos="100000">
                  <a:srgbClr val="FFEBDB"/>
                </a:gs>
              </a:gsLst>
              <a:lin ang="16200000" scaled="1"/>
            </a:gradFill>
            <a:ln w="9525">
              <a:solidFill>
                <a:srgbClr val="E46C0A"/>
              </a:solidFill>
              <a:miter lim="800000"/>
              <a:headEnd/>
              <a:tailEnd/>
            </a:ln>
            <a:effectLst>
              <a:outerShdw dist="20000" dir="5400000" rotWithShape="0">
                <a:srgbClr val="000000">
                  <a:alpha val="37999"/>
                </a:srgbClr>
              </a:outerShdw>
            </a:effec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>
                <a:latin typeface="Arial" charset="0"/>
              </a:endParaRPr>
            </a:p>
          </p:txBody>
        </p:sp>
      </p:grpSp>
      <p:sp>
        <p:nvSpPr>
          <p:cNvPr id="134" name="Rectangle 14"/>
          <p:cNvSpPr>
            <a:spLocks noChangeArrowheads="1"/>
          </p:cNvSpPr>
          <p:nvPr/>
        </p:nvSpPr>
        <p:spPr bwMode="auto">
          <a:xfrm>
            <a:off x="4798675" y="2594562"/>
            <a:ext cx="892172" cy="219456"/>
          </a:xfrm>
          <a:prstGeom prst="rect">
            <a:avLst/>
          </a:prstGeom>
          <a:gradFill rotWithShape="1">
            <a:gsLst>
              <a:gs pos="0">
                <a:srgbClr val="FFBE86"/>
              </a:gs>
              <a:gs pos="35001">
                <a:srgbClr val="FFD0AA"/>
              </a:gs>
              <a:gs pos="100000">
                <a:srgbClr val="FFEBDB"/>
              </a:gs>
            </a:gsLst>
            <a:lin ang="16200000" scaled="1"/>
          </a:gradFill>
          <a:ln w="9525">
            <a:solidFill>
              <a:srgbClr val="E46C0A"/>
            </a:solidFill>
            <a:miter lim="800000"/>
            <a:headEnd/>
            <a:tailEnd/>
          </a:ln>
          <a:effectLst>
            <a:outerShdw dist="20000" dir="5400000" rotWithShape="0">
              <a:srgbClr val="000000">
                <a:alpha val="37999"/>
              </a:srgbClr>
            </a:outerShdw>
          </a:effectLst>
        </p:spPr>
        <p:txBody>
          <a:bodyPr wrap="none" lIns="0" rIns="0"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900" dirty="0" err="1">
                <a:latin typeface="Arial" charset="0"/>
              </a:rPr>
              <a:t>Endpoint.DB</a:t>
            </a:r>
            <a:endParaRPr lang="en-US" altLang="en-US" sz="900" dirty="0">
              <a:latin typeface="Arial" charset="0"/>
            </a:endParaRPr>
          </a:p>
        </p:txBody>
      </p:sp>
      <p:sp>
        <p:nvSpPr>
          <p:cNvPr id="97" name="Rectangle 14"/>
          <p:cNvSpPr>
            <a:spLocks noChangeArrowheads="1"/>
          </p:cNvSpPr>
          <p:nvPr/>
        </p:nvSpPr>
        <p:spPr bwMode="auto">
          <a:xfrm>
            <a:off x="2530770" y="2003879"/>
            <a:ext cx="892172" cy="219456"/>
          </a:xfrm>
          <a:prstGeom prst="rect">
            <a:avLst/>
          </a:prstGeom>
          <a:gradFill rotWithShape="1">
            <a:gsLst>
              <a:gs pos="0">
                <a:srgbClr val="FFBE86"/>
              </a:gs>
              <a:gs pos="35001">
                <a:srgbClr val="FFD0AA"/>
              </a:gs>
              <a:gs pos="100000">
                <a:srgbClr val="FFEBDB"/>
              </a:gs>
            </a:gsLst>
            <a:lin ang="16200000" scaled="1"/>
          </a:gradFill>
          <a:ln w="9525">
            <a:solidFill>
              <a:srgbClr val="E46C0A"/>
            </a:solidFill>
            <a:miter lim="800000"/>
            <a:headEnd/>
            <a:tailEnd/>
          </a:ln>
          <a:effectLst>
            <a:outerShdw dist="20000" dir="5400000" rotWithShape="0">
              <a:srgbClr val="000000">
                <a:alpha val="37999"/>
              </a:srgbClr>
            </a:outerShdw>
          </a:effectLst>
        </p:spPr>
        <p:txBody>
          <a:bodyPr wrap="none" lIns="0" rIns="0"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900" dirty="0" err="1">
                <a:latin typeface="Arial" charset="0"/>
              </a:rPr>
              <a:t>Endpoint.DB</a:t>
            </a:r>
            <a:endParaRPr lang="en-US" altLang="en-US" sz="900" dirty="0">
              <a:latin typeface="Arial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FBF2E09-CCED-9AF6-B11D-CDFDA47DB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4089400" y="6337300"/>
            <a:ext cx="9652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rgbClr val="003366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+mn-lt"/>
                <a:ea typeface="ＭＳ Ｐゴシック" charset="0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defRPr/>
            </a:pPr>
            <a:r>
              <a:rPr lang="it-IT"/>
              <a:t>- </a:t>
            </a:r>
            <a:fld id="{0D65E5FF-0279-0442-8A18-37024F4C050F}" type="slidenum">
              <a:rPr lang="en-US" smtClean="0"/>
              <a:pPr>
                <a:defRPr/>
              </a:pPr>
              <a:t>59</a:t>
            </a:fld>
            <a:r>
              <a:rPr lang="it-IT"/>
              <a:t> -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686948"/>
      </p:ext>
    </p:extLst>
  </p:cSld>
  <p:clrMapOvr>
    <a:masterClrMapping/>
  </p:clrMapOvr>
  <p:transition spd="med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E6277E73-57AF-C98B-D295-3BCEC33BB3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685800" y="1989385"/>
            <a:ext cx="7772400" cy="3279279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341C0E-5F2D-591F-65A4-BE829EDF25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4089400" y="6337300"/>
            <a:ext cx="9652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rgbClr val="003366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+mn-lt"/>
                <a:ea typeface="ＭＳ Ｐゴシック" charset="0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6</a:t>
            </a:fld>
            <a:r>
              <a:rPr lang="it-IT"/>
              <a:t> -</a:t>
            </a:r>
            <a:endParaRPr lang="en-US"/>
          </a:p>
        </p:txBody>
      </p:sp>
      <p:pic>
        <p:nvPicPr>
          <p:cNvPr id="10" name="Picture 9" descr="A picture containing table&#10;&#10;Description automatically generated">
            <a:extLst>
              <a:ext uri="{FF2B5EF4-FFF2-40B4-BE49-F238E27FC236}">
                <a16:creationId xmlns:a16="http://schemas.microsoft.com/office/drawing/2014/main" id="{9D6C5BF6-3972-B0EF-733C-CD626C6A7E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9399" y="1256698"/>
            <a:ext cx="4936891" cy="441057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5CD7943-F0CF-31E8-C817-0CB03CD24DE9}"/>
              </a:ext>
            </a:extLst>
          </p:cNvPr>
          <p:cNvSpPr/>
          <p:nvPr/>
        </p:nvSpPr>
        <p:spPr bwMode="auto">
          <a:xfrm>
            <a:off x="85344" y="0"/>
            <a:ext cx="9058656" cy="11582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chemeClr val="bg1"/>
            </a:solidFill>
            <a:prstDash val="solid"/>
            <a:round/>
            <a:headEnd type="triangle" w="med" len="med"/>
            <a:tailEnd type="triangl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IT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9FC833D-A4C8-3CD9-9DA5-8671A0959CD3}"/>
              </a:ext>
            </a:extLst>
          </p:cNvPr>
          <p:cNvSpPr/>
          <p:nvPr/>
        </p:nvSpPr>
        <p:spPr bwMode="auto">
          <a:xfrm>
            <a:off x="36576" y="5815584"/>
            <a:ext cx="9058656" cy="521716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chemeClr val="bg1"/>
            </a:solidFill>
            <a:prstDash val="solid"/>
            <a:round/>
            <a:headEnd type="triangle" w="med" len="med"/>
            <a:tailEnd type="triangl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IT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956449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754857" y="0"/>
            <a:ext cx="17523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WebServer-DBMS-3: </a:t>
            </a:r>
          </a:p>
          <a:p>
            <a:pPr algn="ctr"/>
            <a:r>
              <a:rPr lang="en-US" sz="1400" b="1" dirty="0"/>
              <a:t>Nodejs - MongoDB</a:t>
            </a:r>
          </a:p>
        </p:txBody>
      </p:sp>
      <p:cxnSp>
        <p:nvCxnSpPr>
          <p:cNvPr id="29" name="Straight Connector 12"/>
          <p:cNvCxnSpPr>
            <a:cxnSpLocks noChangeShapeType="1"/>
            <a:stCxn id="31" idx="1"/>
            <a:endCxn id="43" idx="3"/>
          </p:cNvCxnSpPr>
          <p:nvPr/>
        </p:nvCxnSpPr>
        <p:spPr bwMode="auto">
          <a:xfrm rot="16200000" flipV="1">
            <a:off x="3785329" y="4931755"/>
            <a:ext cx="665546" cy="342012"/>
          </a:xfrm>
          <a:prstGeom prst="bentConnector2">
            <a:avLst/>
          </a:prstGeom>
          <a:noFill/>
          <a:ln w="31750" cap="sq" algn="ctr">
            <a:solidFill>
              <a:srgbClr val="FCD5B5"/>
            </a:solidFill>
            <a:miter lim="800000"/>
            <a:headEnd/>
            <a:tailEnd/>
          </a:ln>
          <a:effectLst>
            <a:outerShdw blurRad="25400" dist="25401" dir="2700000" algn="tl" rotWithShape="0">
              <a:srgbClr val="984807">
                <a:alpha val="60999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grpSp>
        <p:nvGrpSpPr>
          <p:cNvPr id="16" name="Group 15"/>
          <p:cNvGrpSpPr/>
          <p:nvPr/>
        </p:nvGrpSpPr>
        <p:grpSpPr>
          <a:xfrm>
            <a:off x="2362200" y="2819400"/>
            <a:ext cx="1465028" cy="2286000"/>
            <a:chOff x="990600" y="1069127"/>
            <a:chExt cx="1465028" cy="2322533"/>
          </a:xfrm>
        </p:grpSpPr>
        <p:sp>
          <p:nvSpPr>
            <p:cNvPr id="40" name="Web Server Tier"/>
            <p:cNvSpPr>
              <a:spLocks noChangeArrowheads="1"/>
            </p:cNvSpPr>
            <p:nvPr/>
          </p:nvSpPr>
          <p:spPr bwMode="auto">
            <a:xfrm>
              <a:off x="990600" y="1069127"/>
              <a:ext cx="1465028" cy="2322533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A3C4FF"/>
                </a:gs>
                <a:gs pos="35001">
                  <a:srgbClr val="BFD5FF"/>
                </a:gs>
                <a:gs pos="100000">
                  <a:srgbClr val="E5EEFF"/>
                </a:gs>
              </a:gsLst>
              <a:lin ang="16200000" scaled="1"/>
            </a:gradFill>
            <a:ln w="9525">
              <a:solidFill>
                <a:srgbClr val="4A7EBB"/>
              </a:solidFill>
              <a:round/>
              <a:headEnd/>
              <a:tailEnd/>
            </a:ln>
            <a:effectLst>
              <a:outerShdw dist="20000" dir="5400000" rotWithShape="0">
                <a:srgbClr val="000000">
                  <a:alpha val="37999"/>
                </a:srgbClr>
              </a:outerShdw>
            </a:effectLst>
          </p:spPr>
          <p:txBody>
            <a:bodyPr tIns="0"/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100" i="1" dirty="0" err="1">
                  <a:solidFill>
                    <a:srgbClr val="000000"/>
                  </a:solidFill>
                </a:rPr>
                <a:t>nodejs</a:t>
              </a:r>
              <a:endParaRPr lang="en-US" altLang="en-US" sz="1100" i="1" dirty="0">
                <a:solidFill>
                  <a:srgbClr val="000000"/>
                </a:solidFill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990600" y="1382452"/>
              <a:ext cx="1465028" cy="228600"/>
            </a:xfrm>
            <a:prstGeom prst="rect">
              <a:avLst/>
            </a:prstGeom>
            <a:solidFill>
              <a:schemeClr val="bg2">
                <a:alpha val="60000"/>
              </a:schemeClr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tIns="0" bIns="0"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1" kern="0" dirty="0">
                  <a:solidFill>
                    <a:schemeClr val="tx1"/>
                  </a:solidFill>
                  <a:latin typeface="Calibri"/>
                </a:rPr>
                <a:t>WebServer</a:t>
              </a:r>
            </a:p>
          </p:txBody>
        </p:sp>
      </p:grpSp>
      <p:sp>
        <p:nvSpPr>
          <p:cNvPr id="7" name="Rectangle 6"/>
          <p:cNvSpPr/>
          <p:nvPr/>
        </p:nvSpPr>
        <p:spPr>
          <a:xfrm>
            <a:off x="2362200" y="3347590"/>
            <a:ext cx="12923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900" b="1" dirty="0">
                <a:solidFill>
                  <a:schemeClr val="tx2">
                    <a:lumMod val="50000"/>
                  </a:schemeClr>
                </a:solidFill>
              </a:rPr>
              <a:t>Artifacts</a:t>
            </a:r>
          </a:p>
          <a:p>
            <a:pPr marL="171450" indent="-1714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900" i="1" dirty="0" err="1">
                <a:solidFill>
                  <a:schemeClr val="tx2">
                    <a:lumMod val="50000"/>
                  </a:schemeClr>
                </a:solidFill>
              </a:rPr>
              <a:t>nodejs_sample_app</a:t>
            </a:r>
            <a:endParaRPr lang="en-US" sz="900" i="1" dirty="0">
              <a:solidFill>
                <a:schemeClr val="tx2">
                  <a:lumMod val="50000"/>
                </a:schemeClr>
              </a:solidFill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2895601" y="4466260"/>
            <a:ext cx="1051495" cy="530040"/>
            <a:chOff x="1524001" y="3356160"/>
            <a:chExt cx="1051495" cy="530040"/>
          </a:xfrm>
        </p:grpSpPr>
        <p:sp>
          <p:nvSpPr>
            <p:cNvPr id="34" name="Web Server Tier"/>
            <p:cNvSpPr>
              <a:spLocks noChangeArrowheads="1"/>
            </p:cNvSpPr>
            <p:nvPr/>
          </p:nvSpPr>
          <p:spPr bwMode="auto">
            <a:xfrm>
              <a:off x="1524001" y="3356160"/>
              <a:ext cx="1005905" cy="530040"/>
            </a:xfrm>
            <a:prstGeom prst="roundRect">
              <a:avLst>
                <a:gd name="adj" fmla="val 16667"/>
              </a:avLst>
            </a:prstGeom>
            <a:solidFill>
              <a:schemeClr val="tx2">
                <a:lumMod val="20000"/>
                <a:lumOff val="80000"/>
              </a:schemeClr>
            </a:solidFill>
            <a:ln w="6350">
              <a:solidFill>
                <a:schemeClr val="accent1"/>
              </a:solidFill>
              <a:round/>
              <a:headEnd/>
              <a:tailEnd/>
            </a:ln>
            <a:effectLst/>
          </p:spPr>
          <p:txBody>
            <a:bodyPr tIns="0" bIns="0"/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algn="ctr">
                <a:defRPr/>
              </a:pPr>
              <a:r>
                <a:rPr lang="en-US" altLang="en-US" sz="900" b="1" dirty="0">
                  <a:latin typeface="Arial" charset="0"/>
                </a:rPr>
                <a:t>Requirements</a:t>
              </a:r>
            </a:p>
          </p:txBody>
        </p:sp>
        <p:sp>
          <p:nvSpPr>
            <p:cNvPr id="43" name="Rectangle 14"/>
            <p:cNvSpPr>
              <a:spLocks noChangeArrowheads="1"/>
            </p:cNvSpPr>
            <p:nvPr/>
          </p:nvSpPr>
          <p:spPr bwMode="auto">
            <a:xfrm>
              <a:off x="1683324" y="3550160"/>
              <a:ext cx="892172" cy="219456"/>
            </a:xfrm>
            <a:prstGeom prst="rect">
              <a:avLst/>
            </a:prstGeom>
            <a:gradFill rotWithShape="1">
              <a:gsLst>
                <a:gs pos="0">
                  <a:srgbClr val="FFBE86"/>
                </a:gs>
                <a:gs pos="35001">
                  <a:srgbClr val="FFD0AA"/>
                </a:gs>
                <a:gs pos="100000">
                  <a:srgbClr val="FFEBDB"/>
                </a:gs>
              </a:gsLst>
              <a:lin ang="16200000" scaled="1"/>
            </a:gradFill>
            <a:ln w="9525">
              <a:solidFill>
                <a:srgbClr val="E46C0A"/>
              </a:solidFill>
              <a:miter lim="800000"/>
              <a:headEnd/>
              <a:tailEnd/>
            </a:ln>
            <a:effectLst>
              <a:outerShdw dist="20000" dir="5400000" rotWithShape="0">
                <a:srgbClr val="000000">
                  <a:alpha val="37999"/>
                </a:srgbClr>
              </a:outerShdw>
            </a:effectLst>
          </p:spPr>
          <p:txBody>
            <a:bodyPr wrap="none" lIns="0" rIns="0" anchor="ctr"/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000" dirty="0">
                  <a:latin typeface="Arial" charset="0"/>
                </a:rPr>
                <a:t>Container</a:t>
              </a:r>
            </a:p>
          </p:txBody>
        </p:sp>
      </p:grpSp>
      <p:cxnSp>
        <p:nvCxnSpPr>
          <p:cNvPr id="32" name="Straight Connector 12"/>
          <p:cNvCxnSpPr>
            <a:cxnSpLocks noChangeShapeType="1"/>
            <a:stCxn id="67" idx="3"/>
            <a:endCxn id="35" idx="3"/>
          </p:cNvCxnSpPr>
          <p:nvPr/>
        </p:nvCxnSpPr>
        <p:spPr bwMode="auto">
          <a:xfrm flipV="1">
            <a:off x="3962400" y="5603872"/>
            <a:ext cx="326709" cy="613155"/>
          </a:xfrm>
          <a:prstGeom prst="bentConnector2">
            <a:avLst/>
          </a:prstGeom>
          <a:noFill/>
          <a:ln w="31750" cap="sq" algn="ctr">
            <a:solidFill>
              <a:srgbClr val="FCD5B5"/>
            </a:solidFill>
            <a:miter lim="800000"/>
            <a:headEnd/>
            <a:tailEnd/>
          </a:ln>
          <a:effectLst>
            <a:outerShdw blurRad="25400" dist="25401" dir="2700000" algn="tl" rotWithShape="0">
              <a:srgbClr val="984807">
                <a:alpha val="60999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grpSp>
        <p:nvGrpSpPr>
          <p:cNvPr id="17" name="Group 16"/>
          <p:cNvGrpSpPr/>
          <p:nvPr/>
        </p:nvGrpSpPr>
        <p:grpSpPr>
          <a:xfrm>
            <a:off x="2363930" y="5261270"/>
            <a:ext cx="1463040" cy="1215730"/>
            <a:chOff x="916130" y="4904230"/>
            <a:chExt cx="1331868" cy="1156770"/>
          </a:xfrm>
        </p:grpSpPr>
        <p:sp>
          <p:nvSpPr>
            <p:cNvPr id="47" name="Web Server Tier"/>
            <p:cNvSpPr>
              <a:spLocks noChangeArrowheads="1"/>
            </p:cNvSpPr>
            <p:nvPr/>
          </p:nvSpPr>
          <p:spPr bwMode="auto">
            <a:xfrm>
              <a:off x="916130" y="4904230"/>
              <a:ext cx="1331867" cy="1156770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A3C4FF"/>
                </a:gs>
                <a:gs pos="35001">
                  <a:srgbClr val="BFD5FF"/>
                </a:gs>
                <a:gs pos="100000">
                  <a:srgbClr val="E5EEFF"/>
                </a:gs>
              </a:gsLst>
              <a:lin ang="16200000" scaled="1"/>
            </a:gradFill>
            <a:ln w="9525">
              <a:solidFill>
                <a:srgbClr val="4A7EBB"/>
              </a:solidFill>
              <a:round/>
              <a:headEnd/>
              <a:tailEnd/>
            </a:ln>
            <a:effectLst>
              <a:outerShdw dist="20000" dir="5400000" rotWithShape="0">
                <a:srgbClr val="000000">
                  <a:alpha val="37999"/>
                </a:srgbClr>
              </a:outerShdw>
            </a:effectLst>
          </p:spPr>
          <p:txBody>
            <a:bodyPr tIns="0"/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100" i="1" dirty="0" err="1">
                  <a:solidFill>
                    <a:srgbClr val="000000"/>
                  </a:solidFill>
                </a:rPr>
                <a:t>app_server</a:t>
              </a:r>
              <a:endParaRPr lang="en-US" altLang="en-US" sz="1100" i="1" dirty="0">
                <a:solidFill>
                  <a:srgbClr val="000000"/>
                </a:solidFill>
              </a:endParaRP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916130" y="5196434"/>
              <a:ext cx="1331868" cy="237726"/>
            </a:xfrm>
            <a:prstGeom prst="rect">
              <a:avLst/>
            </a:prstGeom>
            <a:solidFill>
              <a:schemeClr val="bg2">
                <a:alpha val="60000"/>
              </a:schemeClr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tIns="0" bIns="0"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1" kern="0" dirty="0">
                  <a:solidFill>
                    <a:schemeClr val="tx1"/>
                  </a:solidFill>
                  <a:latin typeface="Calibri"/>
                </a:rPr>
                <a:t>Compute</a:t>
              </a:r>
            </a:p>
          </p:txBody>
        </p:sp>
      </p:grpSp>
      <p:sp>
        <p:nvSpPr>
          <p:cNvPr id="66" name="Web Server Tier"/>
          <p:cNvSpPr>
            <a:spLocks noChangeArrowheads="1"/>
          </p:cNvSpPr>
          <p:nvPr/>
        </p:nvSpPr>
        <p:spPr bwMode="auto">
          <a:xfrm>
            <a:off x="2933068" y="5867400"/>
            <a:ext cx="968436" cy="550639"/>
          </a:xfrm>
          <a:prstGeom prst="roundRect">
            <a:avLst>
              <a:gd name="adj" fmla="val 16667"/>
            </a:avLst>
          </a:prstGeom>
          <a:solidFill>
            <a:schemeClr val="tx2">
              <a:lumMod val="20000"/>
              <a:lumOff val="80000"/>
            </a:schemeClr>
          </a:solidFill>
          <a:ln w="6350">
            <a:solidFill>
              <a:schemeClr val="accent1"/>
            </a:solidFill>
            <a:round/>
            <a:headEnd/>
            <a:tailEnd/>
          </a:ln>
          <a:effectLst/>
        </p:spPr>
        <p:txBody>
          <a:bodyPr tIns="0" bIns="0"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>
              <a:defRPr/>
            </a:pPr>
            <a:r>
              <a:rPr lang="en-US" altLang="en-US" sz="900" b="1" dirty="0">
                <a:latin typeface="Arial" charset="0"/>
              </a:rPr>
              <a:t>Capabilities</a:t>
            </a:r>
          </a:p>
        </p:txBody>
      </p:sp>
      <p:sp>
        <p:nvSpPr>
          <p:cNvPr id="67" name="Rectangle 14"/>
          <p:cNvSpPr>
            <a:spLocks noChangeArrowheads="1"/>
          </p:cNvSpPr>
          <p:nvPr/>
        </p:nvSpPr>
        <p:spPr bwMode="auto">
          <a:xfrm>
            <a:off x="3067330" y="6107299"/>
            <a:ext cx="895070" cy="219456"/>
          </a:xfrm>
          <a:prstGeom prst="rect">
            <a:avLst/>
          </a:prstGeom>
          <a:gradFill rotWithShape="1">
            <a:gsLst>
              <a:gs pos="0">
                <a:srgbClr val="FFBE86"/>
              </a:gs>
              <a:gs pos="35001">
                <a:srgbClr val="FFD0AA"/>
              </a:gs>
              <a:gs pos="100000">
                <a:srgbClr val="FFEBDB"/>
              </a:gs>
            </a:gsLst>
            <a:lin ang="16200000" scaled="1"/>
          </a:gradFill>
          <a:ln w="9525">
            <a:solidFill>
              <a:srgbClr val="E46C0A"/>
            </a:solidFill>
            <a:miter lim="800000"/>
            <a:headEnd/>
            <a:tailEnd/>
          </a:ln>
          <a:effectLst>
            <a:outerShdw dist="20000" dir="5400000" rotWithShape="0">
              <a:srgbClr val="000000">
                <a:alpha val="37999"/>
              </a:srgbClr>
            </a:outerShdw>
          </a:effectLst>
        </p:spPr>
        <p:txBody>
          <a:bodyPr wrap="none" lIns="0" rIns="0"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000" dirty="0">
                <a:latin typeface="Arial" charset="0"/>
              </a:rPr>
              <a:t>Container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3962399" y="5032669"/>
            <a:ext cx="685801" cy="647403"/>
            <a:chOff x="3124199" y="4457997"/>
            <a:chExt cx="685801" cy="647403"/>
          </a:xfrm>
        </p:grpSpPr>
        <p:sp>
          <p:nvSpPr>
            <p:cNvPr id="27" name="Web Server Tier"/>
            <p:cNvSpPr>
              <a:spLocks noChangeArrowheads="1"/>
            </p:cNvSpPr>
            <p:nvPr/>
          </p:nvSpPr>
          <p:spPr bwMode="auto">
            <a:xfrm>
              <a:off x="3124199" y="4457997"/>
              <a:ext cx="685801" cy="647403"/>
            </a:xfrm>
            <a:prstGeom prst="roundRect">
              <a:avLst>
                <a:gd name="adj" fmla="val 16667"/>
              </a:avLst>
            </a:prstGeom>
            <a:solidFill>
              <a:schemeClr val="accent6">
                <a:lumMod val="40000"/>
                <a:lumOff val="60000"/>
                <a:alpha val="7000"/>
              </a:schemeClr>
            </a:solidFill>
            <a:ln w="6350">
              <a:solidFill>
                <a:schemeClr val="accent6">
                  <a:lumMod val="75000"/>
                </a:schemeClr>
              </a:solidFill>
              <a:round/>
              <a:headEnd/>
              <a:tailEnd/>
            </a:ln>
            <a:effectLst>
              <a:outerShdw blurRad="38100" dir="2700000" algn="tl" rotWithShape="0">
                <a:schemeClr val="accent6">
                  <a:lumMod val="75000"/>
                  <a:alpha val="40000"/>
                </a:schemeClr>
              </a:outerShdw>
            </a:effectLst>
          </p:spPr>
          <p:txBody>
            <a:bodyPr wrap="none" lIns="0" tIns="18288" rIns="0" bIns="0"/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algn="ctr">
                <a:defRPr/>
              </a:pPr>
              <a:endParaRPr lang="en-US" altLang="en-US" sz="1000" i="1" dirty="0">
                <a:latin typeface="Arial" charset="0"/>
              </a:endParaRP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3124199" y="4586886"/>
              <a:ext cx="685801" cy="202127"/>
            </a:xfrm>
            <a:prstGeom prst="rect">
              <a:avLst/>
            </a:prstGeom>
            <a:solidFill>
              <a:schemeClr val="bg2">
                <a:alpha val="60000"/>
              </a:schemeClr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100" b="1" kern="0" dirty="0">
                  <a:solidFill>
                    <a:schemeClr val="tx1"/>
                  </a:solidFill>
                  <a:latin typeface="Calibri"/>
                </a:rPr>
                <a:t>HostedOn</a:t>
              </a:r>
            </a:p>
          </p:txBody>
        </p:sp>
        <p:grpSp>
          <p:nvGrpSpPr>
            <p:cNvPr id="30" name="Group 29"/>
            <p:cNvGrpSpPr/>
            <p:nvPr/>
          </p:nvGrpSpPr>
          <p:grpSpPr>
            <a:xfrm rot="5400000">
              <a:off x="3366739" y="4846922"/>
              <a:ext cx="168338" cy="196217"/>
              <a:chOff x="3217818" y="1219835"/>
              <a:chExt cx="168338" cy="196217"/>
            </a:xfrm>
          </p:grpSpPr>
          <p:sp>
            <p:nvSpPr>
              <p:cNvPr id="31" name="Pentagon 13"/>
              <p:cNvSpPr>
                <a:spLocks noChangeArrowheads="1"/>
              </p:cNvSpPr>
              <p:nvPr/>
            </p:nvSpPr>
            <p:spPr bwMode="auto">
              <a:xfrm>
                <a:off x="3217818" y="1219835"/>
                <a:ext cx="71094" cy="196217"/>
              </a:xfrm>
              <a:prstGeom prst="homePlate">
                <a:avLst>
                  <a:gd name="adj" fmla="val 37332"/>
                </a:avLst>
              </a:prstGeom>
              <a:gradFill rotWithShape="1">
                <a:gsLst>
                  <a:gs pos="0">
                    <a:srgbClr val="FFBE86"/>
                  </a:gs>
                  <a:gs pos="35001">
                    <a:srgbClr val="FFD0AA"/>
                  </a:gs>
                  <a:gs pos="100000">
                    <a:srgbClr val="FFEBDB"/>
                  </a:gs>
                </a:gsLst>
                <a:lin ang="16200000" scaled="1"/>
              </a:gradFill>
              <a:ln w="9525">
                <a:solidFill>
                  <a:srgbClr val="E46C0A"/>
                </a:solidFill>
                <a:miter lim="800000"/>
                <a:headEnd/>
                <a:tailEnd/>
              </a:ln>
              <a:effectLst>
                <a:outerShdw dist="20000" dir="5400000" rotWithShape="0">
                  <a:srgbClr val="000000">
                    <a:alpha val="37999"/>
                  </a:srgbClr>
                </a:outerShdw>
              </a:effectLst>
            </p:spPr>
            <p:txBody>
              <a:bodyPr anchor="ctr"/>
              <a:lstStyle>
                <a:lvl1pPr eaLnBrk="0" hangingPunct="0">
                  <a:spcBef>
                    <a:spcPct val="20000"/>
                  </a:spcBef>
                  <a:buFont typeface="Arial" charset="0"/>
                  <a:buChar char="•"/>
                  <a:defRPr sz="3200"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charset="0"/>
                  <a:buChar char="–"/>
                  <a:defRPr sz="28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charset="0"/>
                  <a:buChar char="•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charset="0"/>
                  <a:buChar char="–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>
                  <a:latin typeface="Arial" charset="0"/>
                </a:endParaRPr>
              </a:p>
            </p:txBody>
          </p:sp>
          <p:sp>
            <p:nvSpPr>
              <p:cNvPr id="35" name="Chevron 18"/>
              <p:cNvSpPr>
                <a:spLocks noChangeArrowheads="1"/>
              </p:cNvSpPr>
              <p:nvPr/>
            </p:nvSpPr>
            <p:spPr bwMode="auto">
              <a:xfrm>
                <a:off x="3264304" y="1219835"/>
                <a:ext cx="121852" cy="196215"/>
              </a:xfrm>
              <a:prstGeom prst="chevron">
                <a:avLst>
                  <a:gd name="adj" fmla="val 50000"/>
                </a:avLst>
              </a:prstGeom>
              <a:gradFill rotWithShape="1">
                <a:gsLst>
                  <a:gs pos="0">
                    <a:srgbClr val="FFBE86"/>
                  </a:gs>
                  <a:gs pos="35001">
                    <a:srgbClr val="FFD0AA"/>
                  </a:gs>
                  <a:gs pos="100000">
                    <a:srgbClr val="FFEBDB"/>
                  </a:gs>
                </a:gsLst>
                <a:lin ang="16200000" scaled="1"/>
              </a:gradFill>
              <a:ln w="9525">
                <a:solidFill>
                  <a:srgbClr val="E46C0A"/>
                </a:solidFill>
                <a:miter lim="800000"/>
                <a:headEnd/>
                <a:tailEnd/>
              </a:ln>
              <a:effectLst>
                <a:outerShdw dist="20000" dir="5400000" rotWithShape="0">
                  <a:srgbClr val="000000">
                    <a:alpha val="37999"/>
                  </a:srgbClr>
                </a:outerShdw>
              </a:effectLst>
            </p:spPr>
            <p:txBody>
              <a:bodyPr anchor="ctr"/>
              <a:lstStyle>
                <a:lvl1pPr eaLnBrk="0" hangingPunct="0">
                  <a:spcBef>
                    <a:spcPct val="20000"/>
                  </a:spcBef>
                  <a:buFont typeface="Arial" charset="0"/>
                  <a:buChar char="•"/>
                  <a:defRPr sz="3200"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charset="0"/>
                  <a:buChar char="–"/>
                  <a:defRPr sz="28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charset="0"/>
                  <a:buChar char="•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charset="0"/>
                  <a:buChar char="–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>
                  <a:latin typeface="Arial" charset="0"/>
                </a:endParaRPr>
              </a:p>
            </p:txBody>
          </p:sp>
        </p:grpSp>
      </p:grpSp>
      <p:sp>
        <p:nvSpPr>
          <p:cNvPr id="33" name="Web Server Tier"/>
          <p:cNvSpPr>
            <a:spLocks noChangeArrowheads="1"/>
          </p:cNvSpPr>
          <p:nvPr/>
        </p:nvSpPr>
        <p:spPr bwMode="auto">
          <a:xfrm>
            <a:off x="2895600" y="3882730"/>
            <a:ext cx="990599" cy="529638"/>
          </a:xfrm>
          <a:prstGeom prst="roundRect">
            <a:avLst>
              <a:gd name="adj" fmla="val 16667"/>
            </a:avLst>
          </a:prstGeom>
          <a:solidFill>
            <a:schemeClr val="tx2">
              <a:lumMod val="20000"/>
              <a:lumOff val="80000"/>
            </a:schemeClr>
          </a:solidFill>
          <a:ln w="6350">
            <a:solidFill>
              <a:schemeClr val="accent1"/>
            </a:solidFill>
            <a:round/>
            <a:headEnd/>
            <a:tailEnd/>
          </a:ln>
          <a:effectLst/>
        </p:spPr>
        <p:txBody>
          <a:bodyPr tIns="0" bIns="0"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>
              <a:defRPr/>
            </a:pPr>
            <a:r>
              <a:rPr lang="en-US" altLang="en-US" sz="900" b="1" dirty="0">
                <a:latin typeface="Arial" charset="0"/>
              </a:rPr>
              <a:t>Capabilities</a:t>
            </a:r>
          </a:p>
        </p:txBody>
      </p:sp>
      <p:sp>
        <p:nvSpPr>
          <p:cNvPr id="50" name="Rectangle 14"/>
          <p:cNvSpPr>
            <a:spLocks noChangeArrowheads="1"/>
          </p:cNvSpPr>
          <p:nvPr/>
        </p:nvSpPr>
        <p:spPr bwMode="auto">
          <a:xfrm>
            <a:off x="3054924" y="4118740"/>
            <a:ext cx="892171" cy="219456"/>
          </a:xfrm>
          <a:prstGeom prst="rect">
            <a:avLst/>
          </a:prstGeom>
          <a:gradFill rotWithShape="1">
            <a:gsLst>
              <a:gs pos="0">
                <a:srgbClr val="FFBE86"/>
              </a:gs>
              <a:gs pos="35001">
                <a:srgbClr val="FFD0AA"/>
              </a:gs>
              <a:gs pos="100000">
                <a:srgbClr val="FFEBDB"/>
              </a:gs>
            </a:gsLst>
            <a:lin ang="16200000" scaled="1"/>
          </a:gradFill>
          <a:ln w="9525">
            <a:solidFill>
              <a:srgbClr val="E46C0A"/>
            </a:solidFill>
            <a:miter lim="800000"/>
            <a:headEnd/>
            <a:tailEnd/>
          </a:ln>
          <a:effectLst>
            <a:outerShdw dist="20000" dir="5400000" rotWithShape="0">
              <a:srgbClr val="000000">
                <a:alpha val="37999"/>
              </a:srgbClr>
            </a:outerShdw>
          </a:effectLst>
        </p:spPr>
        <p:txBody>
          <a:bodyPr wrap="none" lIns="0" rIns="0"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000" dirty="0">
                <a:latin typeface="Arial" charset="0"/>
              </a:rPr>
              <a:t>Container</a:t>
            </a:r>
          </a:p>
        </p:txBody>
      </p:sp>
      <p:cxnSp>
        <p:nvCxnSpPr>
          <p:cNvPr id="78" name="Straight Connector 12"/>
          <p:cNvCxnSpPr>
            <a:cxnSpLocks noChangeShapeType="1"/>
            <a:stCxn id="91" idx="1"/>
            <a:endCxn id="85" idx="3"/>
          </p:cNvCxnSpPr>
          <p:nvPr/>
        </p:nvCxnSpPr>
        <p:spPr bwMode="auto">
          <a:xfrm rot="16200000" flipV="1">
            <a:off x="3766721" y="2576629"/>
            <a:ext cx="721254" cy="342012"/>
          </a:xfrm>
          <a:prstGeom prst="bentConnector2">
            <a:avLst/>
          </a:prstGeom>
          <a:noFill/>
          <a:ln w="31750" cap="sq" algn="ctr">
            <a:solidFill>
              <a:srgbClr val="FCD5B5"/>
            </a:solidFill>
            <a:miter lim="800000"/>
            <a:headEnd/>
            <a:tailEnd/>
          </a:ln>
          <a:effectLst>
            <a:outerShdw blurRad="25400" dist="25401" dir="2700000" algn="tl" rotWithShape="0">
              <a:srgbClr val="984807">
                <a:alpha val="60999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grpSp>
        <p:nvGrpSpPr>
          <p:cNvPr id="79" name="Group 78"/>
          <p:cNvGrpSpPr/>
          <p:nvPr/>
        </p:nvGrpSpPr>
        <p:grpSpPr>
          <a:xfrm>
            <a:off x="2371446" y="838200"/>
            <a:ext cx="1465028" cy="1882639"/>
            <a:chOff x="990600" y="1069126"/>
            <a:chExt cx="1465028" cy="2852766"/>
          </a:xfrm>
        </p:grpSpPr>
        <p:sp>
          <p:nvSpPr>
            <p:cNvPr id="80" name="Web Server Tier"/>
            <p:cNvSpPr>
              <a:spLocks noChangeArrowheads="1"/>
            </p:cNvSpPr>
            <p:nvPr/>
          </p:nvSpPr>
          <p:spPr bwMode="auto">
            <a:xfrm>
              <a:off x="990600" y="1069126"/>
              <a:ext cx="1465028" cy="2852766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A3C4FF"/>
                </a:gs>
                <a:gs pos="35001">
                  <a:srgbClr val="BFD5FF"/>
                </a:gs>
                <a:gs pos="100000">
                  <a:srgbClr val="E5EEFF"/>
                </a:gs>
              </a:gsLst>
              <a:lin ang="16200000" scaled="1"/>
            </a:gradFill>
            <a:ln w="9525">
              <a:solidFill>
                <a:srgbClr val="4A7EBB"/>
              </a:solidFill>
              <a:round/>
              <a:headEnd/>
              <a:tailEnd/>
            </a:ln>
            <a:effectLst>
              <a:outerShdw dist="20000" dir="5400000" rotWithShape="0">
                <a:srgbClr val="000000">
                  <a:alpha val="37999"/>
                </a:srgbClr>
              </a:outerShdw>
            </a:effectLst>
          </p:spPr>
          <p:txBody>
            <a:bodyPr tIns="0"/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100" i="1" dirty="0" err="1">
                  <a:solidFill>
                    <a:srgbClr val="000000"/>
                  </a:solidFill>
                </a:rPr>
                <a:t>paypal_sample</a:t>
              </a:r>
              <a:endParaRPr lang="en-US" altLang="en-US" sz="1100" i="1" dirty="0">
                <a:solidFill>
                  <a:srgbClr val="000000"/>
                </a:solidFill>
              </a:endParaRPr>
            </a:p>
          </p:txBody>
        </p:sp>
        <p:sp>
          <p:nvSpPr>
            <p:cNvPr id="81" name="Rectangle 80"/>
            <p:cNvSpPr/>
            <p:nvPr/>
          </p:nvSpPr>
          <p:spPr>
            <a:xfrm>
              <a:off x="990600" y="1497915"/>
              <a:ext cx="1465028" cy="379472"/>
            </a:xfrm>
            <a:prstGeom prst="rect">
              <a:avLst/>
            </a:prstGeom>
            <a:solidFill>
              <a:schemeClr val="bg2">
                <a:alpha val="60000"/>
              </a:schemeClr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tIns="0" bIns="0"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1" kern="0" dirty="0">
                  <a:solidFill>
                    <a:schemeClr val="tx1"/>
                  </a:solidFill>
                  <a:latin typeface="Calibri"/>
                </a:rPr>
                <a:t>WebApplication</a:t>
              </a:r>
            </a:p>
          </p:txBody>
        </p:sp>
      </p:grpSp>
      <p:sp>
        <p:nvSpPr>
          <p:cNvPr id="82" name="Rectangle 81"/>
          <p:cNvSpPr/>
          <p:nvPr/>
        </p:nvSpPr>
        <p:spPr>
          <a:xfrm>
            <a:off x="2371446" y="1366391"/>
            <a:ext cx="9351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900" b="1" dirty="0">
                <a:solidFill>
                  <a:schemeClr val="tx2">
                    <a:lumMod val="50000"/>
                  </a:schemeClr>
                </a:solidFill>
              </a:rPr>
              <a:t>Properties</a:t>
            </a:r>
          </a:p>
          <a:p>
            <a:pPr marL="115888" indent="-115888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900" i="1" dirty="0">
                <a:latin typeface="Calibri"/>
                <a:ea typeface="Times New Roman"/>
                <a:cs typeface="Calibri"/>
              </a:rPr>
              <a:t>context_root:</a:t>
            </a:r>
            <a:endParaRPr lang="en-US" sz="900" b="1" i="1" dirty="0">
              <a:solidFill>
                <a:srgbClr val="FF0000"/>
              </a:solidFill>
            </a:endParaRPr>
          </a:p>
        </p:txBody>
      </p:sp>
      <p:sp>
        <p:nvSpPr>
          <p:cNvPr id="84" name="Web Server Tier"/>
          <p:cNvSpPr>
            <a:spLocks noChangeArrowheads="1"/>
          </p:cNvSpPr>
          <p:nvPr/>
        </p:nvSpPr>
        <p:spPr bwMode="auto">
          <a:xfrm>
            <a:off x="2904847" y="1752759"/>
            <a:ext cx="1005905" cy="860561"/>
          </a:xfrm>
          <a:prstGeom prst="roundRect">
            <a:avLst>
              <a:gd name="adj" fmla="val 16667"/>
            </a:avLst>
          </a:prstGeom>
          <a:solidFill>
            <a:schemeClr val="tx2">
              <a:lumMod val="20000"/>
              <a:lumOff val="80000"/>
            </a:schemeClr>
          </a:solidFill>
          <a:ln w="6350">
            <a:solidFill>
              <a:schemeClr val="accent1"/>
            </a:solidFill>
            <a:round/>
            <a:headEnd/>
            <a:tailEnd/>
          </a:ln>
          <a:effectLst/>
        </p:spPr>
        <p:txBody>
          <a:bodyPr wrap="none" tIns="0" bIns="0"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>
              <a:defRPr/>
            </a:pPr>
            <a:r>
              <a:rPr lang="en-US" altLang="en-US" sz="900" b="1" dirty="0">
                <a:latin typeface="Arial" charset="0"/>
              </a:rPr>
              <a:t>Requirements</a:t>
            </a:r>
          </a:p>
        </p:txBody>
      </p:sp>
      <p:sp>
        <p:nvSpPr>
          <p:cNvPr id="85" name="Rectangle 14"/>
          <p:cNvSpPr>
            <a:spLocks noChangeArrowheads="1"/>
          </p:cNvSpPr>
          <p:nvPr/>
        </p:nvSpPr>
        <p:spPr bwMode="auto">
          <a:xfrm>
            <a:off x="3064170" y="2277280"/>
            <a:ext cx="892172" cy="219456"/>
          </a:xfrm>
          <a:prstGeom prst="rect">
            <a:avLst/>
          </a:prstGeom>
          <a:gradFill rotWithShape="1">
            <a:gsLst>
              <a:gs pos="0">
                <a:srgbClr val="FFBE86"/>
              </a:gs>
              <a:gs pos="35001">
                <a:srgbClr val="FFD0AA"/>
              </a:gs>
              <a:gs pos="100000">
                <a:srgbClr val="FFEBDB"/>
              </a:gs>
            </a:gsLst>
            <a:lin ang="16200000" scaled="1"/>
          </a:gradFill>
          <a:ln w="9525">
            <a:solidFill>
              <a:srgbClr val="E46C0A"/>
            </a:solidFill>
            <a:miter lim="800000"/>
            <a:headEnd/>
            <a:tailEnd/>
          </a:ln>
          <a:effectLst>
            <a:outerShdw dist="20000" dir="5400000" rotWithShape="0">
              <a:srgbClr val="000000">
                <a:alpha val="37999"/>
              </a:srgbClr>
            </a:outerShdw>
          </a:effectLst>
        </p:spPr>
        <p:txBody>
          <a:bodyPr wrap="none" lIns="0" rIns="0"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000" dirty="0">
                <a:latin typeface="Arial" charset="0"/>
              </a:rPr>
              <a:t>Container</a:t>
            </a:r>
          </a:p>
        </p:txBody>
      </p:sp>
      <p:cxnSp>
        <p:nvCxnSpPr>
          <p:cNvPr id="86" name="Straight Connector 12"/>
          <p:cNvCxnSpPr>
            <a:cxnSpLocks noChangeShapeType="1"/>
            <a:stCxn id="50" idx="3"/>
            <a:endCxn id="92" idx="3"/>
          </p:cNvCxnSpPr>
          <p:nvPr/>
        </p:nvCxnSpPr>
        <p:spPr bwMode="auto">
          <a:xfrm flipV="1">
            <a:off x="3947095" y="3276600"/>
            <a:ext cx="351260" cy="951868"/>
          </a:xfrm>
          <a:prstGeom prst="bentConnector2">
            <a:avLst/>
          </a:prstGeom>
          <a:noFill/>
          <a:ln w="31750" cap="sq" algn="ctr">
            <a:solidFill>
              <a:srgbClr val="FCD5B5"/>
            </a:solidFill>
            <a:miter lim="800000"/>
            <a:headEnd/>
            <a:tailEnd/>
          </a:ln>
          <a:effectLst>
            <a:outerShdw blurRad="25400" dist="25401" dir="2700000" algn="tl" rotWithShape="0">
              <a:srgbClr val="984807">
                <a:alpha val="60999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grpSp>
        <p:nvGrpSpPr>
          <p:cNvPr id="87" name="Group 86"/>
          <p:cNvGrpSpPr/>
          <p:nvPr/>
        </p:nvGrpSpPr>
        <p:grpSpPr>
          <a:xfrm>
            <a:off x="3971645" y="2705397"/>
            <a:ext cx="685801" cy="647403"/>
            <a:chOff x="3124199" y="4457997"/>
            <a:chExt cx="685801" cy="647403"/>
          </a:xfrm>
        </p:grpSpPr>
        <p:sp>
          <p:nvSpPr>
            <p:cNvPr id="88" name="Web Server Tier"/>
            <p:cNvSpPr>
              <a:spLocks noChangeArrowheads="1"/>
            </p:cNvSpPr>
            <p:nvPr/>
          </p:nvSpPr>
          <p:spPr bwMode="auto">
            <a:xfrm>
              <a:off x="3124199" y="4457997"/>
              <a:ext cx="685801" cy="647403"/>
            </a:xfrm>
            <a:prstGeom prst="roundRect">
              <a:avLst>
                <a:gd name="adj" fmla="val 16667"/>
              </a:avLst>
            </a:prstGeom>
            <a:solidFill>
              <a:schemeClr val="accent6">
                <a:lumMod val="40000"/>
                <a:lumOff val="60000"/>
                <a:alpha val="7000"/>
              </a:schemeClr>
            </a:solidFill>
            <a:ln w="6350">
              <a:solidFill>
                <a:schemeClr val="accent6">
                  <a:lumMod val="75000"/>
                </a:schemeClr>
              </a:solidFill>
              <a:round/>
              <a:headEnd/>
              <a:tailEnd/>
            </a:ln>
            <a:effectLst>
              <a:outerShdw blurRad="38100" dir="2700000" algn="tl" rotWithShape="0">
                <a:schemeClr val="accent6">
                  <a:lumMod val="75000"/>
                  <a:alpha val="40000"/>
                </a:schemeClr>
              </a:outerShdw>
            </a:effectLst>
          </p:spPr>
          <p:txBody>
            <a:bodyPr wrap="none" lIns="0" tIns="18288" rIns="0" bIns="0"/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algn="ctr">
                <a:defRPr/>
              </a:pPr>
              <a:endParaRPr lang="en-US" altLang="en-US" sz="1000" i="1" dirty="0">
                <a:latin typeface="Arial" charset="0"/>
              </a:endParaRPr>
            </a:p>
          </p:txBody>
        </p:sp>
        <p:sp>
          <p:nvSpPr>
            <p:cNvPr id="89" name="Rectangle 88"/>
            <p:cNvSpPr/>
            <p:nvPr/>
          </p:nvSpPr>
          <p:spPr>
            <a:xfrm>
              <a:off x="3124199" y="4586886"/>
              <a:ext cx="685801" cy="202127"/>
            </a:xfrm>
            <a:prstGeom prst="rect">
              <a:avLst/>
            </a:prstGeom>
            <a:solidFill>
              <a:schemeClr val="bg2">
                <a:alpha val="60000"/>
              </a:schemeClr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100" b="1" kern="0" dirty="0">
                  <a:solidFill>
                    <a:schemeClr val="tx1"/>
                  </a:solidFill>
                  <a:latin typeface="Calibri"/>
                </a:rPr>
                <a:t>HostedOn</a:t>
              </a:r>
            </a:p>
          </p:txBody>
        </p:sp>
        <p:grpSp>
          <p:nvGrpSpPr>
            <p:cNvPr id="90" name="Group 89"/>
            <p:cNvGrpSpPr/>
            <p:nvPr/>
          </p:nvGrpSpPr>
          <p:grpSpPr>
            <a:xfrm rot="5400000">
              <a:off x="3366739" y="4846922"/>
              <a:ext cx="168338" cy="196217"/>
              <a:chOff x="3217818" y="1219835"/>
              <a:chExt cx="168338" cy="196217"/>
            </a:xfrm>
          </p:grpSpPr>
          <p:sp>
            <p:nvSpPr>
              <p:cNvPr id="91" name="Pentagon 13"/>
              <p:cNvSpPr>
                <a:spLocks noChangeArrowheads="1"/>
              </p:cNvSpPr>
              <p:nvPr/>
            </p:nvSpPr>
            <p:spPr bwMode="auto">
              <a:xfrm>
                <a:off x="3217818" y="1219835"/>
                <a:ext cx="71094" cy="196217"/>
              </a:xfrm>
              <a:prstGeom prst="homePlate">
                <a:avLst>
                  <a:gd name="adj" fmla="val 37332"/>
                </a:avLst>
              </a:prstGeom>
              <a:gradFill rotWithShape="1">
                <a:gsLst>
                  <a:gs pos="0">
                    <a:srgbClr val="FFBE86"/>
                  </a:gs>
                  <a:gs pos="35001">
                    <a:srgbClr val="FFD0AA"/>
                  </a:gs>
                  <a:gs pos="100000">
                    <a:srgbClr val="FFEBDB"/>
                  </a:gs>
                </a:gsLst>
                <a:lin ang="16200000" scaled="1"/>
              </a:gradFill>
              <a:ln w="9525">
                <a:solidFill>
                  <a:srgbClr val="E46C0A"/>
                </a:solidFill>
                <a:miter lim="800000"/>
                <a:headEnd/>
                <a:tailEnd/>
              </a:ln>
              <a:effectLst>
                <a:outerShdw dist="20000" dir="5400000" rotWithShape="0">
                  <a:srgbClr val="000000">
                    <a:alpha val="37999"/>
                  </a:srgbClr>
                </a:outerShdw>
              </a:effectLst>
            </p:spPr>
            <p:txBody>
              <a:bodyPr anchor="ctr"/>
              <a:lstStyle>
                <a:lvl1pPr eaLnBrk="0" hangingPunct="0">
                  <a:spcBef>
                    <a:spcPct val="20000"/>
                  </a:spcBef>
                  <a:buFont typeface="Arial" charset="0"/>
                  <a:buChar char="•"/>
                  <a:defRPr sz="3200"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charset="0"/>
                  <a:buChar char="–"/>
                  <a:defRPr sz="28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charset="0"/>
                  <a:buChar char="•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charset="0"/>
                  <a:buChar char="–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>
                  <a:latin typeface="Arial" charset="0"/>
                </a:endParaRPr>
              </a:p>
            </p:txBody>
          </p:sp>
          <p:sp>
            <p:nvSpPr>
              <p:cNvPr id="92" name="Chevron 18"/>
              <p:cNvSpPr>
                <a:spLocks noChangeArrowheads="1"/>
              </p:cNvSpPr>
              <p:nvPr/>
            </p:nvSpPr>
            <p:spPr bwMode="auto">
              <a:xfrm>
                <a:off x="3264304" y="1219835"/>
                <a:ext cx="121852" cy="196215"/>
              </a:xfrm>
              <a:prstGeom prst="chevron">
                <a:avLst>
                  <a:gd name="adj" fmla="val 50000"/>
                </a:avLst>
              </a:prstGeom>
              <a:gradFill rotWithShape="1">
                <a:gsLst>
                  <a:gs pos="0">
                    <a:srgbClr val="FFBE86"/>
                  </a:gs>
                  <a:gs pos="35001">
                    <a:srgbClr val="FFD0AA"/>
                  </a:gs>
                  <a:gs pos="100000">
                    <a:srgbClr val="FFEBDB"/>
                  </a:gs>
                </a:gsLst>
                <a:lin ang="16200000" scaled="1"/>
              </a:gradFill>
              <a:ln w="9525">
                <a:solidFill>
                  <a:srgbClr val="E46C0A"/>
                </a:solidFill>
                <a:miter lim="800000"/>
                <a:headEnd/>
                <a:tailEnd/>
              </a:ln>
              <a:effectLst>
                <a:outerShdw dist="20000" dir="5400000" rotWithShape="0">
                  <a:srgbClr val="000000">
                    <a:alpha val="37999"/>
                  </a:srgbClr>
                </a:outerShdw>
              </a:effectLst>
            </p:spPr>
            <p:txBody>
              <a:bodyPr anchor="ctr"/>
              <a:lstStyle>
                <a:lvl1pPr eaLnBrk="0" hangingPunct="0">
                  <a:spcBef>
                    <a:spcPct val="20000"/>
                  </a:spcBef>
                  <a:buFont typeface="Arial" charset="0"/>
                  <a:buChar char="•"/>
                  <a:defRPr sz="3200"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charset="0"/>
                  <a:buChar char="–"/>
                  <a:defRPr sz="28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charset="0"/>
                  <a:buChar char="•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charset="0"/>
                  <a:buChar char="–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>
                  <a:latin typeface="Arial" charset="0"/>
                </a:endParaRPr>
              </a:p>
            </p:txBody>
          </p:sp>
        </p:grpSp>
      </p:grpSp>
      <p:cxnSp>
        <p:nvCxnSpPr>
          <p:cNvPr id="98" name="Straight Connector 12"/>
          <p:cNvCxnSpPr>
            <a:cxnSpLocks noChangeShapeType="1"/>
            <a:stCxn id="116" idx="1"/>
            <a:endCxn id="105" idx="3"/>
          </p:cNvCxnSpPr>
          <p:nvPr/>
        </p:nvCxnSpPr>
        <p:spPr bwMode="auto">
          <a:xfrm rot="16200000" flipV="1">
            <a:off x="6941853" y="4969856"/>
            <a:ext cx="887207" cy="342012"/>
          </a:xfrm>
          <a:prstGeom prst="bentConnector2">
            <a:avLst/>
          </a:prstGeom>
          <a:noFill/>
          <a:ln w="31750" cap="sq" algn="ctr">
            <a:solidFill>
              <a:srgbClr val="FCD5B5"/>
            </a:solidFill>
            <a:miter lim="800000"/>
            <a:headEnd/>
            <a:tailEnd/>
          </a:ln>
          <a:effectLst>
            <a:outerShdw blurRad="25400" dist="25401" dir="2700000" algn="tl" rotWithShape="0">
              <a:srgbClr val="984807">
                <a:alpha val="60999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grpSp>
        <p:nvGrpSpPr>
          <p:cNvPr id="99" name="Group 98"/>
          <p:cNvGrpSpPr/>
          <p:nvPr/>
        </p:nvGrpSpPr>
        <p:grpSpPr>
          <a:xfrm>
            <a:off x="5562600" y="3048001"/>
            <a:ext cx="1465028" cy="2113558"/>
            <a:chOff x="990600" y="1069128"/>
            <a:chExt cx="1465028" cy="2148798"/>
          </a:xfrm>
        </p:grpSpPr>
        <p:sp>
          <p:nvSpPr>
            <p:cNvPr id="100" name="Web Server Tier"/>
            <p:cNvSpPr>
              <a:spLocks noChangeArrowheads="1"/>
            </p:cNvSpPr>
            <p:nvPr/>
          </p:nvSpPr>
          <p:spPr bwMode="auto">
            <a:xfrm>
              <a:off x="990600" y="1069128"/>
              <a:ext cx="1465028" cy="2148798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A3C4FF"/>
                </a:gs>
                <a:gs pos="35001">
                  <a:srgbClr val="BFD5FF"/>
                </a:gs>
                <a:gs pos="100000">
                  <a:srgbClr val="E5EEFF"/>
                </a:gs>
              </a:gsLst>
              <a:lin ang="16200000" scaled="1"/>
            </a:gradFill>
            <a:ln w="9525">
              <a:solidFill>
                <a:srgbClr val="4A7EBB"/>
              </a:solidFill>
              <a:round/>
              <a:headEnd/>
              <a:tailEnd/>
            </a:ln>
            <a:effectLst>
              <a:outerShdw dist="20000" dir="5400000" rotWithShape="0">
                <a:srgbClr val="000000">
                  <a:alpha val="37999"/>
                </a:srgbClr>
              </a:outerShdw>
            </a:effectLst>
          </p:spPr>
          <p:txBody>
            <a:bodyPr tIns="0"/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100" i="1" dirty="0" err="1">
                  <a:solidFill>
                    <a:srgbClr val="000000"/>
                  </a:solidFill>
                </a:rPr>
                <a:t>mongo_dbms</a:t>
              </a:r>
              <a:endParaRPr lang="en-US" altLang="en-US" sz="1100" i="1" dirty="0">
                <a:solidFill>
                  <a:srgbClr val="000000"/>
                </a:solidFill>
              </a:endParaRPr>
            </a:p>
          </p:txBody>
        </p:sp>
        <p:sp>
          <p:nvSpPr>
            <p:cNvPr id="101" name="Rectangle 100"/>
            <p:cNvSpPr/>
            <p:nvPr/>
          </p:nvSpPr>
          <p:spPr>
            <a:xfrm>
              <a:off x="990600" y="1386813"/>
              <a:ext cx="1465028" cy="228600"/>
            </a:xfrm>
            <a:prstGeom prst="rect">
              <a:avLst/>
            </a:prstGeom>
            <a:solidFill>
              <a:schemeClr val="bg2">
                <a:alpha val="60000"/>
              </a:schemeClr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tIns="0" bIns="0"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1" kern="0" dirty="0">
                  <a:solidFill>
                    <a:schemeClr val="tx1"/>
                  </a:solidFill>
                  <a:latin typeface="Calibri"/>
                </a:rPr>
                <a:t>DBMS</a:t>
              </a:r>
            </a:p>
          </p:txBody>
        </p:sp>
      </p:grpSp>
      <p:sp>
        <p:nvSpPr>
          <p:cNvPr id="102" name="Rectangle 101"/>
          <p:cNvSpPr/>
          <p:nvPr/>
        </p:nvSpPr>
        <p:spPr>
          <a:xfrm>
            <a:off x="5562600" y="3599843"/>
            <a:ext cx="6848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900" b="1" dirty="0">
                <a:solidFill>
                  <a:schemeClr val="tx2">
                    <a:lumMod val="50000"/>
                  </a:schemeClr>
                </a:solidFill>
              </a:rPr>
              <a:t>Properties</a:t>
            </a:r>
          </a:p>
          <a:p>
            <a:pPr marL="115888" indent="-115888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900" i="1" dirty="0">
                <a:solidFill>
                  <a:schemeClr val="tx2">
                    <a:lumMod val="50000"/>
                  </a:schemeClr>
                </a:solidFill>
              </a:rPr>
              <a:t>port</a:t>
            </a:r>
          </a:p>
        </p:txBody>
      </p:sp>
      <p:sp>
        <p:nvSpPr>
          <p:cNvPr id="104" name="Web Server Tier"/>
          <p:cNvSpPr>
            <a:spLocks noChangeArrowheads="1"/>
          </p:cNvSpPr>
          <p:nvPr/>
        </p:nvSpPr>
        <p:spPr bwMode="auto">
          <a:xfrm>
            <a:off x="6162955" y="4393530"/>
            <a:ext cx="1005905" cy="493776"/>
          </a:xfrm>
          <a:prstGeom prst="roundRect">
            <a:avLst>
              <a:gd name="adj" fmla="val 16667"/>
            </a:avLst>
          </a:prstGeom>
          <a:solidFill>
            <a:schemeClr val="tx2">
              <a:lumMod val="20000"/>
              <a:lumOff val="80000"/>
            </a:schemeClr>
          </a:solidFill>
          <a:ln w="6350">
            <a:solidFill>
              <a:schemeClr val="accent1"/>
            </a:solidFill>
            <a:round/>
            <a:headEnd/>
            <a:tailEnd/>
          </a:ln>
          <a:effectLst/>
        </p:spPr>
        <p:txBody>
          <a:bodyPr tIns="0" bIns="0"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>
              <a:defRPr/>
            </a:pPr>
            <a:r>
              <a:rPr lang="en-US" altLang="en-US" sz="900" b="1" dirty="0">
                <a:latin typeface="Arial" charset="0"/>
              </a:rPr>
              <a:t>Requirements</a:t>
            </a:r>
          </a:p>
        </p:txBody>
      </p:sp>
      <p:sp>
        <p:nvSpPr>
          <p:cNvPr id="105" name="Rectangle 14"/>
          <p:cNvSpPr>
            <a:spLocks noChangeArrowheads="1"/>
          </p:cNvSpPr>
          <p:nvPr/>
        </p:nvSpPr>
        <p:spPr bwMode="auto">
          <a:xfrm>
            <a:off x="6322278" y="4587530"/>
            <a:ext cx="892172" cy="219456"/>
          </a:xfrm>
          <a:prstGeom prst="rect">
            <a:avLst/>
          </a:prstGeom>
          <a:gradFill rotWithShape="1">
            <a:gsLst>
              <a:gs pos="0">
                <a:srgbClr val="FFBE86"/>
              </a:gs>
              <a:gs pos="35001">
                <a:srgbClr val="FFD0AA"/>
              </a:gs>
              <a:gs pos="100000">
                <a:srgbClr val="FFEBDB"/>
              </a:gs>
            </a:gsLst>
            <a:lin ang="16200000" scaled="1"/>
          </a:gradFill>
          <a:ln w="9525">
            <a:solidFill>
              <a:srgbClr val="E46C0A"/>
            </a:solidFill>
            <a:miter lim="800000"/>
            <a:headEnd/>
            <a:tailEnd/>
          </a:ln>
          <a:effectLst>
            <a:outerShdw dist="20000" dir="5400000" rotWithShape="0">
              <a:srgbClr val="000000">
                <a:alpha val="37999"/>
              </a:srgbClr>
            </a:outerShdw>
          </a:effectLst>
        </p:spPr>
        <p:txBody>
          <a:bodyPr wrap="none" lIns="0" rIns="0"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000" dirty="0">
                <a:latin typeface="Arial" charset="0"/>
              </a:rPr>
              <a:t>Container</a:t>
            </a:r>
          </a:p>
        </p:txBody>
      </p:sp>
      <p:cxnSp>
        <p:nvCxnSpPr>
          <p:cNvPr id="106" name="Straight Connector 12"/>
          <p:cNvCxnSpPr>
            <a:cxnSpLocks noChangeShapeType="1"/>
            <a:stCxn id="110" idx="3"/>
            <a:endCxn id="117" idx="3"/>
          </p:cNvCxnSpPr>
          <p:nvPr/>
        </p:nvCxnSpPr>
        <p:spPr bwMode="auto">
          <a:xfrm flipV="1">
            <a:off x="7162800" y="5752803"/>
            <a:ext cx="393663" cy="502027"/>
          </a:xfrm>
          <a:prstGeom prst="bentConnector2">
            <a:avLst/>
          </a:prstGeom>
          <a:noFill/>
          <a:ln w="31750" cap="sq" algn="ctr">
            <a:solidFill>
              <a:srgbClr val="FCD5B5"/>
            </a:solidFill>
            <a:miter lim="800000"/>
            <a:headEnd/>
            <a:tailEnd/>
          </a:ln>
          <a:effectLst>
            <a:outerShdw blurRad="25400" dist="25401" dir="2700000" algn="tl" rotWithShape="0">
              <a:srgbClr val="984807">
                <a:alpha val="60999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grpSp>
        <p:nvGrpSpPr>
          <p:cNvPr id="112" name="Group 111"/>
          <p:cNvGrpSpPr/>
          <p:nvPr/>
        </p:nvGrpSpPr>
        <p:grpSpPr>
          <a:xfrm>
            <a:off x="7229753" y="5181600"/>
            <a:ext cx="685801" cy="647403"/>
            <a:chOff x="3124199" y="4457997"/>
            <a:chExt cx="685801" cy="647403"/>
          </a:xfrm>
        </p:grpSpPr>
        <p:sp>
          <p:nvSpPr>
            <p:cNvPr id="113" name="Web Server Tier"/>
            <p:cNvSpPr>
              <a:spLocks noChangeArrowheads="1"/>
            </p:cNvSpPr>
            <p:nvPr/>
          </p:nvSpPr>
          <p:spPr bwMode="auto">
            <a:xfrm>
              <a:off x="3124199" y="4457997"/>
              <a:ext cx="685801" cy="647403"/>
            </a:xfrm>
            <a:prstGeom prst="roundRect">
              <a:avLst>
                <a:gd name="adj" fmla="val 16667"/>
              </a:avLst>
            </a:prstGeom>
            <a:solidFill>
              <a:schemeClr val="accent6">
                <a:lumMod val="40000"/>
                <a:lumOff val="60000"/>
                <a:alpha val="7000"/>
              </a:schemeClr>
            </a:solidFill>
            <a:ln w="6350">
              <a:solidFill>
                <a:schemeClr val="accent6">
                  <a:lumMod val="75000"/>
                </a:schemeClr>
              </a:solidFill>
              <a:round/>
              <a:headEnd/>
              <a:tailEnd/>
            </a:ln>
            <a:effectLst>
              <a:outerShdw blurRad="38100" dir="2700000" algn="tl" rotWithShape="0">
                <a:schemeClr val="accent6">
                  <a:lumMod val="75000"/>
                  <a:alpha val="40000"/>
                </a:schemeClr>
              </a:outerShdw>
            </a:effectLst>
          </p:spPr>
          <p:txBody>
            <a:bodyPr wrap="none" lIns="0" tIns="18288" rIns="0" bIns="0"/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algn="ctr">
                <a:defRPr/>
              </a:pPr>
              <a:endParaRPr lang="en-US" altLang="en-US" sz="1000" i="1" dirty="0">
                <a:latin typeface="Arial" charset="0"/>
              </a:endParaRPr>
            </a:p>
          </p:txBody>
        </p:sp>
        <p:sp>
          <p:nvSpPr>
            <p:cNvPr id="114" name="Rectangle 113"/>
            <p:cNvSpPr/>
            <p:nvPr/>
          </p:nvSpPr>
          <p:spPr>
            <a:xfrm>
              <a:off x="3124199" y="4586886"/>
              <a:ext cx="685801" cy="202127"/>
            </a:xfrm>
            <a:prstGeom prst="rect">
              <a:avLst/>
            </a:prstGeom>
            <a:solidFill>
              <a:schemeClr val="bg2">
                <a:alpha val="60000"/>
              </a:schemeClr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100" b="1" kern="0" dirty="0">
                  <a:solidFill>
                    <a:schemeClr val="tx1"/>
                  </a:solidFill>
                  <a:latin typeface="Calibri"/>
                </a:rPr>
                <a:t>HostedOn</a:t>
              </a:r>
            </a:p>
          </p:txBody>
        </p:sp>
        <p:grpSp>
          <p:nvGrpSpPr>
            <p:cNvPr id="115" name="Group 114"/>
            <p:cNvGrpSpPr/>
            <p:nvPr/>
          </p:nvGrpSpPr>
          <p:grpSpPr>
            <a:xfrm rot="5400000">
              <a:off x="3366739" y="4846922"/>
              <a:ext cx="168338" cy="196217"/>
              <a:chOff x="3217818" y="1219835"/>
              <a:chExt cx="168338" cy="196217"/>
            </a:xfrm>
          </p:grpSpPr>
          <p:sp>
            <p:nvSpPr>
              <p:cNvPr id="116" name="Pentagon 13"/>
              <p:cNvSpPr>
                <a:spLocks noChangeArrowheads="1"/>
              </p:cNvSpPr>
              <p:nvPr/>
            </p:nvSpPr>
            <p:spPr bwMode="auto">
              <a:xfrm>
                <a:off x="3217818" y="1219835"/>
                <a:ext cx="71094" cy="196217"/>
              </a:xfrm>
              <a:prstGeom prst="homePlate">
                <a:avLst>
                  <a:gd name="adj" fmla="val 37332"/>
                </a:avLst>
              </a:prstGeom>
              <a:gradFill rotWithShape="1">
                <a:gsLst>
                  <a:gs pos="0">
                    <a:srgbClr val="FFBE86"/>
                  </a:gs>
                  <a:gs pos="35001">
                    <a:srgbClr val="FFD0AA"/>
                  </a:gs>
                  <a:gs pos="100000">
                    <a:srgbClr val="FFEBDB"/>
                  </a:gs>
                </a:gsLst>
                <a:lin ang="16200000" scaled="1"/>
              </a:gradFill>
              <a:ln w="9525">
                <a:solidFill>
                  <a:srgbClr val="E46C0A"/>
                </a:solidFill>
                <a:miter lim="800000"/>
                <a:headEnd/>
                <a:tailEnd/>
              </a:ln>
              <a:effectLst>
                <a:outerShdw dist="20000" dir="5400000" rotWithShape="0">
                  <a:srgbClr val="000000">
                    <a:alpha val="37999"/>
                  </a:srgbClr>
                </a:outerShdw>
              </a:effectLst>
            </p:spPr>
            <p:txBody>
              <a:bodyPr anchor="ctr"/>
              <a:lstStyle>
                <a:lvl1pPr eaLnBrk="0" hangingPunct="0">
                  <a:spcBef>
                    <a:spcPct val="20000"/>
                  </a:spcBef>
                  <a:buFont typeface="Arial" charset="0"/>
                  <a:buChar char="•"/>
                  <a:defRPr sz="3200"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charset="0"/>
                  <a:buChar char="–"/>
                  <a:defRPr sz="28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charset="0"/>
                  <a:buChar char="•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charset="0"/>
                  <a:buChar char="–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>
                  <a:latin typeface="Arial" charset="0"/>
                </a:endParaRPr>
              </a:p>
            </p:txBody>
          </p:sp>
          <p:sp>
            <p:nvSpPr>
              <p:cNvPr id="117" name="Chevron 18"/>
              <p:cNvSpPr>
                <a:spLocks noChangeArrowheads="1"/>
              </p:cNvSpPr>
              <p:nvPr/>
            </p:nvSpPr>
            <p:spPr bwMode="auto">
              <a:xfrm>
                <a:off x="3264304" y="1219835"/>
                <a:ext cx="121852" cy="196215"/>
              </a:xfrm>
              <a:prstGeom prst="chevron">
                <a:avLst>
                  <a:gd name="adj" fmla="val 50000"/>
                </a:avLst>
              </a:prstGeom>
              <a:gradFill rotWithShape="1">
                <a:gsLst>
                  <a:gs pos="0">
                    <a:srgbClr val="FFBE86"/>
                  </a:gs>
                  <a:gs pos="35001">
                    <a:srgbClr val="FFD0AA"/>
                  </a:gs>
                  <a:gs pos="100000">
                    <a:srgbClr val="FFEBDB"/>
                  </a:gs>
                </a:gsLst>
                <a:lin ang="16200000" scaled="1"/>
              </a:gradFill>
              <a:ln w="9525">
                <a:solidFill>
                  <a:srgbClr val="E46C0A"/>
                </a:solidFill>
                <a:miter lim="800000"/>
                <a:headEnd/>
                <a:tailEnd/>
              </a:ln>
              <a:effectLst>
                <a:outerShdw dist="20000" dir="5400000" rotWithShape="0">
                  <a:srgbClr val="000000">
                    <a:alpha val="37999"/>
                  </a:srgbClr>
                </a:outerShdw>
              </a:effectLst>
            </p:spPr>
            <p:txBody>
              <a:bodyPr anchor="ctr"/>
              <a:lstStyle>
                <a:lvl1pPr eaLnBrk="0" hangingPunct="0">
                  <a:spcBef>
                    <a:spcPct val="20000"/>
                  </a:spcBef>
                  <a:buFont typeface="Arial" charset="0"/>
                  <a:buChar char="•"/>
                  <a:defRPr sz="3200"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charset="0"/>
                  <a:buChar char="–"/>
                  <a:defRPr sz="28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charset="0"/>
                  <a:buChar char="•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charset="0"/>
                  <a:buChar char="–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>
                  <a:latin typeface="Arial" charset="0"/>
                </a:endParaRPr>
              </a:p>
            </p:txBody>
          </p:sp>
        </p:grpSp>
      </p:grpSp>
      <p:sp>
        <p:nvSpPr>
          <p:cNvPr id="118" name="Web Server Tier"/>
          <p:cNvSpPr>
            <a:spLocks noChangeArrowheads="1"/>
          </p:cNvSpPr>
          <p:nvPr/>
        </p:nvSpPr>
        <p:spPr bwMode="auto">
          <a:xfrm>
            <a:off x="6162954" y="3810000"/>
            <a:ext cx="990599" cy="529638"/>
          </a:xfrm>
          <a:prstGeom prst="roundRect">
            <a:avLst>
              <a:gd name="adj" fmla="val 16667"/>
            </a:avLst>
          </a:prstGeom>
          <a:solidFill>
            <a:schemeClr val="tx2">
              <a:lumMod val="20000"/>
              <a:lumOff val="80000"/>
            </a:schemeClr>
          </a:solidFill>
          <a:ln w="6350">
            <a:solidFill>
              <a:schemeClr val="accent1"/>
            </a:solidFill>
            <a:round/>
            <a:headEnd/>
            <a:tailEnd/>
          </a:ln>
          <a:effectLst/>
        </p:spPr>
        <p:txBody>
          <a:bodyPr tIns="0" bIns="0"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>
              <a:defRPr/>
            </a:pPr>
            <a:r>
              <a:rPr lang="en-US" altLang="en-US" sz="900" b="1" dirty="0">
                <a:latin typeface="Arial" charset="0"/>
              </a:rPr>
              <a:t>Capabilities</a:t>
            </a:r>
          </a:p>
        </p:txBody>
      </p:sp>
      <p:sp>
        <p:nvSpPr>
          <p:cNvPr id="119" name="Rectangle 14"/>
          <p:cNvSpPr>
            <a:spLocks noChangeArrowheads="1"/>
          </p:cNvSpPr>
          <p:nvPr/>
        </p:nvSpPr>
        <p:spPr bwMode="auto">
          <a:xfrm>
            <a:off x="6322278" y="4046010"/>
            <a:ext cx="892171" cy="219456"/>
          </a:xfrm>
          <a:prstGeom prst="rect">
            <a:avLst/>
          </a:prstGeom>
          <a:gradFill rotWithShape="1">
            <a:gsLst>
              <a:gs pos="0">
                <a:srgbClr val="FFBE86"/>
              </a:gs>
              <a:gs pos="35001">
                <a:srgbClr val="FFD0AA"/>
              </a:gs>
              <a:gs pos="100000">
                <a:srgbClr val="FFEBDB"/>
              </a:gs>
            </a:gsLst>
            <a:lin ang="16200000" scaled="1"/>
          </a:gradFill>
          <a:ln w="9525">
            <a:solidFill>
              <a:srgbClr val="E46C0A"/>
            </a:solidFill>
            <a:miter lim="800000"/>
            <a:headEnd/>
            <a:tailEnd/>
          </a:ln>
          <a:effectLst>
            <a:outerShdw dist="20000" dir="5400000" rotWithShape="0">
              <a:srgbClr val="000000">
                <a:alpha val="37999"/>
              </a:srgbClr>
            </a:outerShdw>
          </a:effectLst>
        </p:spPr>
        <p:txBody>
          <a:bodyPr wrap="none" lIns="0" rIns="0"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000" dirty="0">
                <a:latin typeface="Arial" charset="0"/>
              </a:rPr>
              <a:t>Container</a:t>
            </a:r>
          </a:p>
        </p:txBody>
      </p:sp>
      <p:cxnSp>
        <p:nvCxnSpPr>
          <p:cNvPr id="120" name="Straight Connector 12"/>
          <p:cNvCxnSpPr>
            <a:cxnSpLocks noChangeShapeType="1"/>
            <a:stCxn id="132" idx="1"/>
            <a:endCxn id="126" idx="3"/>
          </p:cNvCxnSpPr>
          <p:nvPr/>
        </p:nvCxnSpPr>
        <p:spPr bwMode="auto">
          <a:xfrm rot="16200000" flipV="1">
            <a:off x="6712709" y="2671191"/>
            <a:ext cx="1509463" cy="196536"/>
          </a:xfrm>
          <a:prstGeom prst="bentConnector2">
            <a:avLst/>
          </a:prstGeom>
          <a:noFill/>
          <a:ln w="31750" cap="sq" algn="ctr">
            <a:solidFill>
              <a:srgbClr val="FCD5B5"/>
            </a:solidFill>
            <a:miter lim="800000"/>
            <a:headEnd/>
            <a:tailEnd/>
          </a:ln>
          <a:effectLst>
            <a:outerShdw blurRad="25400" dist="25401" dir="2700000" algn="tl" rotWithShape="0">
              <a:srgbClr val="984807">
                <a:alpha val="60999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grpSp>
        <p:nvGrpSpPr>
          <p:cNvPr id="121" name="Group 120"/>
          <p:cNvGrpSpPr/>
          <p:nvPr/>
        </p:nvGrpSpPr>
        <p:grpSpPr>
          <a:xfrm>
            <a:off x="5562600" y="862160"/>
            <a:ext cx="1465028" cy="2073189"/>
            <a:chOff x="990600" y="1069126"/>
            <a:chExt cx="1465028" cy="2729346"/>
          </a:xfrm>
        </p:grpSpPr>
        <p:sp>
          <p:nvSpPr>
            <p:cNvPr id="122" name="Web Server Tier"/>
            <p:cNvSpPr>
              <a:spLocks noChangeArrowheads="1"/>
            </p:cNvSpPr>
            <p:nvPr/>
          </p:nvSpPr>
          <p:spPr bwMode="auto">
            <a:xfrm>
              <a:off x="990600" y="1069126"/>
              <a:ext cx="1465028" cy="2729346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A3C4FF"/>
                </a:gs>
                <a:gs pos="35001">
                  <a:srgbClr val="BFD5FF"/>
                </a:gs>
                <a:gs pos="100000">
                  <a:srgbClr val="E5EEFF"/>
                </a:gs>
              </a:gsLst>
              <a:lin ang="16200000" scaled="1"/>
            </a:gradFill>
            <a:ln w="9525">
              <a:solidFill>
                <a:srgbClr val="4A7EBB"/>
              </a:solidFill>
              <a:round/>
              <a:headEnd/>
              <a:tailEnd/>
            </a:ln>
            <a:effectLst>
              <a:outerShdw dist="20000" dir="5400000" rotWithShape="0">
                <a:srgbClr val="000000">
                  <a:alpha val="37999"/>
                </a:srgbClr>
              </a:outerShdw>
            </a:effectLst>
          </p:spPr>
          <p:txBody>
            <a:bodyPr tIns="0"/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100" i="1" dirty="0" err="1">
                  <a:solidFill>
                    <a:srgbClr val="000000"/>
                  </a:solidFill>
                </a:rPr>
                <a:t>mongo_database</a:t>
              </a:r>
              <a:endParaRPr lang="en-US" altLang="en-US" sz="1100" i="1" dirty="0">
                <a:solidFill>
                  <a:srgbClr val="000000"/>
                </a:solidFill>
              </a:endParaRPr>
            </a:p>
          </p:txBody>
        </p:sp>
        <p:sp>
          <p:nvSpPr>
            <p:cNvPr id="123" name="Rectangle 122"/>
            <p:cNvSpPr/>
            <p:nvPr/>
          </p:nvSpPr>
          <p:spPr>
            <a:xfrm>
              <a:off x="990600" y="1494683"/>
              <a:ext cx="1465028" cy="343166"/>
            </a:xfrm>
            <a:prstGeom prst="rect">
              <a:avLst/>
            </a:prstGeom>
            <a:solidFill>
              <a:schemeClr val="bg2">
                <a:alpha val="60000"/>
              </a:schemeClr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tIns="0" bIns="0"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1" kern="0" dirty="0">
                  <a:solidFill>
                    <a:schemeClr val="tx1"/>
                  </a:solidFill>
                  <a:latin typeface="Calibri"/>
                </a:rPr>
                <a:t>Database</a:t>
              </a:r>
            </a:p>
          </p:txBody>
        </p:sp>
      </p:grpSp>
      <p:sp>
        <p:nvSpPr>
          <p:cNvPr id="124" name="Rectangle 123"/>
          <p:cNvSpPr/>
          <p:nvPr/>
        </p:nvSpPr>
        <p:spPr>
          <a:xfrm>
            <a:off x="5562600" y="1447800"/>
            <a:ext cx="750847" cy="7848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900" b="1" dirty="0">
                <a:solidFill>
                  <a:schemeClr val="tx2">
                    <a:lumMod val="50000"/>
                  </a:schemeClr>
                </a:solidFill>
              </a:rPr>
              <a:t>Properties</a:t>
            </a:r>
          </a:p>
          <a:p>
            <a:pPr marL="115888" indent="-115888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900" i="1" dirty="0">
                <a:latin typeface="Calibri"/>
              </a:rPr>
              <a:t>password</a:t>
            </a:r>
          </a:p>
          <a:p>
            <a:pPr marL="115888" indent="-115888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900" i="1" dirty="0">
                <a:latin typeface="Calibri"/>
              </a:rPr>
              <a:t>user</a:t>
            </a:r>
          </a:p>
          <a:p>
            <a:pPr marL="115888" indent="-115888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900" i="1" dirty="0">
                <a:latin typeface="Calibri"/>
              </a:rPr>
              <a:t>port</a:t>
            </a:r>
          </a:p>
          <a:p>
            <a:pPr marL="115888" indent="-115888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900" i="1" dirty="0">
                <a:latin typeface="Calibri"/>
              </a:rPr>
              <a:t>name</a:t>
            </a:r>
            <a:endParaRPr lang="en-US" sz="900" i="1" dirty="0"/>
          </a:p>
        </p:txBody>
      </p:sp>
      <p:sp>
        <p:nvSpPr>
          <p:cNvPr id="125" name="Web Server Tier"/>
          <p:cNvSpPr>
            <a:spLocks noChangeArrowheads="1"/>
          </p:cNvSpPr>
          <p:nvPr/>
        </p:nvSpPr>
        <p:spPr bwMode="auto">
          <a:xfrm>
            <a:off x="6309295" y="1676400"/>
            <a:ext cx="1005905" cy="524680"/>
          </a:xfrm>
          <a:prstGeom prst="roundRect">
            <a:avLst>
              <a:gd name="adj" fmla="val 16667"/>
            </a:avLst>
          </a:prstGeom>
          <a:solidFill>
            <a:schemeClr val="tx2">
              <a:lumMod val="20000"/>
              <a:lumOff val="80000"/>
            </a:schemeClr>
          </a:solidFill>
          <a:ln w="6350">
            <a:solidFill>
              <a:schemeClr val="accent1"/>
            </a:solidFill>
            <a:round/>
            <a:headEnd/>
            <a:tailEnd/>
          </a:ln>
          <a:effectLst/>
        </p:spPr>
        <p:txBody>
          <a:bodyPr wrap="none" tIns="0" bIns="0"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>
              <a:defRPr/>
            </a:pPr>
            <a:r>
              <a:rPr lang="en-US" altLang="en-US" sz="900" b="1" dirty="0">
                <a:latin typeface="Arial" charset="0"/>
              </a:rPr>
              <a:t>Requirements</a:t>
            </a:r>
          </a:p>
        </p:txBody>
      </p:sp>
      <p:sp>
        <p:nvSpPr>
          <p:cNvPr id="126" name="Rectangle 14"/>
          <p:cNvSpPr>
            <a:spLocks noChangeArrowheads="1"/>
          </p:cNvSpPr>
          <p:nvPr/>
        </p:nvSpPr>
        <p:spPr bwMode="auto">
          <a:xfrm>
            <a:off x="6477000" y="1904999"/>
            <a:ext cx="892172" cy="219456"/>
          </a:xfrm>
          <a:prstGeom prst="rect">
            <a:avLst/>
          </a:prstGeom>
          <a:gradFill rotWithShape="1">
            <a:gsLst>
              <a:gs pos="0">
                <a:srgbClr val="FFBE86"/>
              </a:gs>
              <a:gs pos="35001">
                <a:srgbClr val="FFD0AA"/>
              </a:gs>
              <a:gs pos="100000">
                <a:srgbClr val="FFEBDB"/>
              </a:gs>
            </a:gsLst>
            <a:lin ang="16200000" scaled="1"/>
          </a:gradFill>
          <a:ln w="9525">
            <a:solidFill>
              <a:srgbClr val="E46C0A"/>
            </a:solidFill>
            <a:miter lim="800000"/>
            <a:headEnd/>
            <a:tailEnd/>
          </a:ln>
          <a:effectLst>
            <a:outerShdw dist="20000" dir="5400000" rotWithShape="0">
              <a:srgbClr val="000000">
                <a:alpha val="37999"/>
              </a:srgbClr>
            </a:outerShdw>
          </a:effectLst>
        </p:spPr>
        <p:txBody>
          <a:bodyPr wrap="none" lIns="0" rIns="0"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000" dirty="0">
                <a:latin typeface="Arial" charset="0"/>
              </a:rPr>
              <a:t>Container</a:t>
            </a:r>
          </a:p>
        </p:txBody>
      </p:sp>
      <p:cxnSp>
        <p:nvCxnSpPr>
          <p:cNvPr id="127" name="Straight Connector 12"/>
          <p:cNvCxnSpPr>
            <a:cxnSpLocks noChangeShapeType="1"/>
            <a:stCxn id="119" idx="3"/>
            <a:endCxn id="133" idx="3"/>
          </p:cNvCxnSpPr>
          <p:nvPr/>
        </p:nvCxnSpPr>
        <p:spPr bwMode="auto">
          <a:xfrm flipV="1">
            <a:off x="7214449" y="3692528"/>
            <a:ext cx="351260" cy="463210"/>
          </a:xfrm>
          <a:prstGeom prst="bentConnector2">
            <a:avLst/>
          </a:prstGeom>
          <a:noFill/>
          <a:ln w="31750" cap="sq" algn="ctr">
            <a:solidFill>
              <a:srgbClr val="FCD5B5"/>
            </a:solidFill>
            <a:miter lim="800000"/>
            <a:headEnd/>
            <a:tailEnd/>
          </a:ln>
          <a:effectLst>
            <a:outerShdw blurRad="25400" dist="25401" dir="2700000" algn="tl" rotWithShape="0">
              <a:srgbClr val="984807">
                <a:alpha val="60999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grpSp>
        <p:nvGrpSpPr>
          <p:cNvPr id="128" name="Group 127"/>
          <p:cNvGrpSpPr/>
          <p:nvPr/>
        </p:nvGrpSpPr>
        <p:grpSpPr>
          <a:xfrm>
            <a:off x="7238999" y="3121325"/>
            <a:ext cx="685801" cy="647403"/>
            <a:chOff x="3124199" y="4457997"/>
            <a:chExt cx="685801" cy="647403"/>
          </a:xfrm>
        </p:grpSpPr>
        <p:sp>
          <p:nvSpPr>
            <p:cNvPr id="129" name="Web Server Tier"/>
            <p:cNvSpPr>
              <a:spLocks noChangeArrowheads="1"/>
            </p:cNvSpPr>
            <p:nvPr/>
          </p:nvSpPr>
          <p:spPr bwMode="auto">
            <a:xfrm>
              <a:off x="3124199" y="4457997"/>
              <a:ext cx="685801" cy="647403"/>
            </a:xfrm>
            <a:prstGeom prst="roundRect">
              <a:avLst>
                <a:gd name="adj" fmla="val 16667"/>
              </a:avLst>
            </a:prstGeom>
            <a:solidFill>
              <a:schemeClr val="accent6">
                <a:lumMod val="40000"/>
                <a:lumOff val="60000"/>
                <a:alpha val="7000"/>
              </a:schemeClr>
            </a:solidFill>
            <a:ln w="6350">
              <a:solidFill>
                <a:schemeClr val="accent6">
                  <a:lumMod val="75000"/>
                </a:schemeClr>
              </a:solidFill>
              <a:round/>
              <a:headEnd/>
              <a:tailEnd/>
            </a:ln>
            <a:effectLst>
              <a:outerShdw blurRad="38100" dir="2700000" algn="tl" rotWithShape="0">
                <a:schemeClr val="accent6">
                  <a:lumMod val="75000"/>
                  <a:alpha val="40000"/>
                </a:schemeClr>
              </a:outerShdw>
            </a:effectLst>
          </p:spPr>
          <p:txBody>
            <a:bodyPr wrap="none" lIns="0" tIns="18288" rIns="0" bIns="0"/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algn="ctr">
                <a:defRPr/>
              </a:pPr>
              <a:endParaRPr lang="en-US" altLang="en-US" sz="1000" i="1" dirty="0">
                <a:latin typeface="Arial" charset="0"/>
              </a:endParaRPr>
            </a:p>
          </p:txBody>
        </p:sp>
        <p:sp>
          <p:nvSpPr>
            <p:cNvPr id="130" name="Rectangle 129"/>
            <p:cNvSpPr/>
            <p:nvPr/>
          </p:nvSpPr>
          <p:spPr>
            <a:xfrm>
              <a:off x="3124199" y="4586886"/>
              <a:ext cx="685801" cy="202127"/>
            </a:xfrm>
            <a:prstGeom prst="rect">
              <a:avLst/>
            </a:prstGeom>
            <a:solidFill>
              <a:schemeClr val="bg2">
                <a:alpha val="60000"/>
              </a:schemeClr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100" b="1" kern="0" dirty="0">
                  <a:solidFill>
                    <a:schemeClr val="tx1"/>
                  </a:solidFill>
                  <a:latin typeface="Calibri"/>
                </a:rPr>
                <a:t>HostedOn</a:t>
              </a:r>
            </a:p>
          </p:txBody>
        </p:sp>
        <p:grpSp>
          <p:nvGrpSpPr>
            <p:cNvPr id="131" name="Group 130"/>
            <p:cNvGrpSpPr/>
            <p:nvPr/>
          </p:nvGrpSpPr>
          <p:grpSpPr>
            <a:xfrm rot="5400000">
              <a:off x="3366739" y="4846922"/>
              <a:ext cx="168338" cy="196217"/>
              <a:chOff x="3217818" y="1219835"/>
              <a:chExt cx="168338" cy="196217"/>
            </a:xfrm>
          </p:grpSpPr>
          <p:sp>
            <p:nvSpPr>
              <p:cNvPr id="132" name="Pentagon 13"/>
              <p:cNvSpPr>
                <a:spLocks noChangeArrowheads="1"/>
              </p:cNvSpPr>
              <p:nvPr/>
            </p:nvSpPr>
            <p:spPr bwMode="auto">
              <a:xfrm>
                <a:off x="3217818" y="1219835"/>
                <a:ext cx="71094" cy="196217"/>
              </a:xfrm>
              <a:prstGeom prst="homePlate">
                <a:avLst>
                  <a:gd name="adj" fmla="val 37332"/>
                </a:avLst>
              </a:prstGeom>
              <a:gradFill rotWithShape="1">
                <a:gsLst>
                  <a:gs pos="0">
                    <a:srgbClr val="FFBE86"/>
                  </a:gs>
                  <a:gs pos="35001">
                    <a:srgbClr val="FFD0AA"/>
                  </a:gs>
                  <a:gs pos="100000">
                    <a:srgbClr val="FFEBDB"/>
                  </a:gs>
                </a:gsLst>
                <a:lin ang="16200000" scaled="1"/>
              </a:gradFill>
              <a:ln w="9525">
                <a:solidFill>
                  <a:srgbClr val="E46C0A"/>
                </a:solidFill>
                <a:miter lim="800000"/>
                <a:headEnd/>
                <a:tailEnd/>
              </a:ln>
              <a:effectLst>
                <a:outerShdw dist="20000" dir="5400000" rotWithShape="0">
                  <a:srgbClr val="000000">
                    <a:alpha val="37999"/>
                  </a:srgbClr>
                </a:outerShdw>
              </a:effectLst>
            </p:spPr>
            <p:txBody>
              <a:bodyPr anchor="ctr"/>
              <a:lstStyle>
                <a:lvl1pPr eaLnBrk="0" hangingPunct="0">
                  <a:spcBef>
                    <a:spcPct val="20000"/>
                  </a:spcBef>
                  <a:buFont typeface="Arial" charset="0"/>
                  <a:buChar char="•"/>
                  <a:defRPr sz="3200"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charset="0"/>
                  <a:buChar char="–"/>
                  <a:defRPr sz="28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charset="0"/>
                  <a:buChar char="•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charset="0"/>
                  <a:buChar char="–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>
                  <a:latin typeface="Arial" charset="0"/>
                </a:endParaRPr>
              </a:p>
            </p:txBody>
          </p:sp>
          <p:sp>
            <p:nvSpPr>
              <p:cNvPr id="133" name="Chevron 18"/>
              <p:cNvSpPr>
                <a:spLocks noChangeArrowheads="1"/>
              </p:cNvSpPr>
              <p:nvPr/>
            </p:nvSpPr>
            <p:spPr bwMode="auto">
              <a:xfrm>
                <a:off x="3264304" y="1219835"/>
                <a:ext cx="121852" cy="196215"/>
              </a:xfrm>
              <a:prstGeom prst="chevron">
                <a:avLst>
                  <a:gd name="adj" fmla="val 50000"/>
                </a:avLst>
              </a:prstGeom>
              <a:gradFill rotWithShape="1">
                <a:gsLst>
                  <a:gs pos="0">
                    <a:srgbClr val="FFBE86"/>
                  </a:gs>
                  <a:gs pos="35001">
                    <a:srgbClr val="FFD0AA"/>
                  </a:gs>
                  <a:gs pos="100000">
                    <a:srgbClr val="FFEBDB"/>
                  </a:gs>
                </a:gsLst>
                <a:lin ang="16200000" scaled="1"/>
              </a:gradFill>
              <a:ln w="9525">
                <a:solidFill>
                  <a:srgbClr val="E46C0A"/>
                </a:solidFill>
                <a:miter lim="800000"/>
                <a:headEnd/>
                <a:tailEnd/>
              </a:ln>
              <a:effectLst>
                <a:outerShdw dist="20000" dir="5400000" rotWithShape="0">
                  <a:srgbClr val="000000">
                    <a:alpha val="37999"/>
                  </a:srgbClr>
                </a:outerShdw>
              </a:effectLst>
            </p:spPr>
            <p:txBody>
              <a:bodyPr anchor="ctr"/>
              <a:lstStyle>
                <a:lvl1pPr eaLnBrk="0" hangingPunct="0">
                  <a:spcBef>
                    <a:spcPct val="20000"/>
                  </a:spcBef>
                  <a:buFont typeface="Arial" charset="0"/>
                  <a:buChar char="•"/>
                  <a:defRPr sz="3200"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charset="0"/>
                  <a:buChar char="–"/>
                  <a:defRPr sz="28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charset="0"/>
                  <a:buChar char="•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charset="0"/>
                  <a:buChar char="–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>
                  <a:latin typeface="Arial" charset="0"/>
                </a:endParaRPr>
              </a:p>
            </p:txBody>
          </p:sp>
        </p:grpSp>
      </p:grpSp>
      <p:sp>
        <p:nvSpPr>
          <p:cNvPr id="135" name="Web Server Tier"/>
          <p:cNvSpPr>
            <a:spLocks noChangeArrowheads="1"/>
          </p:cNvSpPr>
          <p:nvPr/>
        </p:nvSpPr>
        <p:spPr bwMode="auto">
          <a:xfrm>
            <a:off x="5425505" y="2365962"/>
            <a:ext cx="990599" cy="529638"/>
          </a:xfrm>
          <a:prstGeom prst="roundRect">
            <a:avLst>
              <a:gd name="adj" fmla="val 16667"/>
            </a:avLst>
          </a:prstGeom>
          <a:solidFill>
            <a:schemeClr val="tx2">
              <a:lumMod val="20000"/>
              <a:lumOff val="80000"/>
            </a:schemeClr>
          </a:solidFill>
          <a:ln w="6350">
            <a:solidFill>
              <a:schemeClr val="accent1"/>
            </a:solidFill>
            <a:round/>
            <a:headEnd/>
            <a:tailEnd/>
          </a:ln>
          <a:effectLst/>
        </p:spPr>
        <p:txBody>
          <a:bodyPr tIns="0" bIns="0"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>
              <a:defRPr/>
            </a:pPr>
            <a:r>
              <a:rPr lang="en-US" altLang="en-US" sz="900" b="1" dirty="0">
                <a:latin typeface="Arial" charset="0"/>
              </a:rPr>
              <a:t>Capabilities</a:t>
            </a:r>
          </a:p>
        </p:txBody>
      </p:sp>
      <p:sp>
        <p:nvSpPr>
          <p:cNvPr id="137" name="Web Server Tier"/>
          <p:cNvSpPr>
            <a:spLocks noChangeArrowheads="1"/>
          </p:cNvSpPr>
          <p:nvPr/>
        </p:nvSpPr>
        <p:spPr bwMode="auto">
          <a:xfrm>
            <a:off x="4250802" y="1295400"/>
            <a:ext cx="838200" cy="829055"/>
          </a:xfrm>
          <a:prstGeom prst="roundRect">
            <a:avLst>
              <a:gd name="adj" fmla="val 16667"/>
            </a:avLst>
          </a:prstGeom>
          <a:solidFill>
            <a:schemeClr val="accent6">
              <a:lumMod val="40000"/>
              <a:lumOff val="60000"/>
              <a:alpha val="7000"/>
            </a:schemeClr>
          </a:solidFill>
          <a:ln w="6350">
            <a:solidFill>
              <a:schemeClr val="accent6">
                <a:lumMod val="75000"/>
              </a:schemeClr>
            </a:solidFill>
            <a:round/>
            <a:headEnd/>
            <a:tailEnd/>
          </a:ln>
          <a:effectLst>
            <a:outerShdw blurRad="38100" dir="2700000" algn="tl" rotWithShape="0">
              <a:schemeClr val="accent6">
                <a:lumMod val="75000"/>
                <a:alpha val="40000"/>
              </a:schemeClr>
            </a:outerShdw>
          </a:effectLst>
        </p:spPr>
        <p:txBody>
          <a:bodyPr wrap="none" lIns="0" tIns="18288" rIns="0" bIns="0"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>
              <a:defRPr/>
            </a:pPr>
            <a:endParaRPr lang="en-US" altLang="en-US" sz="1050" i="1" dirty="0">
              <a:latin typeface="Arial" charset="0"/>
            </a:endParaRPr>
          </a:p>
        </p:txBody>
      </p:sp>
      <p:sp>
        <p:nvSpPr>
          <p:cNvPr id="138" name="Rectangle 137"/>
          <p:cNvSpPr/>
          <p:nvPr/>
        </p:nvSpPr>
        <p:spPr>
          <a:xfrm>
            <a:off x="4250802" y="1491550"/>
            <a:ext cx="838200" cy="180069"/>
          </a:xfrm>
          <a:prstGeom prst="rect">
            <a:avLst/>
          </a:prstGeom>
          <a:solidFill>
            <a:schemeClr val="bg2">
              <a:alpha val="60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100" b="1" kern="0" dirty="0">
                <a:solidFill>
                  <a:schemeClr val="tx1"/>
                </a:solidFill>
                <a:latin typeface="Calibri"/>
              </a:rPr>
              <a:t>ConnectsTo</a:t>
            </a:r>
          </a:p>
        </p:txBody>
      </p:sp>
      <p:cxnSp>
        <p:nvCxnSpPr>
          <p:cNvPr id="139" name="Straight Connector 12"/>
          <p:cNvCxnSpPr>
            <a:cxnSpLocks noChangeShapeType="1"/>
            <a:stCxn id="142" idx="1"/>
            <a:endCxn id="97" idx="3"/>
          </p:cNvCxnSpPr>
          <p:nvPr/>
        </p:nvCxnSpPr>
        <p:spPr bwMode="auto">
          <a:xfrm rot="10800000" flipV="1">
            <a:off x="3956343" y="1931787"/>
            <a:ext cx="582973" cy="181820"/>
          </a:xfrm>
          <a:prstGeom prst="bentConnector3">
            <a:avLst>
              <a:gd name="adj1" fmla="val 50000"/>
            </a:avLst>
          </a:prstGeom>
          <a:noFill/>
          <a:ln w="31750" cap="sq" algn="ctr">
            <a:solidFill>
              <a:srgbClr val="FCD5B5"/>
            </a:solidFill>
            <a:miter lim="800000"/>
            <a:headEnd/>
            <a:tailEnd/>
          </a:ln>
          <a:effectLst>
            <a:outerShdw blurRad="25400" dist="25401" dir="2700000" algn="tl" rotWithShape="0">
              <a:srgbClr val="984807">
                <a:alpha val="60999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140" name="Straight Connector 12"/>
          <p:cNvCxnSpPr>
            <a:cxnSpLocks noChangeShapeType="1"/>
            <a:stCxn id="134" idx="1"/>
            <a:endCxn id="143" idx="3"/>
          </p:cNvCxnSpPr>
          <p:nvPr/>
        </p:nvCxnSpPr>
        <p:spPr bwMode="auto">
          <a:xfrm rot="10800000">
            <a:off x="4884835" y="1931788"/>
            <a:ext cx="447241" cy="772502"/>
          </a:xfrm>
          <a:prstGeom prst="bentConnector3">
            <a:avLst>
              <a:gd name="adj1" fmla="val 50000"/>
            </a:avLst>
          </a:prstGeom>
          <a:noFill/>
          <a:ln w="31750" cap="sq" algn="ctr">
            <a:solidFill>
              <a:srgbClr val="FCD5B5"/>
            </a:solidFill>
            <a:miter lim="800000"/>
            <a:headEnd/>
            <a:tailEnd/>
          </a:ln>
          <a:effectLst>
            <a:outerShdw blurRad="25400" dist="25401" dir="2700000" algn="tl" rotWithShape="0">
              <a:srgbClr val="984807">
                <a:alpha val="60999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grpSp>
        <p:nvGrpSpPr>
          <p:cNvPr id="141" name="Group 140"/>
          <p:cNvGrpSpPr/>
          <p:nvPr/>
        </p:nvGrpSpPr>
        <p:grpSpPr>
          <a:xfrm flipH="1">
            <a:off x="4539315" y="1833678"/>
            <a:ext cx="345519" cy="196217"/>
            <a:chOff x="4398651" y="4729278"/>
            <a:chExt cx="361230" cy="196217"/>
          </a:xfrm>
        </p:grpSpPr>
        <p:sp>
          <p:nvSpPr>
            <p:cNvPr id="142" name="Pentagon 13"/>
            <p:cNvSpPr>
              <a:spLocks noChangeArrowheads="1"/>
            </p:cNvSpPr>
            <p:nvPr/>
          </p:nvSpPr>
          <p:spPr bwMode="auto">
            <a:xfrm flipH="1">
              <a:off x="4498886" y="4729278"/>
              <a:ext cx="260995" cy="196217"/>
            </a:xfrm>
            <a:prstGeom prst="homePlate">
              <a:avLst>
                <a:gd name="adj" fmla="val 37332"/>
              </a:avLst>
            </a:prstGeom>
            <a:gradFill rotWithShape="1">
              <a:gsLst>
                <a:gs pos="0">
                  <a:srgbClr val="FFBE86"/>
                </a:gs>
                <a:gs pos="35001">
                  <a:srgbClr val="FFD0AA"/>
                </a:gs>
                <a:gs pos="100000">
                  <a:srgbClr val="FFEBDB"/>
                </a:gs>
              </a:gsLst>
              <a:lin ang="16200000" scaled="1"/>
            </a:gradFill>
            <a:ln w="9525">
              <a:solidFill>
                <a:srgbClr val="E46C0A"/>
              </a:solidFill>
              <a:miter lim="800000"/>
              <a:headEnd/>
              <a:tailEnd/>
            </a:ln>
            <a:effectLst>
              <a:outerShdw dist="20000" dir="5400000" rotWithShape="0">
                <a:srgbClr val="000000">
                  <a:alpha val="37999"/>
                </a:srgbClr>
              </a:outerShdw>
            </a:effec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>
                <a:latin typeface="Arial" charset="0"/>
              </a:endParaRPr>
            </a:p>
          </p:txBody>
        </p:sp>
        <p:sp>
          <p:nvSpPr>
            <p:cNvPr id="143" name="Chevron 18"/>
            <p:cNvSpPr>
              <a:spLocks noChangeArrowheads="1"/>
            </p:cNvSpPr>
            <p:nvPr/>
          </p:nvSpPr>
          <p:spPr bwMode="auto">
            <a:xfrm flipH="1">
              <a:off x="4398651" y="4729280"/>
              <a:ext cx="125599" cy="196215"/>
            </a:xfrm>
            <a:prstGeom prst="chevron">
              <a:avLst>
                <a:gd name="adj" fmla="val 50000"/>
              </a:avLst>
            </a:prstGeom>
            <a:gradFill rotWithShape="1">
              <a:gsLst>
                <a:gs pos="0">
                  <a:srgbClr val="FFBE86"/>
                </a:gs>
                <a:gs pos="35001">
                  <a:srgbClr val="FFD0AA"/>
                </a:gs>
                <a:gs pos="100000">
                  <a:srgbClr val="FFEBDB"/>
                </a:gs>
              </a:gsLst>
              <a:lin ang="16200000" scaled="1"/>
            </a:gradFill>
            <a:ln w="9525">
              <a:solidFill>
                <a:srgbClr val="E46C0A"/>
              </a:solidFill>
              <a:miter lim="800000"/>
              <a:headEnd/>
              <a:tailEnd/>
            </a:ln>
            <a:effectLst>
              <a:outerShdw dist="20000" dir="5400000" rotWithShape="0">
                <a:srgbClr val="000000">
                  <a:alpha val="37999"/>
                </a:srgbClr>
              </a:outerShdw>
            </a:effec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>
                <a:latin typeface="Arial" charset="0"/>
              </a:endParaRPr>
            </a:p>
          </p:txBody>
        </p:sp>
      </p:grpSp>
      <p:sp>
        <p:nvSpPr>
          <p:cNvPr id="134" name="Rectangle 14"/>
          <p:cNvSpPr>
            <a:spLocks noChangeArrowheads="1"/>
          </p:cNvSpPr>
          <p:nvPr/>
        </p:nvSpPr>
        <p:spPr bwMode="auto">
          <a:xfrm>
            <a:off x="5332075" y="2594562"/>
            <a:ext cx="892172" cy="219456"/>
          </a:xfrm>
          <a:prstGeom prst="rect">
            <a:avLst/>
          </a:prstGeom>
          <a:gradFill rotWithShape="1">
            <a:gsLst>
              <a:gs pos="0">
                <a:srgbClr val="FFBE86"/>
              </a:gs>
              <a:gs pos="35001">
                <a:srgbClr val="FFD0AA"/>
              </a:gs>
              <a:gs pos="100000">
                <a:srgbClr val="FFEBDB"/>
              </a:gs>
            </a:gsLst>
            <a:lin ang="16200000" scaled="1"/>
          </a:gradFill>
          <a:ln w="9525">
            <a:solidFill>
              <a:srgbClr val="E46C0A"/>
            </a:solidFill>
            <a:miter lim="800000"/>
            <a:headEnd/>
            <a:tailEnd/>
          </a:ln>
          <a:effectLst>
            <a:outerShdw dist="20000" dir="5400000" rotWithShape="0">
              <a:srgbClr val="000000">
                <a:alpha val="37999"/>
              </a:srgbClr>
            </a:outerShdw>
          </a:effectLst>
        </p:spPr>
        <p:txBody>
          <a:bodyPr wrap="none" lIns="0" rIns="0"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900" dirty="0" err="1">
                <a:latin typeface="Arial" charset="0"/>
              </a:rPr>
              <a:t>Endpoint.DB</a:t>
            </a:r>
            <a:endParaRPr lang="en-US" altLang="en-US" sz="900" dirty="0">
              <a:latin typeface="Arial" charset="0"/>
            </a:endParaRPr>
          </a:p>
        </p:txBody>
      </p:sp>
      <p:sp>
        <p:nvSpPr>
          <p:cNvPr id="97" name="Rectangle 14"/>
          <p:cNvSpPr>
            <a:spLocks noChangeArrowheads="1"/>
          </p:cNvSpPr>
          <p:nvPr/>
        </p:nvSpPr>
        <p:spPr bwMode="auto">
          <a:xfrm>
            <a:off x="3064170" y="2003879"/>
            <a:ext cx="892172" cy="219456"/>
          </a:xfrm>
          <a:prstGeom prst="rect">
            <a:avLst/>
          </a:prstGeom>
          <a:gradFill rotWithShape="1">
            <a:gsLst>
              <a:gs pos="0">
                <a:srgbClr val="FFBE86"/>
              </a:gs>
              <a:gs pos="35001">
                <a:srgbClr val="FFD0AA"/>
              </a:gs>
              <a:gs pos="100000">
                <a:srgbClr val="FFEBDB"/>
              </a:gs>
            </a:gsLst>
            <a:lin ang="16200000" scaled="1"/>
          </a:gradFill>
          <a:ln w="9525">
            <a:solidFill>
              <a:srgbClr val="E46C0A"/>
            </a:solidFill>
            <a:miter lim="800000"/>
            <a:headEnd/>
            <a:tailEnd/>
          </a:ln>
          <a:effectLst>
            <a:outerShdw dist="20000" dir="5400000" rotWithShape="0">
              <a:srgbClr val="000000">
                <a:alpha val="37999"/>
              </a:srgbClr>
            </a:outerShdw>
          </a:effectLst>
        </p:spPr>
        <p:txBody>
          <a:bodyPr wrap="none" lIns="0" rIns="0"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900" dirty="0" err="1">
                <a:latin typeface="Arial" charset="0"/>
              </a:rPr>
              <a:t>Endpoint.DB</a:t>
            </a:r>
            <a:endParaRPr lang="en-US" altLang="en-US" sz="900" dirty="0">
              <a:latin typeface="Arial" charset="0"/>
            </a:endParaRPr>
          </a:p>
        </p:txBody>
      </p:sp>
      <p:sp>
        <p:nvSpPr>
          <p:cNvPr id="83" name="Flowchart: Magnetic Disk 82"/>
          <p:cNvSpPr/>
          <p:nvPr/>
        </p:nvSpPr>
        <p:spPr>
          <a:xfrm>
            <a:off x="832616" y="787835"/>
            <a:ext cx="615184" cy="780810"/>
          </a:xfrm>
          <a:prstGeom prst="flowChartMagneticDisk">
            <a:avLst/>
          </a:prstGeom>
          <a:solidFill>
            <a:schemeClr val="accent5">
              <a:lumMod val="40000"/>
              <a:lumOff val="60000"/>
              <a:alpha val="6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tIns="0" bIns="0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100" b="1" kern="0" dirty="0">
                <a:solidFill>
                  <a:schemeClr val="accent5">
                    <a:lumMod val="50000"/>
                  </a:schemeClr>
                </a:solidFill>
                <a:latin typeface="Calibri"/>
              </a:rPr>
              <a:t>GitHub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100" b="1" kern="0" dirty="0">
                <a:solidFill>
                  <a:schemeClr val="accent5">
                    <a:lumMod val="50000"/>
                  </a:schemeClr>
                </a:solidFill>
                <a:latin typeface="Calibri"/>
              </a:rPr>
              <a:t>Repo.</a:t>
            </a:r>
          </a:p>
        </p:txBody>
      </p:sp>
      <p:cxnSp>
        <p:nvCxnSpPr>
          <p:cNvPr id="94" name="Straight Arrow Connector 93"/>
          <p:cNvCxnSpPr>
            <a:stCxn id="40" idx="1"/>
            <a:endCxn id="83" idx="3"/>
          </p:cNvCxnSpPr>
          <p:nvPr/>
        </p:nvCxnSpPr>
        <p:spPr>
          <a:xfrm flipH="1" flipV="1">
            <a:off x="1140208" y="1568645"/>
            <a:ext cx="1221992" cy="2393755"/>
          </a:xfrm>
          <a:prstGeom prst="straightConnector1">
            <a:avLst/>
          </a:prstGeom>
          <a:ln w="19050">
            <a:solidFill>
              <a:schemeClr val="accent3">
                <a:lumMod val="50000"/>
              </a:schemeClr>
            </a:solidFill>
            <a:prstDash val="sysDot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lowchart: Document 2"/>
          <p:cNvSpPr/>
          <p:nvPr/>
        </p:nvSpPr>
        <p:spPr>
          <a:xfrm>
            <a:off x="762000" y="2117334"/>
            <a:ext cx="1371600" cy="623179"/>
          </a:xfrm>
          <a:prstGeom prst="flowChartDocument">
            <a:avLst/>
          </a:prstGeom>
          <a:solidFill>
            <a:schemeClr val="accent3">
              <a:lumMod val="20000"/>
              <a:lumOff val="80000"/>
              <a:alpha val="60000"/>
            </a:schemeClr>
          </a:solidFill>
          <a:ln w="9525">
            <a:solidFill>
              <a:srgbClr val="0066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tIns="0" bIns="0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100" b="1" kern="0" dirty="0">
                <a:solidFill>
                  <a:srgbClr val="006600"/>
                </a:solidFill>
                <a:latin typeface="Calibri"/>
              </a:rPr>
              <a:t>Artifacts</a:t>
            </a:r>
            <a:r>
              <a:rPr lang="en-US" sz="1100" kern="0" dirty="0">
                <a:solidFill>
                  <a:srgbClr val="006600"/>
                </a:solidFill>
                <a:latin typeface="Calibri"/>
              </a:rPr>
              <a:t>:</a:t>
            </a:r>
            <a:endParaRPr lang="en-US" sz="1100" kern="0" dirty="0">
              <a:solidFill>
                <a:srgbClr val="006600"/>
              </a:solidFill>
              <a:latin typeface="Calibri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100" kern="0" dirty="0" err="1">
                <a:solidFill>
                  <a:srgbClr val="006600"/>
                </a:solidFill>
                <a:latin typeface="Calibri"/>
              </a:rPr>
              <a:t>nodejs_sample_app</a:t>
            </a:r>
            <a:endParaRPr lang="en-US" sz="1100" kern="0" dirty="0">
              <a:solidFill>
                <a:srgbClr val="006600"/>
              </a:solidFill>
              <a:latin typeface="Calibri"/>
              <a:cs typeface="+mn-cs"/>
            </a:endParaRPr>
          </a:p>
        </p:txBody>
      </p:sp>
      <p:grpSp>
        <p:nvGrpSpPr>
          <p:cNvPr id="96" name="Group 95"/>
          <p:cNvGrpSpPr/>
          <p:nvPr/>
        </p:nvGrpSpPr>
        <p:grpSpPr>
          <a:xfrm>
            <a:off x="5564330" y="5299073"/>
            <a:ext cx="1463040" cy="1215730"/>
            <a:chOff x="916130" y="4904230"/>
            <a:chExt cx="1331868" cy="1156770"/>
          </a:xfrm>
        </p:grpSpPr>
        <p:sp>
          <p:nvSpPr>
            <p:cNvPr id="107" name="Web Server Tier"/>
            <p:cNvSpPr>
              <a:spLocks noChangeArrowheads="1"/>
            </p:cNvSpPr>
            <p:nvPr/>
          </p:nvSpPr>
          <p:spPr bwMode="auto">
            <a:xfrm>
              <a:off x="916130" y="4904230"/>
              <a:ext cx="1331867" cy="1156770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A3C4FF"/>
                </a:gs>
                <a:gs pos="35001">
                  <a:srgbClr val="BFD5FF"/>
                </a:gs>
                <a:gs pos="100000">
                  <a:srgbClr val="E5EEFF"/>
                </a:gs>
              </a:gsLst>
              <a:lin ang="16200000" scaled="1"/>
            </a:gradFill>
            <a:ln w="9525">
              <a:solidFill>
                <a:srgbClr val="4A7EBB"/>
              </a:solidFill>
              <a:round/>
              <a:headEnd/>
              <a:tailEnd/>
            </a:ln>
            <a:effectLst>
              <a:outerShdw dist="20000" dir="5400000" rotWithShape="0">
                <a:srgbClr val="000000">
                  <a:alpha val="37999"/>
                </a:srgbClr>
              </a:outerShdw>
            </a:effectLst>
          </p:spPr>
          <p:txBody>
            <a:bodyPr tIns="0"/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100" i="1" dirty="0" err="1">
                  <a:solidFill>
                    <a:srgbClr val="000000"/>
                  </a:solidFill>
                </a:rPr>
                <a:t>mongo_server</a:t>
              </a:r>
              <a:endParaRPr lang="en-US" altLang="en-US" sz="1100" i="1" dirty="0">
                <a:solidFill>
                  <a:srgbClr val="000000"/>
                </a:solidFill>
              </a:endParaRPr>
            </a:p>
          </p:txBody>
        </p:sp>
        <p:sp>
          <p:nvSpPr>
            <p:cNvPr id="108" name="Rectangle 107"/>
            <p:cNvSpPr/>
            <p:nvPr/>
          </p:nvSpPr>
          <p:spPr>
            <a:xfrm>
              <a:off x="916130" y="5196434"/>
              <a:ext cx="1331868" cy="237726"/>
            </a:xfrm>
            <a:prstGeom prst="rect">
              <a:avLst/>
            </a:prstGeom>
            <a:solidFill>
              <a:schemeClr val="bg2">
                <a:alpha val="60000"/>
              </a:schemeClr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tIns="0" bIns="0"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1" kern="0" dirty="0">
                  <a:solidFill>
                    <a:schemeClr val="tx1"/>
                  </a:solidFill>
                  <a:latin typeface="Calibri"/>
                </a:rPr>
                <a:t>Compute</a:t>
              </a:r>
            </a:p>
          </p:txBody>
        </p:sp>
      </p:grpSp>
      <p:sp>
        <p:nvSpPr>
          <p:cNvPr id="109" name="Web Server Tier"/>
          <p:cNvSpPr>
            <a:spLocks noChangeArrowheads="1"/>
          </p:cNvSpPr>
          <p:nvPr/>
        </p:nvSpPr>
        <p:spPr bwMode="auto">
          <a:xfrm>
            <a:off x="6133468" y="5905203"/>
            <a:ext cx="968436" cy="550639"/>
          </a:xfrm>
          <a:prstGeom prst="roundRect">
            <a:avLst>
              <a:gd name="adj" fmla="val 16667"/>
            </a:avLst>
          </a:prstGeom>
          <a:solidFill>
            <a:schemeClr val="tx2">
              <a:lumMod val="20000"/>
              <a:lumOff val="80000"/>
            </a:schemeClr>
          </a:solidFill>
          <a:ln w="6350">
            <a:solidFill>
              <a:schemeClr val="accent1"/>
            </a:solidFill>
            <a:round/>
            <a:headEnd/>
            <a:tailEnd/>
          </a:ln>
          <a:effectLst/>
        </p:spPr>
        <p:txBody>
          <a:bodyPr tIns="0" bIns="0"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>
              <a:defRPr/>
            </a:pPr>
            <a:r>
              <a:rPr lang="en-US" altLang="en-US" sz="900" b="1" dirty="0">
                <a:latin typeface="Arial" charset="0"/>
              </a:rPr>
              <a:t>Capabilities</a:t>
            </a:r>
          </a:p>
        </p:txBody>
      </p:sp>
      <p:sp>
        <p:nvSpPr>
          <p:cNvPr id="110" name="Rectangle 14"/>
          <p:cNvSpPr>
            <a:spLocks noChangeArrowheads="1"/>
          </p:cNvSpPr>
          <p:nvPr/>
        </p:nvSpPr>
        <p:spPr bwMode="auto">
          <a:xfrm>
            <a:off x="6267730" y="6145102"/>
            <a:ext cx="895070" cy="219456"/>
          </a:xfrm>
          <a:prstGeom prst="rect">
            <a:avLst/>
          </a:prstGeom>
          <a:gradFill rotWithShape="1">
            <a:gsLst>
              <a:gs pos="0">
                <a:srgbClr val="FFBE86"/>
              </a:gs>
              <a:gs pos="35001">
                <a:srgbClr val="FFD0AA"/>
              </a:gs>
              <a:gs pos="100000">
                <a:srgbClr val="FFEBDB"/>
              </a:gs>
            </a:gsLst>
            <a:lin ang="16200000" scaled="1"/>
          </a:gradFill>
          <a:ln w="9525">
            <a:solidFill>
              <a:srgbClr val="E46C0A"/>
            </a:solidFill>
            <a:miter lim="800000"/>
            <a:headEnd/>
            <a:tailEnd/>
          </a:ln>
          <a:effectLst>
            <a:outerShdw dist="20000" dir="5400000" rotWithShape="0">
              <a:srgbClr val="000000">
                <a:alpha val="37999"/>
              </a:srgbClr>
            </a:outerShdw>
          </a:effectLst>
        </p:spPr>
        <p:txBody>
          <a:bodyPr wrap="none" lIns="0" rIns="0"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000" dirty="0">
                <a:latin typeface="Arial" charset="0"/>
              </a:rPr>
              <a:t>Container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487000-19C3-ADCA-AA80-D6BCF63DC0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4089400" y="6337300"/>
            <a:ext cx="9652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rgbClr val="003366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+mn-lt"/>
                <a:ea typeface="ＭＳ Ｐゴシック" charset="0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defRPr/>
            </a:pPr>
            <a:r>
              <a:rPr lang="it-IT"/>
              <a:t>- </a:t>
            </a:r>
            <a:fld id="{0D65E5FF-0279-0442-8A18-37024F4C050F}" type="slidenum">
              <a:rPr lang="en-US" smtClean="0"/>
              <a:pPr>
                <a:defRPr/>
              </a:pPr>
              <a:t>60</a:t>
            </a:fld>
            <a:r>
              <a:rPr lang="it-IT"/>
              <a:t> -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8389780"/>
      </p:ext>
    </p:extLst>
  </p:cSld>
  <p:clrMapOvr>
    <a:masterClrMapping/>
  </p:clrMapOvr>
  <p:transition spd="med">
    <p:fad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Web Server Tier"/>
          <p:cNvSpPr>
            <a:spLocks noChangeArrowheads="1"/>
          </p:cNvSpPr>
          <p:nvPr/>
        </p:nvSpPr>
        <p:spPr bwMode="auto">
          <a:xfrm>
            <a:off x="3999208" y="1188270"/>
            <a:ext cx="1715792" cy="2251635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A3C4FF"/>
              </a:gs>
              <a:gs pos="35001">
                <a:srgbClr val="BFD5FF"/>
              </a:gs>
              <a:gs pos="100000">
                <a:srgbClr val="E5EEFF"/>
              </a:gs>
            </a:gsLst>
            <a:lin ang="16200000" scaled="1"/>
          </a:gradFill>
          <a:ln w="9525">
            <a:solidFill>
              <a:srgbClr val="4A7EBB"/>
            </a:solidFill>
            <a:round/>
            <a:headEnd/>
            <a:tailEnd/>
          </a:ln>
          <a:effectLst>
            <a:outerShdw dist="20000" dir="5400000" rotWithShape="0">
              <a:srgbClr val="000000">
                <a:alpha val="37999"/>
              </a:srgbClr>
            </a:outerShdw>
          </a:effectLst>
        </p:spPr>
        <p:txBody>
          <a:bodyPr tIns="0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200" b="1" dirty="0">
                <a:solidFill>
                  <a:srgbClr val="000000"/>
                </a:solidFill>
              </a:rPr>
              <a:t>Software Component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100" i="1" dirty="0">
                <a:solidFill>
                  <a:srgbClr val="000000"/>
                </a:solidFill>
              </a:rPr>
              <a:t>(Container + Containee)</a:t>
            </a:r>
          </a:p>
        </p:txBody>
      </p:sp>
      <p:sp>
        <p:nvSpPr>
          <p:cNvPr id="35" name="Web Server Tier"/>
          <p:cNvSpPr>
            <a:spLocks noChangeArrowheads="1"/>
          </p:cNvSpPr>
          <p:nvPr/>
        </p:nvSpPr>
        <p:spPr bwMode="auto">
          <a:xfrm>
            <a:off x="4137660" y="1720377"/>
            <a:ext cx="1370308" cy="919903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A3C4FF"/>
              </a:gs>
              <a:gs pos="35001">
                <a:srgbClr val="BFD5FF"/>
              </a:gs>
              <a:gs pos="100000">
                <a:srgbClr val="E5EEFF"/>
              </a:gs>
            </a:gsLst>
            <a:lin ang="16200000" scaled="1"/>
          </a:gradFill>
          <a:ln w="9525">
            <a:solidFill>
              <a:srgbClr val="4A7EBB"/>
            </a:solidFill>
            <a:round/>
            <a:headEnd/>
            <a:tailEnd/>
          </a:ln>
          <a:effectLst>
            <a:outerShdw dist="20000" dir="5400000" rotWithShape="0">
              <a:srgbClr val="000000">
                <a:alpha val="37999"/>
              </a:srgbClr>
            </a:outerShdw>
          </a:effectLst>
        </p:spPr>
        <p:txBody>
          <a:bodyPr tIns="0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200" b="1" dirty="0">
                <a:solidFill>
                  <a:srgbClr val="000000"/>
                </a:solidFill>
              </a:rPr>
              <a:t>WebServer</a:t>
            </a:r>
            <a:endParaRPr lang="en-US" altLang="en-US" sz="1200" b="1" dirty="0">
              <a:latin typeface="Arial" charset="0"/>
            </a:endParaRPr>
          </a:p>
        </p:txBody>
      </p:sp>
      <p:sp>
        <p:nvSpPr>
          <p:cNvPr id="48" name="Web Server Tier"/>
          <p:cNvSpPr>
            <a:spLocks noChangeArrowheads="1"/>
          </p:cNvSpPr>
          <p:nvPr/>
        </p:nvSpPr>
        <p:spPr bwMode="auto">
          <a:xfrm>
            <a:off x="2743200" y="3439905"/>
            <a:ext cx="702333" cy="724375"/>
          </a:xfrm>
          <a:prstGeom prst="roundRect">
            <a:avLst>
              <a:gd name="adj" fmla="val 16667"/>
            </a:avLst>
          </a:prstGeom>
          <a:solidFill>
            <a:schemeClr val="accent6">
              <a:lumMod val="40000"/>
              <a:lumOff val="60000"/>
              <a:alpha val="7000"/>
            </a:schemeClr>
          </a:solidFill>
          <a:ln w="6350">
            <a:solidFill>
              <a:schemeClr val="accent6">
                <a:lumMod val="75000"/>
              </a:schemeClr>
            </a:solidFill>
            <a:round/>
            <a:headEnd/>
            <a:tailEnd/>
          </a:ln>
          <a:effectLst>
            <a:outerShdw blurRad="38100" dir="2700000" algn="tl" rotWithShape="0">
              <a:schemeClr val="accent6">
                <a:lumMod val="75000"/>
                <a:alpha val="40000"/>
              </a:schemeClr>
            </a:outerShdw>
          </a:effectLst>
        </p:spPr>
        <p:txBody>
          <a:bodyPr tIns="0" bIns="0"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>
              <a:defRPr/>
            </a:pPr>
            <a:r>
              <a:rPr lang="en-US" altLang="en-US" sz="700" dirty="0">
                <a:latin typeface="Arial" charset="0"/>
              </a:rPr>
              <a:t>HostedOn</a:t>
            </a:r>
          </a:p>
        </p:txBody>
      </p:sp>
      <p:sp>
        <p:nvSpPr>
          <p:cNvPr id="5123" name="Web Server Tier"/>
          <p:cNvSpPr>
            <a:spLocks noChangeArrowheads="1"/>
          </p:cNvSpPr>
          <p:nvPr/>
        </p:nvSpPr>
        <p:spPr bwMode="auto">
          <a:xfrm>
            <a:off x="609600" y="3554680"/>
            <a:ext cx="1447800" cy="219533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A3C4FF"/>
              </a:gs>
              <a:gs pos="35001">
                <a:srgbClr val="BFD5FF"/>
              </a:gs>
              <a:gs pos="100000">
                <a:srgbClr val="E5EEFF"/>
              </a:gs>
            </a:gsLst>
            <a:lin ang="16200000" scaled="1"/>
          </a:gradFill>
          <a:ln w="9525">
            <a:solidFill>
              <a:srgbClr val="4A7EBB"/>
            </a:solidFill>
            <a:round/>
            <a:headEnd/>
            <a:tailEnd/>
          </a:ln>
          <a:effectLst>
            <a:outerShdw dist="20000" dir="5400000" rotWithShape="0">
              <a:srgbClr val="000000">
                <a:alpha val="37999"/>
              </a:srgbClr>
            </a:outerShdw>
          </a:effectLst>
        </p:spPr>
        <p:txBody>
          <a:bodyPr tIns="0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200" b="1" dirty="0">
                <a:solidFill>
                  <a:srgbClr val="000000"/>
                </a:solidFill>
              </a:rPr>
              <a:t>Compute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200" i="1" dirty="0">
                <a:solidFill>
                  <a:srgbClr val="000000"/>
                </a:solidFill>
              </a:rPr>
              <a:t>(Container)</a:t>
            </a:r>
          </a:p>
        </p:txBody>
      </p:sp>
      <p:grpSp>
        <p:nvGrpSpPr>
          <p:cNvPr id="5" name="Group 4"/>
          <p:cNvGrpSpPr/>
          <p:nvPr/>
        </p:nvGrpSpPr>
        <p:grpSpPr>
          <a:xfrm rot="10800000">
            <a:off x="2926146" y="3753275"/>
            <a:ext cx="350454" cy="196217"/>
            <a:chOff x="3035702" y="1219833"/>
            <a:chExt cx="350454" cy="196217"/>
          </a:xfrm>
        </p:grpSpPr>
        <p:sp>
          <p:nvSpPr>
            <p:cNvPr id="5155" name="Pentagon 13"/>
            <p:cNvSpPr>
              <a:spLocks noChangeArrowheads="1"/>
            </p:cNvSpPr>
            <p:nvPr/>
          </p:nvSpPr>
          <p:spPr bwMode="auto">
            <a:xfrm>
              <a:off x="3035702" y="1219833"/>
              <a:ext cx="253209" cy="196217"/>
            </a:xfrm>
            <a:prstGeom prst="homePlate">
              <a:avLst>
                <a:gd name="adj" fmla="val 37332"/>
              </a:avLst>
            </a:prstGeom>
            <a:gradFill rotWithShape="1">
              <a:gsLst>
                <a:gs pos="0">
                  <a:srgbClr val="FFBE86"/>
                </a:gs>
                <a:gs pos="35001">
                  <a:srgbClr val="FFD0AA"/>
                </a:gs>
                <a:gs pos="100000">
                  <a:srgbClr val="FFEBDB"/>
                </a:gs>
              </a:gsLst>
              <a:lin ang="16200000" scaled="1"/>
            </a:gradFill>
            <a:ln w="9525">
              <a:solidFill>
                <a:srgbClr val="E46C0A"/>
              </a:solidFill>
              <a:miter lim="800000"/>
              <a:headEnd/>
              <a:tailEnd/>
            </a:ln>
            <a:effectLst>
              <a:outerShdw dist="20000" dir="5400000" rotWithShape="0">
                <a:srgbClr val="000000">
                  <a:alpha val="37999"/>
                </a:srgbClr>
              </a:outerShdw>
            </a:effec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>
                <a:latin typeface="Arial" charset="0"/>
              </a:endParaRPr>
            </a:p>
          </p:txBody>
        </p:sp>
        <p:sp>
          <p:nvSpPr>
            <p:cNvPr id="5152" name="Chevron 18"/>
            <p:cNvSpPr>
              <a:spLocks noChangeArrowheads="1"/>
            </p:cNvSpPr>
            <p:nvPr/>
          </p:nvSpPr>
          <p:spPr bwMode="auto">
            <a:xfrm>
              <a:off x="3264304" y="1219835"/>
              <a:ext cx="121852" cy="196215"/>
            </a:xfrm>
            <a:prstGeom prst="chevron">
              <a:avLst>
                <a:gd name="adj" fmla="val 50000"/>
              </a:avLst>
            </a:prstGeom>
            <a:gradFill rotWithShape="1">
              <a:gsLst>
                <a:gs pos="0">
                  <a:srgbClr val="FFBE86"/>
                </a:gs>
                <a:gs pos="35001">
                  <a:srgbClr val="FFD0AA"/>
                </a:gs>
                <a:gs pos="100000">
                  <a:srgbClr val="FFEBDB"/>
                </a:gs>
              </a:gsLst>
              <a:lin ang="16200000" scaled="1"/>
            </a:gradFill>
            <a:ln w="9525">
              <a:solidFill>
                <a:srgbClr val="E46C0A"/>
              </a:solidFill>
              <a:miter lim="800000"/>
              <a:headEnd/>
              <a:tailEnd/>
            </a:ln>
            <a:effectLst>
              <a:outerShdw dist="20000" dir="5400000" rotWithShape="0">
                <a:srgbClr val="000000">
                  <a:alpha val="37999"/>
                </a:srgbClr>
              </a:outerShdw>
            </a:effec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>
                <a:latin typeface="Arial" charset="0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1147828" y="52803"/>
            <a:ext cx="53614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Exploring Containment in TOSCA: Modeling WebServer with Compute</a:t>
            </a:r>
          </a:p>
        </p:txBody>
      </p:sp>
      <p:sp>
        <p:nvSpPr>
          <p:cNvPr id="7" name="Rectangle 6"/>
          <p:cNvSpPr/>
          <p:nvPr/>
        </p:nvSpPr>
        <p:spPr>
          <a:xfrm>
            <a:off x="685800" y="4697680"/>
            <a:ext cx="888385" cy="7232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i="1" dirty="0">
                <a:solidFill>
                  <a:schemeClr val="tx2">
                    <a:lumMod val="50000"/>
                  </a:schemeClr>
                </a:solidFill>
              </a:rPr>
              <a:t>Properties</a:t>
            </a:r>
          </a:p>
          <a:p>
            <a:pPr marL="171450" indent="-1714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000" i="1" dirty="0" err="1">
                <a:solidFill>
                  <a:schemeClr val="tx2">
                    <a:lumMod val="50000"/>
                  </a:schemeClr>
                </a:solidFill>
              </a:rPr>
              <a:t>num_cpus</a:t>
            </a:r>
            <a:endParaRPr lang="en-US" sz="1000" i="1" dirty="0">
              <a:solidFill>
                <a:schemeClr val="tx2">
                  <a:lumMod val="50000"/>
                </a:schemeClr>
              </a:solidFill>
            </a:endParaRPr>
          </a:p>
          <a:p>
            <a:pPr marL="171450" indent="-1714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000" i="1" dirty="0" err="1">
                <a:solidFill>
                  <a:schemeClr val="tx2">
                    <a:lumMod val="50000"/>
                  </a:schemeClr>
                </a:solidFill>
              </a:rPr>
              <a:t>mem_size</a:t>
            </a:r>
            <a:endParaRPr lang="en-US" sz="1000" i="1" dirty="0">
              <a:solidFill>
                <a:schemeClr val="tx2">
                  <a:lumMod val="50000"/>
                </a:schemeClr>
              </a:solidFill>
            </a:endParaRPr>
          </a:p>
          <a:p>
            <a:pPr marL="171450" indent="-1714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000" i="1" dirty="0" err="1">
                <a:solidFill>
                  <a:schemeClr val="tx2">
                    <a:lumMod val="50000"/>
                  </a:schemeClr>
                </a:solidFill>
              </a:rPr>
              <a:t>disk_size</a:t>
            </a:r>
            <a:endParaRPr lang="en-US" sz="1000" i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33" name="Web Server Tier"/>
          <p:cNvSpPr>
            <a:spLocks noChangeArrowheads="1"/>
          </p:cNvSpPr>
          <p:nvPr/>
        </p:nvSpPr>
        <p:spPr bwMode="auto">
          <a:xfrm>
            <a:off x="1600200" y="4240481"/>
            <a:ext cx="931382" cy="1371600"/>
          </a:xfrm>
          <a:prstGeom prst="roundRect">
            <a:avLst>
              <a:gd name="adj" fmla="val 16667"/>
            </a:avLst>
          </a:prstGeom>
          <a:solidFill>
            <a:schemeClr val="tx2">
              <a:lumMod val="20000"/>
              <a:lumOff val="80000"/>
            </a:schemeClr>
          </a:solidFill>
          <a:ln w="6350">
            <a:solidFill>
              <a:schemeClr val="accent1"/>
            </a:solidFill>
            <a:round/>
            <a:headEnd/>
            <a:tailEnd/>
          </a:ln>
          <a:effectLst/>
        </p:spPr>
        <p:txBody>
          <a:bodyPr tIns="0" bIns="0"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>
              <a:defRPr/>
            </a:pPr>
            <a:r>
              <a:rPr lang="en-US" altLang="en-US" sz="900" i="1" dirty="0">
                <a:latin typeface="Arial" charset="0"/>
              </a:rPr>
              <a:t>Capabilities</a:t>
            </a:r>
          </a:p>
        </p:txBody>
      </p:sp>
      <p:sp>
        <p:nvSpPr>
          <p:cNvPr id="34" name="Web Server Tier"/>
          <p:cNvSpPr>
            <a:spLocks noChangeArrowheads="1"/>
          </p:cNvSpPr>
          <p:nvPr/>
        </p:nvSpPr>
        <p:spPr bwMode="auto">
          <a:xfrm>
            <a:off x="3733800" y="2782998"/>
            <a:ext cx="1051560" cy="523719"/>
          </a:xfrm>
          <a:prstGeom prst="roundRect">
            <a:avLst>
              <a:gd name="adj" fmla="val 16667"/>
            </a:avLst>
          </a:prstGeom>
          <a:solidFill>
            <a:schemeClr val="tx2">
              <a:lumMod val="20000"/>
              <a:lumOff val="80000"/>
            </a:schemeClr>
          </a:solidFill>
          <a:ln w="6350">
            <a:solidFill>
              <a:schemeClr val="accent1"/>
            </a:solidFill>
            <a:round/>
            <a:headEnd/>
            <a:tailEnd/>
          </a:ln>
          <a:effectLst/>
        </p:spPr>
        <p:txBody>
          <a:bodyPr tIns="0" bIns="0"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>
              <a:defRPr/>
            </a:pPr>
            <a:r>
              <a:rPr lang="en-US" altLang="en-US" sz="900" i="1" dirty="0">
                <a:latin typeface="Arial" charset="0"/>
              </a:rPr>
              <a:t>Requirements</a:t>
            </a:r>
          </a:p>
        </p:txBody>
      </p:sp>
      <p:sp>
        <p:nvSpPr>
          <p:cNvPr id="5156" name="Rectangle 14"/>
          <p:cNvSpPr>
            <a:spLocks noChangeArrowheads="1"/>
          </p:cNvSpPr>
          <p:nvPr/>
        </p:nvSpPr>
        <p:spPr bwMode="auto">
          <a:xfrm>
            <a:off x="1720827" y="4545280"/>
            <a:ext cx="673145" cy="196217"/>
          </a:xfrm>
          <a:prstGeom prst="rect">
            <a:avLst/>
          </a:prstGeom>
          <a:gradFill rotWithShape="1">
            <a:gsLst>
              <a:gs pos="0">
                <a:srgbClr val="FFBE86"/>
              </a:gs>
              <a:gs pos="35001">
                <a:srgbClr val="FFD0AA"/>
              </a:gs>
              <a:gs pos="100000">
                <a:srgbClr val="FFEBDB"/>
              </a:gs>
            </a:gsLst>
            <a:lin ang="16200000" scaled="1"/>
          </a:gradFill>
          <a:ln w="9525">
            <a:solidFill>
              <a:srgbClr val="E46C0A"/>
            </a:solidFill>
            <a:miter lim="800000"/>
            <a:headEnd/>
            <a:tailEnd/>
          </a:ln>
          <a:effectLst>
            <a:outerShdw dist="20000" dir="5400000" rotWithShape="0">
              <a:srgbClr val="000000">
                <a:alpha val="37999"/>
              </a:srgbClr>
            </a:outerShdw>
          </a:effectLst>
        </p:spPr>
        <p:txBody>
          <a:bodyPr wrap="none" lIns="0" rIns="0"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100" dirty="0">
                <a:latin typeface="Arial" charset="0"/>
              </a:rPr>
              <a:t>Container</a:t>
            </a:r>
          </a:p>
        </p:txBody>
      </p:sp>
      <p:sp>
        <p:nvSpPr>
          <p:cNvPr id="28" name="Rectangle 14"/>
          <p:cNvSpPr>
            <a:spLocks noChangeArrowheads="1"/>
          </p:cNvSpPr>
          <p:nvPr/>
        </p:nvSpPr>
        <p:spPr bwMode="auto">
          <a:xfrm>
            <a:off x="1706037" y="5263463"/>
            <a:ext cx="673145" cy="196217"/>
          </a:xfrm>
          <a:prstGeom prst="rect">
            <a:avLst/>
          </a:prstGeom>
          <a:gradFill rotWithShape="1">
            <a:gsLst>
              <a:gs pos="0">
                <a:srgbClr val="FFBE86"/>
              </a:gs>
              <a:gs pos="35001">
                <a:srgbClr val="FFD0AA"/>
              </a:gs>
              <a:gs pos="100000">
                <a:srgbClr val="FFEBDB"/>
              </a:gs>
            </a:gsLst>
            <a:lin ang="16200000" scaled="1"/>
          </a:gradFill>
          <a:ln w="9525">
            <a:solidFill>
              <a:srgbClr val="E46C0A"/>
            </a:solidFill>
            <a:miter lim="800000"/>
            <a:headEnd/>
            <a:tailEnd/>
          </a:ln>
          <a:effectLst>
            <a:outerShdw dist="20000" dir="5400000" rotWithShape="0">
              <a:srgbClr val="000000">
                <a:alpha val="37999"/>
              </a:srgbClr>
            </a:outerShdw>
          </a:effectLst>
        </p:spPr>
        <p:txBody>
          <a:bodyPr wrap="none" lIns="0" rIns="0"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100" dirty="0" err="1">
                <a:latin typeface="Arial" charset="0"/>
              </a:rPr>
              <a:t>OpSys</a:t>
            </a:r>
            <a:endParaRPr lang="en-US" altLang="en-US" sz="1100" dirty="0">
              <a:latin typeface="Arial" charset="0"/>
            </a:endParaRPr>
          </a:p>
        </p:txBody>
      </p:sp>
      <p:sp>
        <p:nvSpPr>
          <p:cNvPr id="31" name="Rectangle 14"/>
          <p:cNvSpPr>
            <a:spLocks noChangeArrowheads="1"/>
          </p:cNvSpPr>
          <p:nvPr/>
        </p:nvSpPr>
        <p:spPr bwMode="auto">
          <a:xfrm>
            <a:off x="1706037" y="4999935"/>
            <a:ext cx="673145" cy="196217"/>
          </a:xfrm>
          <a:prstGeom prst="rect">
            <a:avLst/>
          </a:prstGeom>
          <a:gradFill rotWithShape="1">
            <a:gsLst>
              <a:gs pos="0">
                <a:srgbClr val="FFBE86"/>
              </a:gs>
              <a:gs pos="35001">
                <a:srgbClr val="FFD0AA"/>
              </a:gs>
              <a:gs pos="100000">
                <a:srgbClr val="FFEBDB"/>
              </a:gs>
            </a:gsLst>
            <a:lin ang="16200000" scaled="1"/>
          </a:gradFill>
          <a:ln w="9525">
            <a:solidFill>
              <a:srgbClr val="E46C0A"/>
            </a:solidFill>
            <a:miter lim="800000"/>
            <a:headEnd/>
            <a:tailEnd/>
          </a:ln>
          <a:effectLst>
            <a:outerShdw dist="20000" dir="5400000" rotWithShape="0">
              <a:srgbClr val="000000">
                <a:alpha val="37999"/>
              </a:srgbClr>
            </a:outerShdw>
          </a:effectLst>
        </p:spPr>
        <p:txBody>
          <a:bodyPr wrap="none" lIns="0" rIns="0"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100" dirty="0">
                <a:latin typeface="Arial" charset="0"/>
              </a:rPr>
              <a:t>Scalable</a:t>
            </a:r>
          </a:p>
        </p:txBody>
      </p:sp>
      <p:sp>
        <p:nvSpPr>
          <p:cNvPr id="80" name="Rectangle 14"/>
          <p:cNvSpPr>
            <a:spLocks noChangeArrowheads="1"/>
          </p:cNvSpPr>
          <p:nvPr/>
        </p:nvSpPr>
        <p:spPr bwMode="auto">
          <a:xfrm>
            <a:off x="3844223" y="2977463"/>
            <a:ext cx="673145" cy="196217"/>
          </a:xfrm>
          <a:prstGeom prst="rect">
            <a:avLst/>
          </a:prstGeom>
          <a:gradFill rotWithShape="1">
            <a:gsLst>
              <a:gs pos="0">
                <a:srgbClr val="FFBE86"/>
              </a:gs>
              <a:gs pos="35001">
                <a:srgbClr val="FFD0AA"/>
              </a:gs>
              <a:gs pos="100000">
                <a:srgbClr val="FFEBDB"/>
              </a:gs>
            </a:gsLst>
            <a:lin ang="16200000" scaled="1"/>
          </a:gradFill>
          <a:ln w="9525">
            <a:solidFill>
              <a:srgbClr val="E46C0A"/>
            </a:solidFill>
            <a:miter lim="800000"/>
            <a:headEnd/>
            <a:tailEnd/>
          </a:ln>
          <a:effectLst>
            <a:outerShdw dist="20000" dir="5400000" rotWithShape="0">
              <a:srgbClr val="000000">
                <a:alpha val="37999"/>
              </a:srgbClr>
            </a:outerShdw>
          </a:effectLst>
        </p:spPr>
        <p:txBody>
          <a:bodyPr wrap="none" lIns="0" rIns="0"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100" dirty="0">
                <a:latin typeface="Arial" charset="0"/>
              </a:rPr>
              <a:t>Container</a:t>
            </a:r>
          </a:p>
        </p:txBody>
      </p:sp>
      <p:cxnSp>
        <p:nvCxnSpPr>
          <p:cNvPr id="29" name="Straight Connector 12"/>
          <p:cNvCxnSpPr>
            <a:cxnSpLocks noChangeShapeType="1"/>
            <a:stCxn id="5155" idx="1"/>
            <a:endCxn id="80" idx="1"/>
          </p:cNvCxnSpPr>
          <p:nvPr/>
        </p:nvCxnSpPr>
        <p:spPr bwMode="auto">
          <a:xfrm flipV="1">
            <a:off x="3276600" y="3075572"/>
            <a:ext cx="567623" cy="775811"/>
          </a:xfrm>
          <a:prstGeom prst="bentConnector3">
            <a:avLst>
              <a:gd name="adj1" fmla="val 50000"/>
            </a:avLst>
          </a:prstGeom>
          <a:noFill/>
          <a:ln w="31750" cap="sq" algn="ctr">
            <a:solidFill>
              <a:srgbClr val="FCD5B5"/>
            </a:solidFill>
            <a:miter lim="800000"/>
            <a:headEnd/>
            <a:tailEnd/>
          </a:ln>
          <a:effectLst>
            <a:outerShdw blurRad="25400" dist="25401" dir="2700000" algn="tl" rotWithShape="0">
              <a:srgbClr val="984807">
                <a:alpha val="60999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32" name="Straight Connector 12"/>
          <p:cNvCxnSpPr>
            <a:cxnSpLocks noChangeShapeType="1"/>
            <a:stCxn id="5156" idx="3"/>
            <a:endCxn id="5152" idx="3"/>
          </p:cNvCxnSpPr>
          <p:nvPr/>
        </p:nvCxnSpPr>
        <p:spPr bwMode="auto">
          <a:xfrm flipV="1">
            <a:off x="2393972" y="3851382"/>
            <a:ext cx="532174" cy="792007"/>
          </a:xfrm>
          <a:prstGeom prst="bentConnector3">
            <a:avLst>
              <a:gd name="adj1" fmla="val 50000"/>
            </a:avLst>
          </a:prstGeom>
          <a:noFill/>
          <a:ln w="31750" cap="sq" algn="ctr">
            <a:solidFill>
              <a:srgbClr val="FCD5B5"/>
            </a:solidFill>
            <a:miter lim="800000"/>
            <a:headEnd/>
            <a:tailEnd/>
          </a:ln>
          <a:effectLst>
            <a:outerShdw blurRad="25400" dist="25401" dir="2700000" algn="tl" rotWithShape="0">
              <a:srgbClr val="984807">
                <a:alpha val="60999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49" name="Flowchart: Multidocument 48"/>
          <p:cNvSpPr/>
          <p:nvPr/>
        </p:nvSpPr>
        <p:spPr>
          <a:xfrm>
            <a:off x="6603726" y="1127006"/>
            <a:ext cx="1244874" cy="903674"/>
          </a:xfrm>
          <a:prstGeom prst="flowChartMultidocument">
            <a:avLst/>
          </a:prstGeom>
          <a:solidFill>
            <a:schemeClr val="accent3">
              <a:lumMod val="20000"/>
              <a:lumOff val="80000"/>
              <a:alpha val="60000"/>
            </a:schemeClr>
          </a:solidFill>
          <a:ln w="9525">
            <a:solidFill>
              <a:srgbClr val="0066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tIns="0" bIns="0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100" b="1" u="sng" kern="0" dirty="0">
                <a:solidFill>
                  <a:srgbClr val="006600"/>
                </a:solidFill>
                <a:latin typeface="Calibri"/>
                <a:cs typeface="+mn-cs"/>
              </a:rPr>
              <a:t>Artifacts</a:t>
            </a:r>
          </a:p>
          <a:p>
            <a:pPr marL="171450" indent="-1714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100" kern="0" dirty="0">
                <a:solidFill>
                  <a:srgbClr val="006600"/>
                </a:solidFill>
                <a:latin typeface="Calibri"/>
                <a:cs typeface="+mn-cs"/>
              </a:rPr>
              <a:t>Apache.</a:t>
            </a:r>
            <a:r>
              <a:rPr lang="en-US" sz="1100" kern="0" dirty="0">
                <a:solidFill>
                  <a:srgbClr val="006600"/>
                </a:solidFill>
                <a:latin typeface="Calibri"/>
              </a:rPr>
              <a:t>TAR</a:t>
            </a:r>
          </a:p>
          <a:p>
            <a:pPr marL="171450" indent="-1714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100" kern="0" dirty="0">
                <a:solidFill>
                  <a:srgbClr val="006600"/>
                </a:solidFill>
                <a:latin typeface="Calibri"/>
              </a:rPr>
              <a:t>scripts</a:t>
            </a:r>
          </a:p>
        </p:txBody>
      </p:sp>
      <p:sp>
        <p:nvSpPr>
          <p:cNvPr id="64" name="Rectangle 63"/>
          <p:cNvSpPr/>
          <p:nvPr/>
        </p:nvSpPr>
        <p:spPr>
          <a:xfrm>
            <a:off x="4572000" y="3988306"/>
            <a:ext cx="2667000" cy="86177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sz="1000" dirty="0"/>
              <a:t> requirements:</a:t>
            </a:r>
          </a:p>
          <a:p>
            <a:r>
              <a:rPr lang="en-US" sz="1000" dirty="0"/>
              <a:t>    - host: </a:t>
            </a:r>
          </a:p>
          <a:p>
            <a:r>
              <a:rPr lang="en-US" sz="1000" dirty="0"/>
              <a:t>        capability: tosca.capabilities.Container</a:t>
            </a:r>
            <a:br>
              <a:rPr lang="en-US" sz="1000" dirty="0"/>
            </a:br>
            <a:r>
              <a:rPr lang="en-US" sz="1000" dirty="0"/>
              <a:t>         node: </a:t>
            </a:r>
            <a:r>
              <a:rPr lang="en-US" sz="1000" b="1" dirty="0">
                <a:solidFill>
                  <a:srgbClr val="FF0000"/>
                </a:solidFill>
              </a:rPr>
              <a:t>tosca.nodes.Compute</a:t>
            </a:r>
          </a:p>
          <a:p>
            <a:r>
              <a:rPr lang="en-US" sz="1000" dirty="0"/>
              <a:t>         relationship: tosca.relationships.HostedOn</a:t>
            </a:r>
          </a:p>
        </p:txBody>
      </p:sp>
      <p:cxnSp>
        <p:nvCxnSpPr>
          <p:cNvPr id="5163" name="Straight Arrow Connector 5162"/>
          <p:cNvCxnSpPr>
            <a:stCxn id="64" idx="1"/>
            <a:endCxn id="80" idx="2"/>
          </p:cNvCxnSpPr>
          <p:nvPr/>
        </p:nvCxnSpPr>
        <p:spPr>
          <a:xfrm flipH="1" flipV="1">
            <a:off x="4180796" y="3173680"/>
            <a:ext cx="391204" cy="1245513"/>
          </a:xfrm>
          <a:prstGeom prst="straightConnector1">
            <a:avLst/>
          </a:prstGeom>
          <a:ln w="19050"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65" name="Rectangle 5164"/>
          <p:cNvSpPr/>
          <p:nvPr/>
        </p:nvSpPr>
        <p:spPr>
          <a:xfrm>
            <a:off x="2964211" y="5365290"/>
            <a:ext cx="3588989" cy="7694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sz="1100" dirty="0"/>
              <a:t>capabilities:</a:t>
            </a:r>
          </a:p>
          <a:p>
            <a:r>
              <a:rPr lang="en-US" sz="1100" dirty="0"/>
              <a:t>   host: </a:t>
            </a:r>
          </a:p>
          <a:p>
            <a:r>
              <a:rPr lang="en-US" sz="1100" dirty="0"/>
              <a:t>      type: tosca.capabilities.Container</a:t>
            </a:r>
          </a:p>
          <a:p>
            <a:r>
              <a:rPr lang="en-US" sz="1100" dirty="0"/>
              <a:t>      valid_source_types: [</a:t>
            </a:r>
            <a:r>
              <a:rPr lang="en-US" sz="1100" b="1" dirty="0">
                <a:solidFill>
                  <a:srgbClr val="FF0000"/>
                </a:solidFill>
              </a:rPr>
              <a:t>tosca.nodes.SoftwareComponent</a:t>
            </a:r>
            <a:r>
              <a:rPr lang="en-US" sz="1100" dirty="0"/>
              <a:t>]</a:t>
            </a:r>
          </a:p>
        </p:txBody>
      </p:sp>
      <p:cxnSp>
        <p:nvCxnSpPr>
          <p:cNvPr id="96" name="Straight Arrow Connector 95"/>
          <p:cNvCxnSpPr>
            <a:stCxn id="5165" idx="1"/>
            <a:endCxn id="5156" idx="2"/>
          </p:cNvCxnSpPr>
          <p:nvPr/>
        </p:nvCxnSpPr>
        <p:spPr>
          <a:xfrm flipH="1" flipV="1">
            <a:off x="2057400" y="4741497"/>
            <a:ext cx="906811" cy="1008514"/>
          </a:xfrm>
          <a:prstGeom prst="straightConnector1">
            <a:avLst/>
          </a:prstGeom>
          <a:ln w="19050"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5977244" y="2798573"/>
            <a:ext cx="3124200" cy="7078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sz="1000" dirty="0"/>
              <a:t>capabilities: </a:t>
            </a:r>
          </a:p>
          <a:p>
            <a:r>
              <a:rPr lang="en-US" sz="1000" dirty="0"/>
              <a:t>  host: </a:t>
            </a:r>
          </a:p>
          <a:p>
            <a:r>
              <a:rPr lang="en-US" sz="1000" dirty="0"/>
              <a:t>      type: tosca.capabilities.Container</a:t>
            </a:r>
          </a:p>
          <a:p>
            <a:r>
              <a:rPr lang="en-US" sz="1000" dirty="0"/>
              <a:t>      valid_source_types: [ </a:t>
            </a:r>
            <a:r>
              <a:rPr lang="en-US" sz="1000" b="1" dirty="0">
                <a:solidFill>
                  <a:srgbClr val="FF0000"/>
                </a:solidFill>
              </a:rPr>
              <a:t>tosca.nodes.WebApplication</a:t>
            </a:r>
            <a:r>
              <a:rPr lang="en-US" sz="1000" dirty="0"/>
              <a:t> ]</a:t>
            </a:r>
          </a:p>
        </p:txBody>
      </p:sp>
      <p:sp>
        <p:nvSpPr>
          <p:cNvPr id="30" name="Web Server Tier"/>
          <p:cNvSpPr>
            <a:spLocks noChangeArrowheads="1"/>
          </p:cNvSpPr>
          <p:nvPr/>
        </p:nvSpPr>
        <p:spPr bwMode="auto">
          <a:xfrm>
            <a:off x="5249309" y="2030680"/>
            <a:ext cx="931382" cy="457200"/>
          </a:xfrm>
          <a:prstGeom prst="roundRect">
            <a:avLst>
              <a:gd name="adj" fmla="val 16667"/>
            </a:avLst>
          </a:prstGeom>
          <a:solidFill>
            <a:schemeClr val="tx2">
              <a:lumMod val="20000"/>
              <a:lumOff val="80000"/>
            </a:schemeClr>
          </a:solidFill>
          <a:ln w="6350">
            <a:solidFill>
              <a:schemeClr val="accent1"/>
            </a:solidFill>
            <a:round/>
            <a:headEnd/>
            <a:tailEnd/>
          </a:ln>
          <a:effectLst/>
        </p:spPr>
        <p:txBody>
          <a:bodyPr tIns="0" bIns="0"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>
              <a:defRPr/>
            </a:pPr>
            <a:r>
              <a:rPr lang="en-US" altLang="en-US" sz="900" i="1" dirty="0">
                <a:latin typeface="Arial" charset="0"/>
              </a:rPr>
              <a:t>Capabilities</a:t>
            </a:r>
          </a:p>
        </p:txBody>
      </p:sp>
      <p:sp>
        <p:nvSpPr>
          <p:cNvPr id="36" name="Rectangle 14"/>
          <p:cNvSpPr>
            <a:spLocks noChangeArrowheads="1"/>
          </p:cNvSpPr>
          <p:nvPr/>
        </p:nvSpPr>
        <p:spPr bwMode="auto">
          <a:xfrm>
            <a:off x="5369936" y="2215463"/>
            <a:ext cx="673145" cy="196217"/>
          </a:xfrm>
          <a:prstGeom prst="rect">
            <a:avLst/>
          </a:prstGeom>
          <a:gradFill rotWithShape="1">
            <a:gsLst>
              <a:gs pos="0">
                <a:srgbClr val="FFBE86"/>
              </a:gs>
              <a:gs pos="35001">
                <a:srgbClr val="FFD0AA"/>
              </a:gs>
              <a:gs pos="100000">
                <a:srgbClr val="FFEBDB"/>
              </a:gs>
            </a:gsLst>
            <a:lin ang="16200000" scaled="1"/>
          </a:gradFill>
          <a:ln w="9525">
            <a:solidFill>
              <a:srgbClr val="E46C0A"/>
            </a:solidFill>
            <a:miter lim="800000"/>
            <a:headEnd/>
            <a:tailEnd/>
          </a:ln>
          <a:effectLst>
            <a:outerShdw dist="20000" dir="5400000" rotWithShape="0">
              <a:srgbClr val="000000">
                <a:alpha val="37999"/>
              </a:srgbClr>
            </a:outerShdw>
          </a:effectLst>
        </p:spPr>
        <p:txBody>
          <a:bodyPr wrap="none" lIns="0" rIns="0"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100" dirty="0">
                <a:latin typeface="Arial" charset="0"/>
              </a:rPr>
              <a:t>Container</a:t>
            </a:r>
          </a:p>
        </p:txBody>
      </p:sp>
      <p:cxnSp>
        <p:nvCxnSpPr>
          <p:cNvPr id="102" name="Straight Arrow Connector 101"/>
          <p:cNvCxnSpPr>
            <a:stCxn id="49" idx="1"/>
          </p:cNvCxnSpPr>
          <p:nvPr/>
        </p:nvCxnSpPr>
        <p:spPr>
          <a:xfrm flipH="1">
            <a:off x="4857104" y="1578843"/>
            <a:ext cx="1746622" cy="528037"/>
          </a:xfrm>
          <a:prstGeom prst="straightConnector1">
            <a:avLst/>
          </a:prstGeom>
          <a:ln w="19050"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6" idx="1"/>
            <a:endCxn id="36" idx="2"/>
          </p:cNvCxnSpPr>
          <p:nvPr/>
        </p:nvCxnSpPr>
        <p:spPr>
          <a:xfrm flipH="1" flipV="1">
            <a:off x="5706509" y="2411680"/>
            <a:ext cx="270735" cy="740836"/>
          </a:xfrm>
          <a:prstGeom prst="straightConnector1">
            <a:avLst/>
          </a:prstGeom>
          <a:ln w="19050"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167069" y="304800"/>
            <a:ext cx="5782352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/>
              <a:t>Effectively…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b="1" i="1" dirty="0"/>
              <a:t>Compute</a:t>
            </a:r>
            <a:r>
              <a:rPr lang="en-US" sz="1100" i="1" dirty="0"/>
              <a:t> is a Container (Node Type)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b="1" i="1" dirty="0"/>
              <a:t>WebServer </a:t>
            </a:r>
            <a:r>
              <a:rPr lang="en-US" sz="1100" i="1" dirty="0"/>
              <a:t>(i.e. a child</a:t>
            </a:r>
            <a:r>
              <a:rPr lang="en-US" sz="1100" b="1" i="1" dirty="0"/>
              <a:t> </a:t>
            </a:r>
            <a:r>
              <a:rPr lang="en-US" sz="1100" i="1" dirty="0"/>
              <a:t>of</a:t>
            </a:r>
            <a:r>
              <a:rPr lang="en-US" sz="1100" b="1" i="1" dirty="0"/>
              <a:t> SoftwareComponent</a:t>
            </a:r>
            <a:r>
              <a:rPr lang="en-US" sz="1100" i="1" dirty="0"/>
              <a:t>) is both a Container and Containee (Node Type)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95E5A6-E0BB-351A-6DD5-10E9A250F1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4089400" y="6337300"/>
            <a:ext cx="9652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rgbClr val="003366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+mn-lt"/>
                <a:ea typeface="ＭＳ Ｐゴシック" charset="0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defRPr/>
            </a:pPr>
            <a:r>
              <a:rPr lang="it-IT"/>
              <a:t>- </a:t>
            </a:r>
            <a:fld id="{0D65E5FF-0279-0442-8A18-37024F4C050F}" type="slidenum">
              <a:rPr lang="en-US" smtClean="0"/>
              <a:pPr>
                <a:defRPr/>
              </a:pPr>
              <a:t>61</a:t>
            </a:fld>
            <a:r>
              <a:rPr lang="it-IT"/>
              <a:t> -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2397702"/>
      </p:ext>
    </p:extLst>
  </p:cSld>
  <p:clrMapOvr>
    <a:masterClrMapping/>
  </p:clrMapOvr>
  <p:transition spd="med">
    <p:fad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Web Server Tier"/>
          <p:cNvSpPr>
            <a:spLocks noChangeArrowheads="1"/>
          </p:cNvSpPr>
          <p:nvPr/>
        </p:nvSpPr>
        <p:spPr bwMode="auto">
          <a:xfrm>
            <a:off x="5062610" y="4402455"/>
            <a:ext cx="548294" cy="585705"/>
          </a:xfrm>
          <a:prstGeom prst="roundRect">
            <a:avLst>
              <a:gd name="adj" fmla="val 16667"/>
            </a:avLst>
          </a:prstGeom>
          <a:solidFill>
            <a:schemeClr val="accent6">
              <a:lumMod val="40000"/>
              <a:lumOff val="60000"/>
              <a:alpha val="7000"/>
            </a:schemeClr>
          </a:solidFill>
          <a:ln w="6350">
            <a:solidFill>
              <a:schemeClr val="accent6">
                <a:lumMod val="75000"/>
              </a:schemeClr>
            </a:solidFill>
            <a:round/>
            <a:headEnd/>
            <a:tailEnd/>
          </a:ln>
          <a:effectLst>
            <a:outerShdw blurRad="38100" dir="2700000" algn="tl" rotWithShape="0">
              <a:schemeClr val="accent6">
                <a:lumMod val="75000"/>
                <a:alpha val="40000"/>
              </a:schemeClr>
            </a:outerShdw>
          </a:effectLst>
        </p:spPr>
        <p:txBody>
          <a:bodyPr tIns="0" bIns="0"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>
              <a:defRPr/>
            </a:pPr>
            <a:r>
              <a:rPr lang="en-US" altLang="en-US" sz="700" dirty="0">
                <a:latin typeface="Arial" charset="0"/>
              </a:rPr>
              <a:t>Hosted On</a:t>
            </a:r>
          </a:p>
        </p:txBody>
      </p:sp>
      <p:sp>
        <p:nvSpPr>
          <p:cNvPr id="101" name="Web Server Tier"/>
          <p:cNvSpPr>
            <a:spLocks noChangeArrowheads="1"/>
          </p:cNvSpPr>
          <p:nvPr/>
        </p:nvSpPr>
        <p:spPr bwMode="auto">
          <a:xfrm>
            <a:off x="1828800" y="4138695"/>
            <a:ext cx="653578" cy="585705"/>
          </a:xfrm>
          <a:prstGeom prst="roundRect">
            <a:avLst>
              <a:gd name="adj" fmla="val 16667"/>
            </a:avLst>
          </a:prstGeom>
          <a:pattFill prst="wdUpDiag">
            <a:fgClr>
              <a:schemeClr val="accent6">
                <a:lumMod val="40000"/>
                <a:lumOff val="60000"/>
              </a:schemeClr>
            </a:fgClr>
            <a:bgClr>
              <a:schemeClr val="bg1"/>
            </a:bgClr>
          </a:pattFill>
          <a:ln w="6350">
            <a:solidFill>
              <a:schemeClr val="accent6">
                <a:lumMod val="75000"/>
              </a:schemeClr>
            </a:solidFill>
            <a:round/>
            <a:headEnd/>
            <a:tailEnd/>
          </a:ln>
          <a:effectLst/>
        </p:spPr>
        <p:txBody>
          <a:bodyPr tIns="0" bIns="0"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>
              <a:defRPr/>
            </a:pPr>
            <a:r>
              <a:rPr lang="en-US" alt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</a:rPr>
              <a:t>Hosted On</a:t>
            </a:r>
          </a:p>
        </p:txBody>
      </p:sp>
      <p:sp>
        <p:nvSpPr>
          <p:cNvPr id="87" name="Web Server Tier"/>
          <p:cNvSpPr>
            <a:spLocks noChangeArrowheads="1"/>
          </p:cNvSpPr>
          <p:nvPr/>
        </p:nvSpPr>
        <p:spPr bwMode="auto">
          <a:xfrm>
            <a:off x="3112008" y="3503296"/>
            <a:ext cx="1536192" cy="2897504"/>
          </a:xfrm>
          <a:prstGeom prst="roundRect">
            <a:avLst>
              <a:gd name="adj" fmla="val 16667"/>
            </a:avLst>
          </a:prstGeom>
          <a:pattFill prst="wdUpDiag">
            <a:fgClr>
              <a:schemeClr val="bg1">
                <a:lumMod val="85000"/>
              </a:schemeClr>
            </a:fgClr>
            <a:bgClr>
              <a:schemeClr val="bg1"/>
            </a:bgClr>
          </a:pattFill>
          <a:ln w="9525">
            <a:solidFill>
              <a:schemeClr val="tx1">
                <a:lumMod val="65000"/>
                <a:lumOff val="35000"/>
              </a:schemeClr>
            </a:solidFill>
            <a:prstDash val="dash"/>
            <a:round/>
            <a:headEnd/>
            <a:tailEnd/>
          </a:ln>
          <a:effectLst/>
        </p:spPr>
        <p:txBody>
          <a:bodyPr tIns="0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1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Software Component</a:t>
            </a:r>
          </a:p>
        </p:txBody>
      </p:sp>
      <p:sp>
        <p:nvSpPr>
          <p:cNvPr id="52" name="Web Server Tier"/>
          <p:cNvSpPr>
            <a:spLocks noChangeArrowheads="1"/>
          </p:cNvSpPr>
          <p:nvPr/>
        </p:nvSpPr>
        <p:spPr bwMode="auto">
          <a:xfrm>
            <a:off x="3196078" y="3849050"/>
            <a:ext cx="1348026" cy="247555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A3C4FF"/>
              </a:gs>
              <a:gs pos="35001">
                <a:srgbClr val="BFD5FF"/>
              </a:gs>
              <a:gs pos="100000">
                <a:srgbClr val="E5EEFF"/>
              </a:gs>
            </a:gsLst>
            <a:lin ang="16200000" scaled="1"/>
          </a:gradFill>
          <a:ln w="9525">
            <a:solidFill>
              <a:srgbClr val="4A7EBB"/>
            </a:solidFill>
            <a:round/>
            <a:headEnd/>
            <a:tailEnd/>
          </a:ln>
          <a:effectLst>
            <a:outerShdw dist="20000" dir="5400000" rotWithShape="0">
              <a:srgbClr val="000000">
                <a:alpha val="37999"/>
              </a:srgbClr>
            </a:outerShdw>
          </a:effectLst>
        </p:spPr>
        <p:txBody>
          <a:bodyPr tIns="0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200" b="1" dirty="0">
                <a:solidFill>
                  <a:srgbClr val="000000"/>
                </a:solidFill>
              </a:rPr>
              <a:t>Container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100" i="1" dirty="0">
                <a:solidFill>
                  <a:srgbClr val="000000"/>
                </a:solidFill>
              </a:rPr>
              <a:t>(Docker Runtime Capability)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574324" y="34477"/>
            <a:ext cx="51312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Modeling Container-Containee like Compute-Software Component</a:t>
            </a:r>
          </a:p>
          <a:p>
            <a:pPr algn="ctr"/>
            <a:r>
              <a:rPr lang="en-US" sz="1400" b="1" dirty="0">
                <a:solidFill>
                  <a:srgbClr val="C00000"/>
                </a:solidFill>
              </a:rPr>
              <a:t>Expressing “Docker” as a Capability Type</a:t>
            </a:r>
          </a:p>
        </p:txBody>
      </p:sp>
      <p:sp>
        <p:nvSpPr>
          <p:cNvPr id="47" name="Web Server Tier"/>
          <p:cNvSpPr>
            <a:spLocks noChangeArrowheads="1"/>
          </p:cNvSpPr>
          <p:nvPr/>
        </p:nvSpPr>
        <p:spPr bwMode="auto">
          <a:xfrm>
            <a:off x="5943600" y="1143000"/>
            <a:ext cx="1219199" cy="1750519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A3C4FF"/>
              </a:gs>
              <a:gs pos="35001">
                <a:srgbClr val="BFD5FF"/>
              </a:gs>
              <a:gs pos="100000">
                <a:srgbClr val="E5EEFF"/>
              </a:gs>
            </a:gsLst>
            <a:lin ang="16200000" scaled="1"/>
          </a:gradFill>
          <a:ln w="9525">
            <a:solidFill>
              <a:srgbClr val="4A7EBB"/>
            </a:solidFill>
            <a:round/>
            <a:headEnd/>
            <a:tailEnd/>
          </a:ln>
          <a:effectLst>
            <a:outerShdw dist="20000" dir="5400000" rotWithShape="0">
              <a:srgbClr val="000000">
                <a:alpha val="37999"/>
              </a:srgbClr>
            </a:outerShdw>
          </a:effectLst>
        </p:spPr>
        <p:txBody>
          <a:bodyPr tIns="0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200" b="1" dirty="0">
                <a:solidFill>
                  <a:srgbClr val="000000"/>
                </a:solidFill>
              </a:rPr>
              <a:t>Containee</a:t>
            </a:r>
          </a:p>
          <a:p>
            <a:pPr algn="ctr" eaLnBrk="1" hangingPunct="1">
              <a:spcBef>
                <a:spcPct val="0"/>
              </a:spcBef>
              <a:buNone/>
            </a:pPr>
            <a:r>
              <a:rPr lang="en-US" altLang="en-US" sz="1050" i="1" dirty="0">
                <a:solidFill>
                  <a:srgbClr val="000000"/>
                </a:solidFill>
              </a:rPr>
              <a:t>(Docker Runtime Requirement)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050" b="1" dirty="0">
                <a:solidFill>
                  <a:srgbClr val="000000"/>
                </a:solidFill>
              </a:rPr>
              <a:t>b</a:t>
            </a:r>
          </a:p>
        </p:txBody>
      </p:sp>
      <p:sp>
        <p:nvSpPr>
          <p:cNvPr id="58" name="Web Server Tier"/>
          <p:cNvSpPr>
            <a:spLocks noChangeArrowheads="1"/>
          </p:cNvSpPr>
          <p:nvPr/>
        </p:nvSpPr>
        <p:spPr bwMode="auto">
          <a:xfrm>
            <a:off x="3733800" y="4578906"/>
            <a:ext cx="950038" cy="1212294"/>
          </a:xfrm>
          <a:prstGeom prst="roundRect">
            <a:avLst>
              <a:gd name="adj" fmla="val 16667"/>
            </a:avLst>
          </a:prstGeom>
          <a:solidFill>
            <a:schemeClr val="tx2">
              <a:lumMod val="20000"/>
              <a:lumOff val="80000"/>
            </a:schemeClr>
          </a:solidFill>
          <a:ln w="6350">
            <a:solidFill>
              <a:schemeClr val="accent1"/>
            </a:solidFill>
            <a:round/>
            <a:headEnd/>
            <a:tailEnd/>
          </a:ln>
          <a:effectLst/>
        </p:spPr>
        <p:txBody>
          <a:bodyPr tIns="0" bIns="0"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>
              <a:defRPr/>
            </a:pPr>
            <a:r>
              <a:rPr lang="en-US" altLang="en-US" sz="900" i="1" dirty="0">
                <a:latin typeface="Arial" charset="0"/>
              </a:rPr>
              <a:t>Capabilities</a:t>
            </a:r>
          </a:p>
        </p:txBody>
      </p:sp>
      <p:sp>
        <p:nvSpPr>
          <p:cNvPr id="56" name="Rectangle 14"/>
          <p:cNvSpPr>
            <a:spLocks noChangeArrowheads="1"/>
          </p:cNvSpPr>
          <p:nvPr/>
        </p:nvSpPr>
        <p:spPr bwMode="auto">
          <a:xfrm>
            <a:off x="3820224" y="5324077"/>
            <a:ext cx="789714" cy="238523"/>
          </a:xfrm>
          <a:prstGeom prst="rect">
            <a:avLst/>
          </a:prstGeom>
          <a:gradFill rotWithShape="1">
            <a:gsLst>
              <a:gs pos="0">
                <a:srgbClr val="FFBE86"/>
              </a:gs>
              <a:gs pos="35001">
                <a:srgbClr val="FFD0AA"/>
              </a:gs>
              <a:gs pos="100000">
                <a:srgbClr val="FFEBDB"/>
              </a:gs>
            </a:gsLst>
            <a:lin ang="16200000" scaled="1"/>
          </a:gradFill>
          <a:ln w="9525">
            <a:solidFill>
              <a:srgbClr val="E46C0A"/>
            </a:solidFill>
            <a:miter lim="800000"/>
            <a:headEnd/>
            <a:tailEnd/>
          </a:ln>
          <a:effectLst>
            <a:outerShdw dist="20000" dir="5400000" rotWithShape="0">
              <a:srgbClr val="000000">
                <a:alpha val="37999"/>
              </a:srgbClr>
            </a:outerShdw>
          </a:effectLst>
        </p:spPr>
        <p:txBody>
          <a:bodyPr wrap="none" lIns="0" rIns="0"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100" dirty="0">
                <a:latin typeface="Arial" charset="0"/>
              </a:rPr>
              <a:t>Container</a:t>
            </a:r>
          </a:p>
        </p:txBody>
      </p:sp>
      <p:sp>
        <p:nvSpPr>
          <p:cNvPr id="81" name="Rectangle 14"/>
          <p:cNvSpPr>
            <a:spLocks noChangeArrowheads="1"/>
          </p:cNvSpPr>
          <p:nvPr/>
        </p:nvSpPr>
        <p:spPr bwMode="auto">
          <a:xfrm>
            <a:off x="3827844" y="4964508"/>
            <a:ext cx="789714" cy="196217"/>
          </a:xfrm>
          <a:prstGeom prst="rect">
            <a:avLst/>
          </a:prstGeom>
          <a:gradFill rotWithShape="1">
            <a:gsLst>
              <a:gs pos="0">
                <a:srgbClr val="FFBE86"/>
              </a:gs>
              <a:gs pos="35001">
                <a:srgbClr val="FFD0AA"/>
              </a:gs>
              <a:gs pos="100000">
                <a:srgbClr val="FFEBDB"/>
              </a:gs>
            </a:gsLst>
            <a:lin ang="16200000" scaled="1"/>
          </a:gradFill>
          <a:ln w="9525">
            <a:solidFill>
              <a:srgbClr val="E46C0A"/>
            </a:solidFill>
            <a:miter lim="800000"/>
            <a:headEnd/>
            <a:tailEnd/>
          </a:ln>
          <a:effectLst>
            <a:outerShdw dist="20000" dir="5400000" rotWithShape="0">
              <a:srgbClr val="000000">
                <a:alpha val="37999"/>
              </a:srgbClr>
            </a:outerShdw>
          </a:effectLst>
        </p:spPr>
        <p:txBody>
          <a:bodyPr wrap="none" lIns="0" rIns="0"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100" dirty="0">
                <a:latin typeface="Arial" charset="0"/>
              </a:rPr>
              <a:t>Docker</a:t>
            </a:r>
          </a:p>
        </p:txBody>
      </p:sp>
      <p:sp>
        <p:nvSpPr>
          <p:cNvPr id="91" name="Web Server Tier"/>
          <p:cNvSpPr>
            <a:spLocks noChangeArrowheads="1"/>
          </p:cNvSpPr>
          <p:nvPr/>
        </p:nvSpPr>
        <p:spPr bwMode="auto">
          <a:xfrm>
            <a:off x="5806440" y="1731802"/>
            <a:ext cx="899160" cy="993938"/>
          </a:xfrm>
          <a:prstGeom prst="roundRect">
            <a:avLst>
              <a:gd name="adj" fmla="val 16667"/>
            </a:avLst>
          </a:prstGeom>
          <a:solidFill>
            <a:schemeClr val="tx2">
              <a:lumMod val="20000"/>
              <a:lumOff val="80000"/>
            </a:schemeClr>
          </a:solidFill>
          <a:ln w="6350">
            <a:solidFill>
              <a:schemeClr val="accent1"/>
            </a:solidFill>
            <a:round/>
            <a:headEnd/>
            <a:tailEnd/>
          </a:ln>
          <a:effectLst/>
        </p:spPr>
        <p:txBody>
          <a:bodyPr tIns="0" bIns="0"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>
              <a:defRPr/>
            </a:pPr>
            <a:r>
              <a:rPr lang="en-US" altLang="en-US" sz="900" i="1" dirty="0">
                <a:latin typeface="Arial" charset="0"/>
              </a:rPr>
              <a:t>Requirements</a:t>
            </a:r>
          </a:p>
        </p:txBody>
      </p:sp>
      <p:sp>
        <p:nvSpPr>
          <p:cNvPr id="92" name="Rectangle 14"/>
          <p:cNvSpPr>
            <a:spLocks noChangeArrowheads="1"/>
          </p:cNvSpPr>
          <p:nvPr/>
        </p:nvSpPr>
        <p:spPr bwMode="auto">
          <a:xfrm>
            <a:off x="5916863" y="2089783"/>
            <a:ext cx="673145" cy="196217"/>
          </a:xfrm>
          <a:prstGeom prst="rect">
            <a:avLst/>
          </a:prstGeom>
          <a:gradFill rotWithShape="1">
            <a:gsLst>
              <a:gs pos="0">
                <a:srgbClr val="FFBE86"/>
              </a:gs>
              <a:gs pos="35001">
                <a:srgbClr val="FFD0AA"/>
              </a:gs>
              <a:gs pos="100000">
                <a:srgbClr val="FFEBDB"/>
              </a:gs>
            </a:gsLst>
            <a:lin ang="16200000" scaled="1"/>
          </a:gradFill>
          <a:ln w="9525">
            <a:solidFill>
              <a:srgbClr val="E46C0A"/>
            </a:solidFill>
            <a:miter lim="800000"/>
            <a:headEnd/>
            <a:tailEnd/>
          </a:ln>
          <a:effectLst>
            <a:outerShdw dist="20000" dir="5400000" rotWithShape="0">
              <a:srgbClr val="000000">
                <a:alpha val="37999"/>
              </a:srgbClr>
            </a:outerShdw>
          </a:effectLst>
        </p:spPr>
        <p:txBody>
          <a:bodyPr wrap="none" lIns="0" rIns="0"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100" dirty="0">
                <a:latin typeface="Arial" charset="0"/>
              </a:rPr>
              <a:t>Docker</a:t>
            </a:r>
          </a:p>
        </p:txBody>
      </p:sp>
      <p:sp>
        <p:nvSpPr>
          <p:cNvPr id="5154" name="Rectangle 5153"/>
          <p:cNvSpPr/>
          <p:nvPr/>
        </p:nvSpPr>
        <p:spPr>
          <a:xfrm>
            <a:off x="7342798" y="1749294"/>
            <a:ext cx="1603626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artifacts:</a:t>
            </a:r>
          </a:p>
          <a:p>
            <a:r>
              <a:rPr lang="en-US" sz="1050" dirty="0"/>
              <a:t>    - image: </a:t>
            </a:r>
          </a:p>
          <a:p>
            <a:r>
              <a:rPr lang="en-US" sz="1050" dirty="0"/>
              <a:t>         mime_type: Docker</a:t>
            </a:r>
          </a:p>
          <a:p>
            <a:r>
              <a:rPr lang="en-US" sz="1050" dirty="0"/>
              <a:t>         repo:  xxx</a:t>
            </a:r>
          </a:p>
          <a:p>
            <a:r>
              <a:rPr lang="en-US" sz="1050" dirty="0"/>
              <a:t>         URI: xxx</a:t>
            </a:r>
          </a:p>
        </p:txBody>
      </p:sp>
      <p:sp>
        <p:nvSpPr>
          <p:cNvPr id="42" name="Web Server Tier"/>
          <p:cNvSpPr>
            <a:spLocks noChangeArrowheads="1"/>
          </p:cNvSpPr>
          <p:nvPr/>
        </p:nvSpPr>
        <p:spPr bwMode="auto">
          <a:xfrm>
            <a:off x="1588227" y="1273730"/>
            <a:ext cx="1123174" cy="2229566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A3C4FF"/>
              </a:gs>
              <a:gs pos="35001">
                <a:srgbClr val="BFD5FF"/>
              </a:gs>
              <a:gs pos="100000">
                <a:srgbClr val="E5EEFF"/>
              </a:gs>
            </a:gsLst>
            <a:lin ang="16200000" scaled="1"/>
          </a:gradFill>
          <a:ln w="9525">
            <a:solidFill>
              <a:srgbClr val="4A7EBB"/>
            </a:solidFill>
            <a:round/>
            <a:headEnd/>
            <a:tailEnd/>
          </a:ln>
          <a:effectLst>
            <a:outerShdw dist="20000" dir="5400000" rotWithShape="0">
              <a:srgbClr val="000000">
                <a:alpha val="37999"/>
              </a:srgbClr>
            </a:outerShdw>
          </a:effectLst>
        </p:spPr>
        <p:txBody>
          <a:bodyPr tIns="0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100" b="1" dirty="0">
                <a:solidFill>
                  <a:srgbClr val="000000"/>
                </a:solidFill>
              </a:rPr>
              <a:t>Software Component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050" i="1" dirty="0">
                <a:solidFill>
                  <a:srgbClr val="000000"/>
                </a:solidFill>
              </a:rPr>
              <a:t>(Container + Containee)</a:t>
            </a:r>
          </a:p>
        </p:txBody>
      </p:sp>
      <p:sp>
        <p:nvSpPr>
          <p:cNvPr id="43" name="Web Server Tier"/>
          <p:cNvSpPr>
            <a:spLocks noChangeArrowheads="1"/>
          </p:cNvSpPr>
          <p:nvPr/>
        </p:nvSpPr>
        <p:spPr bwMode="auto">
          <a:xfrm>
            <a:off x="1726678" y="2039939"/>
            <a:ext cx="917013" cy="761999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A3C4FF"/>
              </a:gs>
              <a:gs pos="35001">
                <a:srgbClr val="BFD5FF"/>
              </a:gs>
              <a:gs pos="100000">
                <a:srgbClr val="E5EEFF"/>
              </a:gs>
            </a:gsLst>
            <a:lin ang="16200000" scaled="1"/>
          </a:gradFill>
          <a:ln w="9525">
            <a:solidFill>
              <a:srgbClr val="4A7EBB"/>
            </a:solidFill>
            <a:round/>
            <a:headEnd/>
            <a:tailEnd/>
          </a:ln>
          <a:effectLst>
            <a:outerShdw dist="20000" dir="5400000" rotWithShape="0">
              <a:srgbClr val="000000">
                <a:alpha val="37999"/>
              </a:srgbClr>
            </a:outerShdw>
          </a:effectLst>
        </p:spPr>
        <p:txBody>
          <a:bodyPr tIns="0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100" b="1" dirty="0">
                <a:solidFill>
                  <a:srgbClr val="000000"/>
                </a:solidFill>
              </a:rPr>
              <a:t>WebServer</a:t>
            </a:r>
            <a:endParaRPr lang="en-US" altLang="en-US" sz="1100" b="1" dirty="0">
              <a:latin typeface="Arial" charset="0"/>
            </a:endParaRPr>
          </a:p>
        </p:txBody>
      </p:sp>
      <p:sp>
        <p:nvSpPr>
          <p:cNvPr id="45" name="Web Server Tier"/>
          <p:cNvSpPr>
            <a:spLocks noChangeArrowheads="1"/>
          </p:cNvSpPr>
          <p:nvPr/>
        </p:nvSpPr>
        <p:spPr bwMode="auto">
          <a:xfrm>
            <a:off x="234927" y="3335893"/>
            <a:ext cx="1060473" cy="2023484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A3C4FF"/>
              </a:gs>
              <a:gs pos="35001">
                <a:srgbClr val="BFD5FF"/>
              </a:gs>
              <a:gs pos="100000">
                <a:srgbClr val="E5EEFF"/>
              </a:gs>
            </a:gsLst>
            <a:lin ang="16200000" scaled="1"/>
          </a:gradFill>
          <a:ln w="9525">
            <a:solidFill>
              <a:srgbClr val="4A7EBB"/>
            </a:solidFill>
            <a:round/>
            <a:headEnd/>
            <a:tailEnd/>
          </a:ln>
          <a:effectLst>
            <a:outerShdw dist="20000" dir="5400000" rotWithShape="0">
              <a:srgbClr val="000000">
                <a:alpha val="37999"/>
              </a:srgbClr>
            </a:outerShdw>
          </a:effectLst>
        </p:spPr>
        <p:txBody>
          <a:bodyPr tIns="0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100" b="1" dirty="0">
                <a:solidFill>
                  <a:srgbClr val="000000"/>
                </a:solidFill>
              </a:rPr>
              <a:t>Compute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100" i="1" dirty="0">
                <a:solidFill>
                  <a:srgbClr val="000000"/>
                </a:solidFill>
              </a:rPr>
              <a:t>(Container)</a:t>
            </a:r>
          </a:p>
        </p:txBody>
      </p:sp>
      <p:sp>
        <p:nvSpPr>
          <p:cNvPr id="60" name="Web Server Tier"/>
          <p:cNvSpPr>
            <a:spLocks noChangeArrowheads="1"/>
          </p:cNvSpPr>
          <p:nvPr/>
        </p:nvSpPr>
        <p:spPr bwMode="auto">
          <a:xfrm>
            <a:off x="433891" y="3884296"/>
            <a:ext cx="931382" cy="1371600"/>
          </a:xfrm>
          <a:prstGeom prst="roundRect">
            <a:avLst>
              <a:gd name="adj" fmla="val 16667"/>
            </a:avLst>
          </a:prstGeom>
          <a:solidFill>
            <a:schemeClr val="tx2">
              <a:lumMod val="20000"/>
              <a:lumOff val="80000"/>
            </a:schemeClr>
          </a:solidFill>
          <a:ln w="6350">
            <a:solidFill>
              <a:schemeClr val="accent1"/>
            </a:solidFill>
            <a:round/>
            <a:headEnd/>
            <a:tailEnd/>
          </a:ln>
          <a:effectLst/>
        </p:spPr>
        <p:txBody>
          <a:bodyPr tIns="0" bIns="0"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>
              <a:defRPr/>
            </a:pPr>
            <a:r>
              <a:rPr lang="en-US" altLang="en-US" sz="800" i="1" dirty="0">
                <a:latin typeface="Arial" charset="0"/>
              </a:rPr>
              <a:t>Capabilities</a:t>
            </a:r>
          </a:p>
        </p:txBody>
      </p:sp>
      <p:sp>
        <p:nvSpPr>
          <p:cNvPr id="61" name="Web Server Tier"/>
          <p:cNvSpPr>
            <a:spLocks noChangeArrowheads="1"/>
          </p:cNvSpPr>
          <p:nvPr/>
        </p:nvSpPr>
        <p:spPr bwMode="auto">
          <a:xfrm>
            <a:off x="1483709" y="2887821"/>
            <a:ext cx="1051560" cy="523719"/>
          </a:xfrm>
          <a:prstGeom prst="roundRect">
            <a:avLst>
              <a:gd name="adj" fmla="val 16667"/>
            </a:avLst>
          </a:prstGeom>
          <a:solidFill>
            <a:schemeClr val="tx2">
              <a:lumMod val="20000"/>
              <a:lumOff val="80000"/>
            </a:schemeClr>
          </a:solidFill>
          <a:ln w="6350">
            <a:solidFill>
              <a:schemeClr val="accent1"/>
            </a:solidFill>
            <a:round/>
            <a:headEnd/>
            <a:tailEnd/>
          </a:ln>
          <a:effectLst/>
        </p:spPr>
        <p:txBody>
          <a:bodyPr tIns="0" bIns="0"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>
              <a:defRPr/>
            </a:pPr>
            <a:r>
              <a:rPr lang="en-US" altLang="en-US" sz="800" i="1" dirty="0">
                <a:latin typeface="Arial" charset="0"/>
              </a:rPr>
              <a:t>Requirements</a:t>
            </a:r>
          </a:p>
        </p:txBody>
      </p:sp>
      <p:sp>
        <p:nvSpPr>
          <p:cNvPr id="62" name="Rectangle 14"/>
          <p:cNvSpPr>
            <a:spLocks noChangeArrowheads="1"/>
          </p:cNvSpPr>
          <p:nvPr/>
        </p:nvSpPr>
        <p:spPr bwMode="auto">
          <a:xfrm>
            <a:off x="554518" y="4189095"/>
            <a:ext cx="673145" cy="196217"/>
          </a:xfrm>
          <a:prstGeom prst="rect">
            <a:avLst/>
          </a:prstGeom>
          <a:gradFill rotWithShape="1">
            <a:gsLst>
              <a:gs pos="0">
                <a:srgbClr val="FFBE86"/>
              </a:gs>
              <a:gs pos="35001">
                <a:srgbClr val="FFD0AA"/>
              </a:gs>
              <a:gs pos="100000">
                <a:srgbClr val="FFEBDB"/>
              </a:gs>
            </a:gsLst>
            <a:lin ang="16200000" scaled="1"/>
          </a:gradFill>
          <a:ln w="9525">
            <a:solidFill>
              <a:srgbClr val="E46C0A"/>
            </a:solidFill>
            <a:miter lim="800000"/>
            <a:headEnd/>
            <a:tailEnd/>
          </a:ln>
          <a:effectLst>
            <a:outerShdw dist="20000" dir="5400000" rotWithShape="0">
              <a:srgbClr val="000000">
                <a:alpha val="37999"/>
              </a:srgbClr>
            </a:outerShdw>
          </a:effectLst>
        </p:spPr>
        <p:txBody>
          <a:bodyPr wrap="none" lIns="0" rIns="0"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050" dirty="0">
                <a:latin typeface="Arial" charset="0"/>
              </a:rPr>
              <a:t>Container</a:t>
            </a:r>
          </a:p>
        </p:txBody>
      </p:sp>
      <p:sp>
        <p:nvSpPr>
          <p:cNvPr id="63" name="Rectangle 14"/>
          <p:cNvSpPr>
            <a:spLocks noChangeArrowheads="1"/>
          </p:cNvSpPr>
          <p:nvPr/>
        </p:nvSpPr>
        <p:spPr bwMode="auto">
          <a:xfrm>
            <a:off x="539728" y="4907278"/>
            <a:ext cx="673145" cy="196217"/>
          </a:xfrm>
          <a:prstGeom prst="rect">
            <a:avLst/>
          </a:prstGeom>
          <a:gradFill rotWithShape="1">
            <a:gsLst>
              <a:gs pos="0">
                <a:srgbClr val="FFBE86"/>
              </a:gs>
              <a:gs pos="35001">
                <a:srgbClr val="FFD0AA"/>
              </a:gs>
              <a:gs pos="100000">
                <a:srgbClr val="FFEBDB"/>
              </a:gs>
            </a:gsLst>
            <a:lin ang="16200000" scaled="1"/>
          </a:gradFill>
          <a:ln w="9525">
            <a:solidFill>
              <a:srgbClr val="E46C0A"/>
            </a:solidFill>
            <a:miter lim="800000"/>
            <a:headEnd/>
            <a:tailEnd/>
          </a:ln>
          <a:effectLst>
            <a:outerShdw dist="20000" dir="5400000" rotWithShape="0">
              <a:srgbClr val="000000">
                <a:alpha val="37999"/>
              </a:srgbClr>
            </a:outerShdw>
          </a:effectLst>
        </p:spPr>
        <p:txBody>
          <a:bodyPr wrap="none" lIns="0" rIns="0"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050" dirty="0" err="1">
                <a:latin typeface="Arial" charset="0"/>
              </a:rPr>
              <a:t>OpSys</a:t>
            </a:r>
            <a:endParaRPr lang="en-US" altLang="en-US" sz="1050" dirty="0">
              <a:latin typeface="Arial" charset="0"/>
            </a:endParaRPr>
          </a:p>
        </p:txBody>
      </p:sp>
      <p:sp>
        <p:nvSpPr>
          <p:cNvPr id="65" name="Rectangle 14"/>
          <p:cNvSpPr>
            <a:spLocks noChangeArrowheads="1"/>
          </p:cNvSpPr>
          <p:nvPr/>
        </p:nvSpPr>
        <p:spPr bwMode="auto">
          <a:xfrm>
            <a:off x="539728" y="4643750"/>
            <a:ext cx="673145" cy="196217"/>
          </a:xfrm>
          <a:prstGeom prst="rect">
            <a:avLst/>
          </a:prstGeom>
          <a:gradFill rotWithShape="1">
            <a:gsLst>
              <a:gs pos="0">
                <a:srgbClr val="FFBE86"/>
              </a:gs>
              <a:gs pos="35001">
                <a:srgbClr val="FFD0AA"/>
              </a:gs>
              <a:gs pos="100000">
                <a:srgbClr val="FFEBDB"/>
              </a:gs>
            </a:gsLst>
            <a:lin ang="16200000" scaled="1"/>
          </a:gradFill>
          <a:ln w="9525">
            <a:solidFill>
              <a:srgbClr val="E46C0A"/>
            </a:solidFill>
            <a:miter lim="800000"/>
            <a:headEnd/>
            <a:tailEnd/>
          </a:ln>
          <a:effectLst>
            <a:outerShdw dist="20000" dir="5400000" rotWithShape="0">
              <a:srgbClr val="000000">
                <a:alpha val="37999"/>
              </a:srgbClr>
            </a:outerShdw>
          </a:effectLst>
        </p:spPr>
        <p:txBody>
          <a:bodyPr wrap="none" lIns="0" rIns="0"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050" dirty="0">
                <a:latin typeface="Arial" charset="0"/>
              </a:rPr>
              <a:t>Scalable</a:t>
            </a:r>
          </a:p>
        </p:txBody>
      </p:sp>
      <p:sp>
        <p:nvSpPr>
          <p:cNvPr id="67" name="Rectangle 14"/>
          <p:cNvSpPr>
            <a:spLocks noChangeArrowheads="1"/>
          </p:cNvSpPr>
          <p:nvPr/>
        </p:nvSpPr>
        <p:spPr bwMode="auto">
          <a:xfrm>
            <a:off x="1594132" y="3082286"/>
            <a:ext cx="673145" cy="196217"/>
          </a:xfrm>
          <a:prstGeom prst="rect">
            <a:avLst/>
          </a:prstGeom>
          <a:gradFill rotWithShape="1">
            <a:gsLst>
              <a:gs pos="0">
                <a:srgbClr val="FFBE86"/>
              </a:gs>
              <a:gs pos="35001">
                <a:srgbClr val="FFD0AA"/>
              </a:gs>
              <a:gs pos="100000">
                <a:srgbClr val="FFEBDB"/>
              </a:gs>
            </a:gsLst>
            <a:lin ang="16200000" scaled="1"/>
          </a:gradFill>
          <a:ln w="9525">
            <a:solidFill>
              <a:srgbClr val="E46C0A"/>
            </a:solidFill>
            <a:miter lim="800000"/>
            <a:headEnd/>
            <a:tailEnd/>
          </a:ln>
          <a:effectLst>
            <a:outerShdw dist="20000" dir="5400000" rotWithShape="0">
              <a:srgbClr val="000000">
                <a:alpha val="37999"/>
              </a:srgbClr>
            </a:outerShdw>
          </a:effectLst>
        </p:spPr>
        <p:txBody>
          <a:bodyPr wrap="none" lIns="0" rIns="0"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050" dirty="0">
                <a:latin typeface="Arial" charset="0"/>
              </a:rPr>
              <a:t>Container</a:t>
            </a:r>
          </a:p>
        </p:txBody>
      </p:sp>
      <p:cxnSp>
        <p:nvCxnSpPr>
          <p:cNvPr id="69" name="Straight Connector 12"/>
          <p:cNvCxnSpPr>
            <a:cxnSpLocks noChangeShapeType="1"/>
            <a:stCxn id="62" idx="3"/>
            <a:endCxn id="67" idx="1"/>
          </p:cNvCxnSpPr>
          <p:nvPr/>
        </p:nvCxnSpPr>
        <p:spPr bwMode="auto">
          <a:xfrm flipV="1">
            <a:off x="1227663" y="3180395"/>
            <a:ext cx="366469" cy="1106809"/>
          </a:xfrm>
          <a:prstGeom prst="bentConnector3">
            <a:avLst>
              <a:gd name="adj1" fmla="val 50000"/>
            </a:avLst>
          </a:prstGeom>
          <a:noFill/>
          <a:ln w="31750" cap="sq" algn="ctr">
            <a:solidFill>
              <a:srgbClr val="FCD5B5"/>
            </a:solidFill>
            <a:miter lim="800000"/>
            <a:headEnd/>
            <a:tailEnd/>
          </a:ln>
          <a:effectLst>
            <a:outerShdw blurRad="25400" dist="25401" dir="2700000" algn="tl" rotWithShape="0">
              <a:srgbClr val="984807">
                <a:alpha val="60999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72" name="Web Server Tier"/>
          <p:cNvSpPr>
            <a:spLocks noChangeArrowheads="1"/>
          </p:cNvSpPr>
          <p:nvPr/>
        </p:nvSpPr>
        <p:spPr bwMode="auto">
          <a:xfrm>
            <a:off x="1881691" y="2268540"/>
            <a:ext cx="931382" cy="457200"/>
          </a:xfrm>
          <a:prstGeom prst="roundRect">
            <a:avLst>
              <a:gd name="adj" fmla="val 16667"/>
            </a:avLst>
          </a:prstGeom>
          <a:solidFill>
            <a:schemeClr val="tx2">
              <a:lumMod val="20000"/>
              <a:lumOff val="80000"/>
            </a:schemeClr>
          </a:solidFill>
          <a:ln w="6350">
            <a:solidFill>
              <a:schemeClr val="accent1"/>
            </a:solidFill>
            <a:round/>
            <a:headEnd/>
            <a:tailEnd/>
          </a:ln>
          <a:effectLst/>
        </p:spPr>
        <p:txBody>
          <a:bodyPr tIns="0" bIns="0"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>
              <a:defRPr/>
            </a:pPr>
            <a:r>
              <a:rPr lang="en-US" altLang="en-US" sz="800" i="1" dirty="0">
                <a:latin typeface="Arial" charset="0"/>
              </a:rPr>
              <a:t>Capabilities</a:t>
            </a:r>
          </a:p>
        </p:txBody>
      </p:sp>
      <p:sp>
        <p:nvSpPr>
          <p:cNvPr id="73" name="Rectangle 14"/>
          <p:cNvSpPr>
            <a:spLocks noChangeArrowheads="1"/>
          </p:cNvSpPr>
          <p:nvPr/>
        </p:nvSpPr>
        <p:spPr bwMode="auto">
          <a:xfrm>
            <a:off x="2002318" y="2453323"/>
            <a:ext cx="673145" cy="196217"/>
          </a:xfrm>
          <a:prstGeom prst="rect">
            <a:avLst/>
          </a:prstGeom>
          <a:gradFill rotWithShape="1">
            <a:gsLst>
              <a:gs pos="0">
                <a:srgbClr val="FFBE86"/>
              </a:gs>
              <a:gs pos="35001">
                <a:srgbClr val="FFD0AA"/>
              </a:gs>
              <a:gs pos="100000">
                <a:srgbClr val="FFEBDB"/>
              </a:gs>
            </a:gsLst>
            <a:lin ang="16200000" scaled="1"/>
          </a:gradFill>
          <a:ln w="9525">
            <a:solidFill>
              <a:srgbClr val="E46C0A"/>
            </a:solidFill>
            <a:miter lim="800000"/>
            <a:headEnd/>
            <a:tailEnd/>
          </a:ln>
          <a:effectLst>
            <a:outerShdw dist="20000" dir="5400000" rotWithShape="0">
              <a:srgbClr val="000000">
                <a:alpha val="37999"/>
              </a:srgbClr>
            </a:outerShdw>
          </a:effectLst>
        </p:spPr>
        <p:txBody>
          <a:bodyPr wrap="none" lIns="0" rIns="0"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050" dirty="0">
                <a:latin typeface="Arial" charset="0"/>
              </a:rPr>
              <a:t>Container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2895600" y="772726"/>
            <a:ext cx="0" cy="5551874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Flowchart: Multidocument 75"/>
          <p:cNvSpPr/>
          <p:nvPr/>
        </p:nvSpPr>
        <p:spPr>
          <a:xfrm>
            <a:off x="7315200" y="772726"/>
            <a:ext cx="1447800" cy="903674"/>
          </a:xfrm>
          <a:prstGeom prst="flowChartMultidocument">
            <a:avLst/>
          </a:prstGeom>
          <a:solidFill>
            <a:schemeClr val="accent3">
              <a:lumMod val="20000"/>
              <a:lumOff val="80000"/>
              <a:alpha val="60000"/>
            </a:schemeClr>
          </a:solidFill>
          <a:ln w="9525">
            <a:solidFill>
              <a:srgbClr val="0066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tIns="0" bIns="0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100" b="1" u="sng" kern="0" dirty="0">
                <a:solidFill>
                  <a:srgbClr val="006600"/>
                </a:solidFill>
                <a:latin typeface="Calibri"/>
                <a:cs typeface="+mn-cs"/>
              </a:rPr>
              <a:t>Artifacts</a:t>
            </a:r>
          </a:p>
          <a:p>
            <a:pPr marL="171450" indent="-1714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100" kern="0" dirty="0">
                <a:solidFill>
                  <a:srgbClr val="006600"/>
                </a:solidFill>
                <a:latin typeface="Calibri"/>
                <a:cs typeface="+mn-cs"/>
              </a:rPr>
              <a:t>Docker Image</a:t>
            </a:r>
          </a:p>
          <a:p>
            <a:pPr marL="171450" indent="-1714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100" kern="0" dirty="0">
                <a:solidFill>
                  <a:srgbClr val="006600"/>
                </a:solidFill>
                <a:latin typeface="Calibri"/>
                <a:cs typeface="+mn-cs"/>
              </a:rPr>
              <a:t>(Apache.</a:t>
            </a:r>
            <a:r>
              <a:rPr lang="en-US" sz="1100" kern="0" dirty="0">
                <a:solidFill>
                  <a:srgbClr val="006600"/>
                </a:solidFill>
                <a:latin typeface="Calibri"/>
              </a:rPr>
              <a:t>TAR)</a:t>
            </a:r>
          </a:p>
        </p:txBody>
      </p:sp>
      <p:cxnSp>
        <p:nvCxnSpPr>
          <p:cNvPr id="78" name="Straight Arrow Connector 77"/>
          <p:cNvCxnSpPr>
            <a:stCxn id="76" idx="1"/>
          </p:cNvCxnSpPr>
          <p:nvPr/>
        </p:nvCxnSpPr>
        <p:spPr>
          <a:xfrm flipH="1">
            <a:off x="6934200" y="1224563"/>
            <a:ext cx="381000" cy="746238"/>
          </a:xfrm>
          <a:prstGeom prst="straightConnector1">
            <a:avLst/>
          </a:prstGeom>
          <a:ln w="19050">
            <a:solidFill>
              <a:schemeClr val="accent3">
                <a:lumMod val="50000"/>
              </a:schemeClr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Rectangle 78"/>
          <p:cNvSpPr/>
          <p:nvPr/>
        </p:nvSpPr>
        <p:spPr>
          <a:xfrm>
            <a:off x="6226085" y="3524251"/>
            <a:ext cx="2667000" cy="86177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sz="1000" dirty="0"/>
              <a:t> requirements:</a:t>
            </a:r>
          </a:p>
          <a:p>
            <a:r>
              <a:rPr lang="en-US" sz="1000" dirty="0"/>
              <a:t>    - host: </a:t>
            </a:r>
          </a:p>
          <a:p>
            <a:r>
              <a:rPr lang="en-US" sz="1000" dirty="0"/>
              <a:t>        capability: tosca.capabilities.Container</a:t>
            </a:r>
            <a:br>
              <a:rPr lang="en-US" sz="1000" dirty="0"/>
            </a:br>
            <a:r>
              <a:rPr lang="en-US" sz="1000" dirty="0"/>
              <a:t>         # node: </a:t>
            </a:r>
            <a:r>
              <a:rPr lang="en-US" sz="1000" b="1" dirty="0">
                <a:solidFill>
                  <a:srgbClr val="FF0000"/>
                </a:solidFill>
              </a:rPr>
              <a:t>NULL *</a:t>
            </a:r>
          </a:p>
          <a:p>
            <a:r>
              <a:rPr lang="en-US" sz="1000" dirty="0"/>
              <a:t>         relationship: tosca.relationships.HostedOn</a:t>
            </a:r>
          </a:p>
        </p:txBody>
      </p:sp>
      <p:sp>
        <p:nvSpPr>
          <p:cNvPr id="85" name="Rectangle 84"/>
          <p:cNvSpPr/>
          <p:nvPr/>
        </p:nvSpPr>
        <p:spPr>
          <a:xfrm>
            <a:off x="5390149" y="5443339"/>
            <a:ext cx="2382252" cy="7694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sz="1100" dirty="0"/>
              <a:t>capabilities:</a:t>
            </a:r>
          </a:p>
          <a:p>
            <a:r>
              <a:rPr lang="en-US" sz="1100" dirty="0"/>
              <a:t>   host: </a:t>
            </a:r>
          </a:p>
          <a:p>
            <a:r>
              <a:rPr lang="en-US" sz="1100" dirty="0"/>
              <a:t>      type: tosca.capabilities.Container</a:t>
            </a:r>
          </a:p>
          <a:p>
            <a:r>
              <a:rPr lang="en-US" sz="1100" dirty="0"/>
              <a:t>      # valid_source_types: [</a:t>
            </a:r>
            <a:r>
              <a:rPr lang="en-US" sz="1100" b="1" dirty="0">
                <a:solidFill>
                  <a:srgbClr val="FF0000"/>
                </a:solidFill>
              </a:rPr>
              <a:t>NULL *</a:t>
            </a:r>
            <a:r>
              <a:rPr lang="en-US" sz="1100" dirty="0"/>
              <a:t>]</a:t>
            </a:r>
          </a:p>
        </p:txBody>
      </p:sp>
      <p:cxnSp>
        <p:nvCxnSpPr>
          <p:cNvPr id="86" name="Straight Arrow Connector 85"/>
          <p:cNvCxnSpPr>
            <a:stCxn id="85" idx="1"/>
            <a:endCxn id="56" idx="2"/>
          </p:cNvCxnSpPr>
          <p:nvPr/>
        </p:nvCxnSpPr>
        <p:spPr>
          <a:xfrm flipH="1" flipV="1">
            <a:off x="4215081" y="5562600"/>
            <a:ext cx="1175068" cy="265460"/>
          </a:xfrm>
          <a:prstGeom prst="straightConnector1">
            <a:avLst/>
          </a:prstGeom>
          <a:ln w="19050"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Group 52"/>
          <p:cNvGrpSpPr/>
          <p:nvPr/>
        </p:nvGrpSpPr>
        <p:grpSpPr>
          <a:xfrm rot="10800000">
            <a:off x="5112908" y="4647249"/>
            <a:ext cx="350454" cy="196217"/>
            <a:chOff x="3035702" y="1219833"/>
            <a:chExt cx="350454" cy="196217"/>
          </a:xfrm>
        </p:grpSpPr>
        <p:sp>
          <p:nvSpPr>
            <p:cNvPr id="54" name="Pentagon 13"/>
            <p:cNvSpPr>
              <a:spLocks noChangeArrowheads="1"/>
            </p:cNvSpPr>
            <p:nvPr/>
          </p:nvSpPr>
          <p:spPr bwMode="auto">
            <a:xfrm>
              <a:off x="3035702" y="1219833"/>
              <a:ext cx="253209" cy="196217"/>
            </a:xfrm>
            <a:prstGeom prst="homePlate">
              <a:avLst>
                <a:gd name="adj" fmla="val 37332"/>
              </a:avLst>
            </a:prstGeom>
            <a:gradFill rotWithShape="1">
              <a:gsLst>
                <a:gs pos="0">
                  <a:srgbClr val="FFBE86"/>
                </a:gs>
                <a:gs pos="35001">
                  <a:srgbClr val="FFD0AA"/>
                </a:gs>
                <a:gs pos="100000">
                  <a:srgbClr val="FFEBDB"/>
                </a:gs>
              </a:gsLst>
              <a:lin ang="16200000" scaled="1"/>
            </a:gradFill>
            <a:ln w="9525">
              <a:solidFill>
                <a:srgbClr val="E46C0A"/>
              </a:solidFill>
              <a:miter lim="800000"/>
              <a:headEnd/>
              <a:tailEnd/>
            </a:ln>
            <a:effectLst>
              <a:outerShdw dist="20000" dir="5400000" rotWithShape="0">
                <a:srgbClr val="000000">
                  <a:alpha val="37999"/>
                </a:srgbClr>
              </a:outerShdw>
            </a:effec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>
                <a:latin typeface="Arial" charset="0"/>
              </a:endParaRPr>
            </a:p>
          </p:txBody>
        </p:sp>
        <p:sp>
          <p:nvSpPr>
            <p:cNvPr id="55" name="Chevron 18"/>
            <p:cNvSpPr>
              <a:spLocks noChangeArrowheads="1"/>
            </p:cNvSpPr>
            <p:nvPr/>
          </p:nvSpPr>
          <p:spPr bwMode="auto">
            <a:xfrm>
              <a:off x="3264304" y="1219835"/>
              <a:ext cx="121852" cy="196215"/>
            </a:xfrm>
            <a:prstGeom prst="chevron">
              <a:avLst>
                <a:gd name="adj" fmla="val 50000"/>
              </a:avLst>
            </a:prstGeom>
            <a:gradFill rotWithShape="1">
              <a:gsLst>
                <a:gs pos="0">
                  <a:srgbClr val="FFBE86"/>
                </a:gs>
                <a:gs pos="35001">
                  <a:srgbClr val="FFD0AA"/>
                </a:gs>
                <a:gs pos="100000">
                  <a:srgbClr val="FFEBDB"/>
                </a:gs>
              </a:gsLst>
              <a:lin ang="16200000" scaled="1"/>
            </a:gradFill>
            <a:ln w="9525">
              <a:solidFill>
                <a:srgbClr val="E46C0A"/>
              </a:solidFill>
              <a:miter lim="800000"/>
              <a:headEnd/>
              <a:tailEnd/>
            </a:ln>
            <a:effectLst>
              <a:outerShdw dist="20000" dir="5400000" rotWithShape="0">
                <a:srgbClr val="000000">
                  <a:alpha val="37999"/>
                </a:srgbClr>
              </a:outerShdw>
            </a:effec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>
                <a:latin typeface="Arial" charset="0"/>
              </a:endParaRPr>
            </a:p>
          </p:txBody>
        </p:sp>
      </p:grpSp>
      <p:cxnSp>
        <p:nvCxnSpPr>
          <p:cNvPr id="57" name="Straight Connector 12"/>
          <p:cNvCxnSpPr>
            <a:cxnSpLocks noChangeShapeType="1"/>
            <a:stCxn id="56" idx="3"/>
            <a:endCxn id="55" idx="3"/>
          </p:cNvCxnSpPr>
          <p:nvPr/>
        </p:nvCxnSpPr>
        <p:spPr bwMode="auto">
          <a:xfrm flipV="1">
            <a:off x="4609938" y="4745356"/>
            <a:ext cx="502970" cy="697983"/>
          </a:xfrm>
          <a:prstGeom prst="bentConnector3">
            <a:avLst>
              <a:gd name="adj1" fmla="val 50000"/>
            </a:avLst>
          </a:prstGeom>
          <a:noFill/>
          <a:ln w="31750" cap="sq" algn="ctr">
            <a:solidFill>
              <a:srgbClr val="FCD5B5"/>
            </a:solidFill>
            <a:miter lim="800000"/>
            <a:headEnd/>
            <a:tailEnd/>
          </a:ln>
          <a:effectLst>
            <a:outerShdw blurRad="25400" dist="25401" dir="2700000" algn="tl" rotWithShape="0">
              <a:srgbClr val="984807">
                <a:alpha val="60999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75" name="Straight Connector 12"/>
          <p:cNvCxnSpPr>
            <a:cxnSpLocks noChangeShapeType="1"/>
            <a:stCxn id="54" idx="1"/>
            <a:endCxn id="84" idx="1"/>
          </p:cNvCxnSpPr>
          <p:nvPr/>
        </p:nvCxnSpPr>
        <p:spPr bwMode="auto">
          <a:xfrm flipV="1">
            <a:off x="5463362" y="2460309"/>
            <a:ext cx="464371" cy="2285048"/>
          </a:xfrm>
          <a:prstGeom prst="bentConnector3">
            <a:avLst>
              <a:gd name="adj1" fmla="val 50000"/>
            </a:avLst>
          </a:prstGeom>
          <a:noFill/>
          <a:ln w="31750" cap="sq" algn="ctr">
            <a:solidFill>
              <a:srgbClr val="FCD5B5"/>
            </a:solidFill>
            <a:miter lim="800000"/>
            <a:headEnd/>
            <a:tailEnd/>
          </a:ln>
          <a:effectLst>
            <a:outerShdw blurRad="25400" dist="25401" dir="2700000" algn="tl" rotWithShape="0">
              <a:srgbClr val="984807">
                <a:alpha val="60999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grpSp>
        <p:nvGrpSpPr>
          <p:cNvPr id="88" name="Group 87"/>
          <p:cNvGrpSpPr/>
          <p:nvPr/>
        </p:nvGrpSpPr>
        <p:grpSpPr>
          <a:xfrm rot="10800000">
            <a:off x="2011746" y="4419600"/>
            <a:ext cx="350454" cy="196217"/>
            <a:chOff x="3035702" y="1219833"/>
            <a:chExt cx="350454" cy="196217"/>
          </a:xfrm>
          <a:pattFill prst="wdUpDiag">
            <a:fgClr>
              <a:schemeClr val="bg1">
                <a:lumMod val="85000"/>
              </a:schemeClr>
            </a:fgClr>
            <a:bgClr>
              <a:schemeClr val="bg1"/>
            </a:bgClr>
          </a:pattFill>
          <a:effectLst/>
        </p:grpSpPr>
        <p:sp>
          <p:nvSpPr>
            <p:cNvPr id="89" name="Pentagon 13"/>
            <p:cNvSpPr>
              <a:spLocks noChangeArrowheads="1"/>
            </p:cNvSpPr>
            <p:nvPr/>
          </p:nvSpPr>
          <p:spPr bwMode="auto">
            <a:xfrm>
              <a:off x="3035702" y="1219833"/>
              <a:ext cx="253209" cy="196217"/>
            </a:xfrm>
            <a:prstGeom prst="homePlate">
              <a:avLst>
                <a:gd name="adj" fmla="val 37332"/>
              </a:avLst>
            </a:prstGeom>
            <a:grpFill/>
            <a:ln w="9525">
              <a:solidFill>
                <a:schemeClr val="bg1">
                  <a:lumMod val="75000"/>
                </a:schemeClr>
              </a:solidFill>
              <a:prstDash val="sysDot"/>
              <a:miter lim="800000"/>
              <a:headEnd/>
              <a:tailEnd/>
            </a:ln>
            <a:effectLst>
              <a:outerShdw dist="20000" dir="5400000" rotWithShape="0">
                <a:srgbClr val="000000">
                  <a:alpha val="37999"/>
                </a:srgbClr>
              </a:outerShdw>
            </a:effec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>
                <a:latin typeface="Arial" charset="0"/>
              </a:endParaRPr>
            </a:p>
          </p:txBody>
        </p:sp>
        <p:sp>
          <p:nvSpPr>
            <p:cNvPr id="90" name="Chevron 18"/>
            <p:cNvSpPr>
              <a:spLocks noChangeArrowheads="1"/>
            </p:cNvSpPr>
            <p:nvPr/>
          </p:nvSpPr>
          <p:spPr bwMode="auto">
            <a:xfrm>
              <a:off x="3264304" y="1219835"/>
              <a:ext cx="121852" cy="196215"/>
            </a:xfrm>
            <a:prstGeom prst="chevron">
              <a:avLst>
                <a:gd name="adj" fmla="val 50000"/>
              </a:avLst>
            </a:prstGeom>
            <a:grpFill/>
            <a:ln w="9525">
              <a:solidFill>
                <a:schemeClr val="bg1">
                  <a:lumMod val="75000"/>
                </a:schemeClr>
              </a:solidFill>
              <a:prstDash val="sysDot"/>
              <a:miter lim="800000"/>
              <a:headEnd/>
              <a:tailEnd/>
            </a:ln>
            <a:effectLst>
              <a:outerShdw dist="20000" dir="5400000" rotWithShape="0">
                <a:srgbClr val="000000">
                  <a:alpha val="37999"/>
                </a:srgbClr>
              </a:outerShdw>
            </a:effec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>
                <a:latin typeface="Arial" charset="0"/>
              </a:endParaRPr>
            </a:p>
          </p:txBody>
        </p:sp>
      </p:grpSp>
      <p:cxnSp>
        <p:nvCxnSpPr>
          <p:cNvPr id="96" name="Straight Connector 12"/>
          <p:cNvCxnSpPr>
            <a:cxnSpLocks noChangeShapeType="1"/>
            <a:stCxn id="62" idx="3"/>
            <a:endCxn id="90" idx="3"/>
          </p:cNvCxnSpPr>
          <p:nvPr/>
        </p:nvCxnSpPr>
        <p:spPr bwMode="auto">
          <a:xfrm>
            <a:off x="1227663" y="4287204"/>
            <a:ext cx="784083" cy="230503"/>
          </a:xfrm>
          <a:prstGeom prst="bentConnector3">
            <a:avLst>
              <a:gd name="adj1" fmla="val 50000"/>
            </a:avLst>
          </a:prstGeom>
          <a:noFill/>
          <a:ln w="31750" cap="sq" algn="ctr">
            <a:solidFill>
              <a:schemeClr val="bg1">
                <a:lumMod val="75000"/>
              </a:schemeClr>
            </a:solidFill>
            <a:prstDash val="sysDot"/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97" name="Straight Connector 12"/>
          <p:cNvCxnSpPr>
            <a:cxnSpLocks noChangeShapeType="1"/>
            <a:stCxn id="89" idx="1"/>
            <a:endCxn id="98" idx="1"/>
          </p:cNvCxnSpPr>
          <p:nvPr/>
        </p:nvCxnSpPr>
        <p:spPr bwMode="auto">
          <a:xfrm>
            <a:off x="2362200" y="4517708"/>
            <a:ext cx="381000" cy="322259"/>
          </a:xfrm>
          <a:prstGeom prst="bentConnector3">
            <a:avLst>
              <a:gd name="adj1" fmla="val 50000"/>
            </a:avLst>
          </a:prstGeom>
          <a:noFill/>
          <a:ln w="31750" cap="sq" algn="ctr">
            <a:solidFill>
              <a:schemeClr val="bg1">
                <a:lumMod val="75000"/>
              </a:schemeClr>
            </a:solidFill>
            <a:prstDash val="sysDot"/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98" name="Web Server Tier"/>
          <p:cNvSpPr>
            <a:spLocks noChangeArrowheads="1"/>
          </p:cNvSpPr>
          <p:nvPr/>
        </p:nvSpPr>
        <p:spPr bwMode="auto">
          <a:xfrm>
            <a:off x="2743200" y="4600968"/>
            <a:ext cx="905756" cy="477998"/>
          </a:xfrm>
          <a:prstGeom prst="roundRect">
            <a:avLst>
              <a:gd name="adj" fmla="val 16667"/>
            </a:avLst>
          </a:prstGeom>
          <a:pattFill prst="wdUpDiag">
            <a:fgClr>
              <a:schemeClr val="bg1">
                <a:lumMod val="95000"/>
              </a:schemeClr>
            </a:fgClr>
            <a:bgClr>
              <a:schemeClr val="bg1"/>
            </a:bgClr>
          </a:pattFill>
          <a:ln w="6350">
            <a:solidFill>
              <a:schemeClr val="accent1"/>
            </a:solidFill>
            <a:prstDash val="dash"/>
            <a:round/>
            <a:headEnd/>
            <a:tailEnd/>
          </a:ln>
          <a:effectLst/>
        </p:spPr>
        <p:txBody>
          <a:bodyPr tIns="0" bIns="0"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>
              <a:defRPr/>
            </a:pPr>
            <a:r>
              <a:rPr lang="en-US" altLang="en-US" sz="900" i="1" dirty="0">
                <a:latin typeface="Arial" charset="0"/>
              </a:rPr>
              <a:t>Requirements</a:t>
            </a:r>
          </a:p>
        </p:txBody>
      </p:sp>
      <p:sp>
        <p:nvSpPr>
          <p:cNvPr id="99" name="Rectangle 14"/>
          <p:cNvSpPr>
            <a:spLocks noChangeArrowheads="1"/>
          </p:cNvSpPr>
          <p:nvPr/>
        </p:nvSpPr>
        <p:spPr bwMode="auto">
          <a:xfrm>
            <a:off x="2819400" y="4785751"/>
            <a:ext cx="673145" cy="196217"/>
          </a:xfrm>
          <a:prstGeom prst="rect">
            <a:avLst/>
          </a:prstGeom>
          <a:pattFill prst="wdUpDiag">
            <a:fgClr>
              <a:schemeClr val="accent6">
                <a:lumMod val="40000"/>
                <a:lumOff val="60000"/>
              </a:schemeClr>
            </a:fgClr>
            <a:bgClr>
              <a:schemeClr val="bg1"/>
            </a:bgClr>
          </a:pattFill>
          <a:ln w="9525">
            <a:solidFill>
              <a:srgbClr val="E46C0A"/>
            </a:solidFill>
            <a:miter lim="800000"/>
            <a:headEnd/>
            <a:tailEnd/>
          </a:ln>
          <a:effectLst>
            <a:outerShdw dist="20000" dir="5400000" rotWithShape="0">
              <a:srgbClr val="000000">
                <a:alpha val="37999"/>
              </a:srgbClr>
            </a:outerShdw>
          </a:effectLst>
        </p:spPr>
        <p:txBody>
          <a:bodyPr wrap="none" lIns="0" rIns="0"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900" i="1" dirty="0">
                <a:latin typeface="Arial" charset="0"/>
              </a:rPr>
              <a:t>Container</a:t>
            </a:r>
          </a:p>
        </p:txBody>
      </p:sp>
      <p:sp>
        <p:nvSpPr>
          <p:cNvPr id="5160" name="TextBox 5159"/>
          <p:cNvSpPr txBox="1"/>
          <p:nvPr/>
        </p:nvSpPr>
        <p:spPr>
          <a:xfrm>
            <a:off x="62886" y="697031"/>
            <a:ext cx="1891865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IaaS </a:t>
            </a:r>
          </a:p>
          <a:p>
            <a:r>
              <a:rPr lang="en-US" sz="1200" b="1" dirty="0"/>
              <a:t>Modeling</a:t>
            </a:r>
          </a:p>
          <a:p>
            <a:pPr marL="171450" indent="-171450">
              <a:buFontTx/>
              <a:buChar char="-"/>
            </a:pPr>
            <a:r>
              <a:rPr lang="en-US" sz="1000" i="1" dirty="0"/>
              <a:t>Compute is explicit or implicit</a:t>
            </a:r>
          </a:p>
        </p:txBody>
      </p:sp>
      <p:sp>
        <p:nvSpPr>
          <p:cNvPr id="107" name="TextBox 106"/>
          <p:cNvSpPr txBox="1"/>
          <p:nvPr/>
        </p:nvSpPr>
        <p:spPr>
          <a:xfrm>
            <a:off x="2936437" y="657487"/>
            <a:ext cx="1911101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PaaS</a:t>
            </a:r>
          </a:p>
          <a:p>
            <a:r>
              <a:rPr lang="en-US" sz="1200" b="1" dirty="0"/>
              <a:t>Modeling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i="1" dirty="0"/>
              <a:t>Container is explicit or implicit</a:t>
            </a:r>
          </a:p>
        </p:txBody>
      </p:sp>
      <p:cxnSp>
        <p:nvCxnSpPr>
          <p:cNvPr id="109" name="Straight Connector 108"/>
          <p:cNvCxnSpPr/>
          <p:nvPr/>
        </p:nvCxnSpPr>
        <p:spPr>
          <a:xfrm>
            <a:off x="4800600" y="772726"/>
            <a:ext cx="2015" cy="5551874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/>
          <p:cNvSpPr txBox="1"/>
          <p:nvPr/>
        </p:nvSpPr>
        <p:spPr>
          <a:xfrm>
            <a:off x="4861423" y="657487"/>
            <a:ext cx="1141659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Agnostic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i="1" dirty="0"/>
              <a:t>Cloud Foundry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i="1" dirty="0"/>
              <a:t>Azure</a:t>
            </a:r>
          </a:p>
        </p:txBody>
      </p:sp>
      <p:sp>
        <p:nvSpPr>
          <p:cNvPr id="3" name="Rectangle 2"/>
          <p:cNvSpPr/>
          <p:nvPr/>
        </p:nvSpPr>
        <p:spPr>
          <a:xfrm>
            <a:off x="134351" y="5813911"/>
            <a:ext cx="23647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directive: </a:t>
            </a:r>
            <a:r>
              <a:rPr lang="en-US" b="1" i="1" dirty="0">
                <a:solidFill>
                  <a:srgbClr val="FF0000"/>
                </a:solidFill>
              </a:rPr>
              <a:t>substitutable</a:t>
            </a:r>
          </a:p>
        </p:txBody>
      </p:sp>
      <p:sp>
        <p:nvSpPr>
          <p:cNvPr id="84" name="Rectangle 14"/>
          <p:cNvSpPr>
            <a:spLocks noChangeArrowheads="1"/>
          </p:cNvSpPr>
          <p:nvPr/>
        </p:nvSpPr>
        <p:spPr bwMode="auto">
          <a:xfrm>
            <a:off x="5927733" y="2362200"/>
            <a:ext cx="673145" cy="196217"/>
          </a:xfrm>
          <a:prstGeom prst="rect">
            <a:avLst/>
          </a:prstGeom>
          <a:gradFill rotWithShape="1">
            <a:gsLst>
              <a:gs pos="0">
                <a:srgbClr val="FFBE86"/>
              </a:gs>
              <a:gs pos="35001">
                <a:srgbClr val="FFD0AA"/>
              </a:gs>
              <a:gs pos="100000">
                <a:srgbClr val="FFEBDB"/>
              </a:gs>
            </a:gsLst>
            <a:lin ang="16200000" scaled="1"/>
          </a:gradFill>
          <a:ln w="9525">
            <a:solidFill>
              <a:srgbClr val="E46C0A"/>
            </a:solidFill>
            <a:miter lim="800000"/>
            <a:headEnd/>
            <a:tailEnd/>
          </a:ln>
          <a:effectLst>
            <a:outerShdw dist="20000" dir="5400000" rotWithShape="0">
              <a:srgbClr val="000000">
                <a:alpha val="37999"/>
              </a:srgbClr>
            </a:outerShdw>
          </a:effectLst>
        </p:spPr>
        <p:txBody>
          <a:bodyPr wrap="none" lIns="0" rIns="0"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100" dirty="0">
                <a:latin typeface="Arial" charset="0"/>
              </a:rPr>
              <a:t>Container</a:t>
            </a:r>
          </a:p>
        </p:txBody>
      </p:sp>
      <p:cxnSp>
        <p:nvCxnSpPr>
          <p:cNvPr id="82" name="Straight Arrow Connector 81"/>
          <p:cNvCxnSpPr>
            <a:stCxn id="79" idx="0"/>
            <a:endCxn id="84" idx="2"/>
          </p:cNvCxnSpPr>
          <p:nvPr/>
        </p:nvCxnSpPr>
        <p:spPr>
          <a:xfrm flipH="1" flipV="1">
            <a:off x="6264306" y="2558417"/>
            <a:ext cx="1295279" cy="965834"/>
          </a:xfrm>
          <a:prstGeom prst="straightConnector1">
            <a:avLst/>
          </a:prstGeom>
          <a:ln w="19050"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3" idx="0"/>
          </p:cNvCxnSpPr>
          <p:nvPr/>
        </p:nvCxnSpPr>
        <p:spPr>
          <a:xfrm flipV="1">
            <a:off x="1316726" y="5311486"/>
            <a:ext cx="2023271" cy="502425"/>
          </a:xfrm>
          <a:prstGeom prst="straightConnector1">
            <a:avLst/>
          </a:prstGeom>
          <a:ln w="19050"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5927733" y="6324600"/>
            <a:ext cx="3082895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i="1" dirty="0">
                <a:solidFill>
                  <a:srgbClr val="FF0000"/>
                </a:solidFill>
              </a:rPr>
              <a:t>* “Effectively NULL”, not actually a NULL value. </a:t>
            </a:r>
          </a:p>
          <a:p>
            <a:r>
              <a:rPr lang="en-US" sz="1100" i="1" dirty="0">
                <a:solidFill>
                  <a:srgbClr val="FF0000"/>
                </a:solidFill>
              </a:rPr>
              <a:t>    meaning, we do not need to bind to a Node Type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E3965B-08F9-EA66-43DA-4E1F02E1F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4089400" y="6337300"/>
            <a:ext cx="9652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rgbClr val="003366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+mn-lt"/>
                <a:ea typeface="ＭＳ Ｐゴシック" charset="0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defRPr/>
            </a:pPr>
            <a:r>
              <a:rPr lang="it-IT"/>
              <a:t>- </a:t>
            </a:r>
            <a:fld id="{0D65E5FF-0279-0442-8A18-37024F4C050F}" type="slidenum">
              <a:rPr lang="en-US" smtClean="0"/>
              <a:pPr>
                <a:defRPr/>
              </a:pPr>
              <a:t>62</a:t>
            </a:fld>
            <a:r>
              <a:rPr lang="it-IT"/>
              <a:t> -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058264"/>
      </p:ext>
    </p:extLst>
  </p:cSld>
  <p:clrMapOvr>
    <a:masterClrMapping/>
  </p:clrMapOvr>
  <p:transition spd="med">
    <p:fad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ded Corner 1"/>
          <p:cNvSpPr/>
          <p:nvPr/>
        </p:nvSpPr>
        <p:spPr>
          <a:xfrm rot="10800000">
            <a:off x="5133474" y="840448"/>
            <a:ext cx="2181726" cy="1902747"/>
          </a:xfrm>
          <a:prstGeom prst="foldedCorner">
            <a:avLst/>
          </a:prstGeom>
          <a:solidFill>
            <a:schemeClr val="accent3">
              <a:lumMod val="20000"/>
              <a:lumOff val="80000"/>
              <a:alpha val="60000"/>
            </a:schemeClr>
          </a:solidFill>
          <a:ln w="9525">
            <a:solidFill>
              <a:srgbClr val="0066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tIns="0" bIns="0" rtlCol="0" anchor="t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100" b="1" kern="0" dirty="0">
              <a:solidFill>
                <a:srgbClr val="006600"/>
              </a:solidFill>
              <a:latin typeface="Calibri"/>
            </a:endParaRPr>
          </a:p>
        </p:txBody>
      </p:sp>
      <p:sp>
        <p:nvSpPr>
          <p:cNvPr id="100" name="Web Server Tier"/>
          <p:cNvSpPr>
            <a:spLocks noChangeArrowheads="1"/>
          </p:cNvSpPr>
          <p:nvPr/>
        </p:nvSpPr>
        <p:spPr bwMode="auto">
          <a:xfrm>
            <a:off x="2741187" y="2895600"/>
            <a:ext cx="535413" cy="585705"/>
          </a:xfrm>
          <a:prstGeom prst="roundRect">
            <a:avLst>
              <a:gd name="adj" fmla="val 16667"/>
            </a:avLst>
          </a:prstGeom>
          <a:solidFill>
            <a:schemeClr val="accent6">
              <a:lumMod val="40000"/>
              <a:lumOff val="60000"/>
              <a:alpha val="7000"/>
            </a:schemeClr>
          </a:solidFill>
          <a:ln w="6350">
            <a:solidFill>
              <a:schemeClr val="accent6">
                <a:lumMod val="75000"/>
              </a:schemeClr>
            </a:solidFill>
            <a:round/>
            <a:headEnd/>
            <a:tailEnd/>
          </a:ln>
          <a:effectLst>
            <a:outerShdw blurRad="38100" dir="2700000" algn="tl" rotWithShape="0">
              <a:schemeClr val="accent6">
                <a:lumMod val="75000"/>
                <a:alpha val="40000"/>
              </a:schemeClr>
            </a:outerShdw>
          </a:effectLst>
        </p:spPr>
        <p:txBody>
          <a:bodyPr tIns="0" bIns="0"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>
              <a:defRPr/>
            </a:pPr>
            <a:r>
              <a:rPr lang="en-US" altLang="en-US" sz="700" dirty="0">
                <a:latin typeface="Arial" charset="0"/>
              </a:rPr>
              <a:t>Hosted On</a:t>
            </a:r>
          </a:p>
        </p:txBody>
      </p:sp>
      <p:sp>
        <p:nvSpPr>
          <p:cNvPr id="87" name="Web Server Tier"/>
          <p:cNvSpPr>
            <a:spLocks noChangeArrowheads="1"/>
          </p:cNvSpPr>
          <p:nvPr/>
        </p:nvSpPr>
        <p:spPr bwMode="auto">
          <a:xfrm>
            <a:off x="436145" y="2308514"/>
            <a:ext cx="1316456" cy="2233695"/>
          </a:xfrm>
          <a:prstGeom prst="roundRect">
            <a:avLst>
              <a:gd name="adj" fmla="val 16667"/>
            </a:avLst>
          </a:prstGeom>
          <a:pattFill prst="wdUpDiag">
            <a:fgClr>
              <a:schemeClr val="bg1">
                <a:lumMod val="85000"/>
              </a:schemeClr>
            </a:fgClr>
            <a:bgClr>
              <a:schemeClr val="bg1"/>
            </a:bgClr>
          </a:pattFill>
          <a:ln w="9525">
            <a:solidFill>
              <a:schemeClr val="tx1">
                <a:lumMod val="65000"/>
                <a:lumOff val="35000"/>
              </a:schemeClr>
            </a:solidFill>
            <a:prstDash val="dash"/>
            <a:round/>
            <a:headEnd/>
            <a:tailEnd/>
          </a:ln>
          <a:effectLst/>
        </p:spPr>
        <p:txBody>
          <a:bodyPr tIns="0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1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Software Component</a:t>
            </a:r>
          </a:p>
        </p:txBody>
      </p:sp>
      <p:sp>
        <p:nvSpPr>
          <p:cNvPr id="52" name="Web Server Tier"/>
          <p:cNvSpPr>
            <a:spLocks noChangeArrowheads="1"/>
          </p:cNvSpPr>
          <p:nvPr/>
        </p:nvSpPr>
        <p:spPr bwMode="auto">
          <a:xfrm>
            <a:off x="547387" y="2552669"/>
            <a:ext cx="1129014" cy="1847849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A3C4FF"/>
              </a:gs>
              <a:gs pos="35001">
                <a:srgbClr val="BFD5FF"/>
              </a:gs>
              <a:gs pos="100000">
                <a:srgbClr val="E5EEFF"/>
              </a:gs>
            </a:gsLst>
            <a:lin ang="16200000" scaled="1"/>
          </a:gradFill>
          <a:ln w="9525">
            <a:solidFill>
              <a:srgbClr val="4A7EBB"/>
            </a:solidFill>
            <a:round/>
            <a:headEnd/>
            <a:tailEnd/>
          </a:ln>
          <a:effectLst>
            <a:outerShdw dist="20000" dir="5400000" rotWithShape="0">
              <a:srgbClr val="000000">
                <a:alpha val="37999"/>
              </a:srgbClr>
            </a:outerShdw>
          </a:effectLst>
        </p:spPr>
        <p:txBody>
          <a:bodyPr lIns="0" tIns="0" rIns="0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100" b="1" dirty="0">
                <a:solidFill>
                  <a:srgbClr val="000000"/>
                </a:solidFill>
              </a:rPr>
              <a:t>Container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050" i="1" dirty="0">
                <a:solidFill>
                  <a:srgbClr val="000000"/>
                </a:solidFill>
              </a:rPr>
              <a:t>(Docker Runtime Capability)</a:t>
            </a:r>
          </a:p>
        </p:txBody>
      </p:sp>
      <p:sp>
        <p:nvSpPr>
          <p:cNvPr id="47" name="Web Server Tier"/>
          <p:cNvSpPr>
            <a:spLocks noChangeArrowheads="1"/>
          </p:cNvSpPr>
          <p:nvPr/>
        </p:nvSpPr>
        <p:spPr bwMode="auto">
          <a:xfrm>
            <a:off x="3975233" y="1409700"/>
            <a:ext cx="1358265" cy="18669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A3C4FF"/>
              </a:gs>
              <a:gs pos="35001">
                <a:srgbClr val="BFD5FF"/>
              </a:gs>
              <a:gs pos="100000">
                <a:srgbClr val="E5EEFF"/>
              </a:gs>
            </a:gsLst>
            <a:lin ang="16200000" scaled="1"/>
          </a:gradFill>
          <a:ln w="9525">
            <a:solidFill>
              <a:srgbClr val="4A7EBB"/>
            </a:solidFill>
            <a:round/>
            <a:headEnd/>
            <a:tailEnd/>
          </a:ln>
          <a:effectLst>
            <a:outerShdw dist="20000" dir="5400000" rotWithShape="0">
              <a:srgbClr val="000000">
                <a:alpha val="37999"/>
              </a:srgbClr>
            </a:outerShdw>
          </a:effectLst>
        </p:spPr>
        <p:txBody>
          <a:bodyPr tIns="0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200" b="1" dirty="0">
                <a:solidFill>
                  <a:srgbClr val="000000"/>
                </a:solidFill>
              </a:rPr>
              <a:t>Containee</a:t>
            </a:r>
          </a:p>
          <a:p>
            <a:pPr algn="ctr" eaLnBrk="1" hangingPunct="1">
              <a:spcBef>
                <a:spcPct val="0"/>
              </a:spcBef>
              <a:buNone/>
            </a:pPr>
            <a:r>
              <a:rPr lang="en-US" altLang="en-US" sz="1050" i="1" dirty="0">
                <a:solidFill>
                  <a:srgbClr val="000000"/>
                </a:solidFill>
              </a:rPr>
              <a:t>(Docker Runtime Requirement)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050" b="1" dirty="0">
              <a:solidFill>
                <a:srgbClr val="000000"/>
              </a:solidFill>
            </a:endParaRPr>
          </a:p>
        </p:txBody>
      </p:sp>
      <p:sp>
        <p:nvSpPr>
          <p:cNvPr id="83" name="Web Server Tier"/>
          <p:cNvSpPr>
            <a:spLocks noChangeArrowheads="1"/>
          </p:cNvSpPr>
          <p:nvPr/>
        </p:nvSpPr>
        <p:spPr bwMode="auto">
          <a:xfrm>
            <a:off x="3733800" y="2514600"/>
            <a:ext cx="1399674" cy="647701"/>
          </a:xfrm>
          <a:prstGeom prst="roundRect">
            <a:avLst>
              <a:gd name="adj" fmla="val 16667"/>
            </a:avLst>
          </a:prstGeom>
          <a:solidFill>
            <a:schemeClr val="tx2">
              <a:lumMod val="20000"/>
              <a:lumOff val="80000"/>
            </a:schemeClr>
          </a:solidFill>
          <a:ln w="6350">
            <a:solidFill>
              <a:schemeClr val="accent1"/>
            </a:solidFill>
            <a:round/>
            <a:headEnd/>
            <a:tailEnd/>
          </a:ln>
          <a:effectLst/>
        </p:spPr>
        <p:txBody>
          <a:bodyPr tIns="0" bIns="0"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>
              <a:defRPr/>
            </a:pPr>
            <a:r>
              <a:rPr lang="en-US" altLang="en-US" sz="900" i="1" dirty="0">
                <a:latin typeface="Arial" charset="0"/>
              </a:rPr>
              <a:t>Requirements</a:t>
            </a:r>
          </a:p>
        </p:txBody>
      </p:sp>
      <p:sp>
        <p:nvSpPr>
          <p:cNvPr id="58" name="Web Server Tier"/>
          <p:cNvSpPr>
            <a:spLocks noChangeArrowheads="1"/>
          </p:cNvSpPr>
          <p:nvPr/>
        </p:nvSpPr>
        <p:spPr bwMode="auto">
          <a:xfrm>
            <a:off x="844823" y="3170610"/>
            <a:ext cx="1212577" cy="1143000"/>
          </a:xfrm>
          <a:prstGeom prst="roundRect">
            <a:avLst>
              <a:gd name="adj" fmla="val 16667"/>
            </a:avLst>
          </a:prstGeom>
          <a:solidFill>
            <a:schemeClr val="tx2">
              <a:lumMod val="20000"/>
              <a:lumOff val="80000"/>
            </a:schemeClr>
          </a:solidFill>
          <a:ln w="6350">
            <a:solidFill>
              <a:schemeClr val="accent1"/>
            </a:solidFill>
            <a:round/>
            <a:headEnd/>
            <a:tailEnd/>
          </a:ln>
          <a:effectLst/>
        </p:spPr>
        <p:txBody>
          <a:bodyPr tIns="0" bIns="0"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>
              <a:defRPr/>
            </a:pPr>
            <a:r>
              <a:rPr lang="en-US" altLang="en-US" sz="900" i="1" dirty="0">
                <a:latin typeface="Arial" charset="0"/>
              </a:rPr>
              <a:t>Capabilities</a:t>
            </a:r>
          </a:p>
        </p:txBody>
      </p:sp>
      <p:sp>
        <p:nvSpPr>
          <p:cNvPr id="79" name="Rectangle 78"/>
          <p:cNvSpPr/>
          <p:nvPr/>
        </p:nvSpPr>
        <p:spPr>
          <a:xfrm>
            <a:off x="3771900" y="3839979"/>
            <a:ext cx="3733800" cy="2713221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txBody>
          <a:bodyPr wrap="square">
            <a:noAutofit/>
          </a:bodyPr>
          <a:lstStyle/>
          <a:p>
            <a:r>
              <a:rPr lang="en-US" sz="900" dirty="0">
                <a:latin typeface="Consolas" panose="020B0609020204030204" pitchFamily="49" charset="0"/>
                <a:cs typeface="Consolas" panose="020B0609020204030204" pitchFamily="49" charset="0"/>
              </a:rPr>
              <a:t>node_templates:</a:t>
            </a:r>
          </a:p>
          <a:p>
            <a:r>
              <a:rPr lang="en-US" sz="9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</a:p>
          <a:p>
            <a:r>
              <a:rPr lang="en-US" sz="9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900" dirty="0" err="1">
                <a:latin typeface="Consolas" panose="020B0609020204030204" pitchFamily="49" charset="0"/>
                <a:cs typeface="Consolas" panose="020B0609020204030204" pitchFamily="49" charset="0"/>
              </a:rPr>
              <a:t>docker_webserver</a:t>
            </a:r>
            <a:r>
              <a:rPr lang="en-US" sz="9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900" dirty="0">
                <a:latin typeface="Consolas" panose="020B0609020204030204" pitchFamily="49" charset="0"/>
                <a:cs typeface="Consolas" panose="020B0609020204030204" pitchFamily="49" charset="0"/>
              </a:rPr>
              <a:t>    type: </a:t>
            </a:r>
            <a:r>
              <a:rPr lang="en-US" sz="9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tosca.nodes.Containee</a:t>
            </a:r>
          </a:p>
          <a:p>
            <a:r>
              <a:rPr lang="en-US" sz="900" dirty="0">
                <a:latin typeface="Consolas" panose="020B0609020204030204" pitchFamily="49" charset="0"/>
                <a:cs typeface="Consolas" panose="020B0609020204030204" pitchFamily="49" charset="0"/>
              </a:rPr>
              <a:t>    capabilities:</a:t>
            </a:r>
          </a:p>
          <a:p>
            <a:r>
              <a:rPr lang="en-US" sz="900" dirty="0">
                <a:latin typeface="Consolas" panose="020B0609020204030204" pitchFamily="49" charset="0"/>
                <a:cs typeface="Consolas" panose="020B0609020204030204" pitchFamily="49" charset="0"/>
              </a:rPr>
              <a:t>      # TBD</a:t>
            </a:r>
          </a:p>
          <a:p>
            <a:r>
              <a:rPr lang="en-US" sz="900" dirty="0">
                <a:latin typeface="Consolas" panose="020B0609020204030204" pitchFamily="49" charset="0"/>
                <a:cs typeface="Consolas" panose="020B0609020204030204" pitchFamily="49" charset="0"/>
              </a:rPr>
              <a:t>    requirements:</a:t>
            </a:r>
          </a:p>
          <a:p>
            <a:r>
              <a:rPr lang="en-US" sz="900" dirty="0">
                <a:latin typeface="Consolas" panose="020B0609020204030204" pitchFamily="49" charset="0"/>
                <a:cs typeface="Consolas" panose="020B0609020204030204" pitchFamily="49" charset="0"/>
              </a:rPr>
              <a:t>      - host: </a:t>
            </a:r>
          </a:p>
          <a:p>
            <a:r>
              <a:rPr lang="en-US" sz="9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</a:t>
            </a:r>
            <a:r>
              <a:rPr lang="en-US" sz="900" dirty="0">
                <a:latin typeface="Consolas" panose="020B0609020204030204" pitchFamily="49" charset="0"/>
                <a:cs typeface="Consolas" panose="020B0609020204030204" pitchFamily="49" charset="0"/>
              </a:rPr>
              <a:t>capability: </a:t>
            </a:r>
            <a:r>
              <a:rPr lang="en-US" sz="900" b="1" dirty="0">
                <a:latin typeface="Consolas" panose="020B0609020204030204" pitchFamily="49" charset="0"/>
                <a:cs typeface="Consolas" panose="020B0609020204030204" pitchFamily="49" charset="0"/>
              </a:rPr>
              <a:t>tosca.capabilities.Container</a:t>
            </a:r>
            <a:br>
              <a:rPr lang="en-US" sz="900" b="1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900" dirty="0">
                <a:latin typeface="Consolas" panose="020B0609020204030204" pitchFamily="49" charset="0"/>
                <a:cs typeface="Consolas" panose="020B0609020204030204" pitchFamily="49" charset="0"/>
              </a:rPr>
              <a:t>          relationship: tosca.relationships.HostedOn</a:t>
            </a:r>
          </a:p>
          <a:p>
            <a:r>
              <a:rPr lang="en-US" sz="900" dirty="0">
                <a:latin typeface="Consolas" panose="020B0609020204030204" pitchFamily="49" charset="0"/>
                <a:cs typeface="Consolas" panose="020B0609020204030204" pitchFamily="49" charset="0"/>
              </a:rPr>
              <a:t>          target_filter:</a:t>
            </a:r>
            <a:endParaRPr lang="en-US" sz="900" i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900" dirty="0">
                <a:latin typeface="Consolas" panose="020B0609020204030204" pitchFamily="49" charset="0"/>
                <a:cs typeface="Consolas" panose="020B0609020204030204" pitchFamily="49" charset="0"/>
              </a:rPr>
              <a:t>            capabilities:</a:t>
            </a:r>
          </a:p>
          <a:p>
            <a:r>
              <a:rPr lang="en-US" sz="900" dirty="0"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n-US" sz="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- </a:t>
            </a:r>
            <a:r>
              <a:rPr lang="en-US" sz="9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tosca.capabilities.Container.Docker</a:t>
            </a:r>
          </a:p>
          <a:p>
            <a:r>
              <a:rPr lang="en-US" sz="9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  properties:</a:t>
            </a:r>
          </a:p>
          <a:p>
            <a:r>
              <a:rPr lang="en-US" sz="9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    ...</a:t>
            </a:r>
          </a:p>
          <a:p>
            <a:r>
              <a:rPr lang="en-US" sz="900" dirty="0">
                <a:latin typeface="Consolas" panose="020B0609020204030204" pitchFamily="49" charset="0"/>
                <a:cs typeface="Consolas" panose="020B0609020204030204" pitchFamily="49" charset="0"/>
              </a:rPr>
              <a:t>    artifacts:</a:t>
            </a:r>
          </a:p>
          <a:p>
            <a:r>
              <a:rPr lang="en-US" sz="900" dirty="0">
                <a:latin typeface="Consolas" panose="020B0609020204030204" pitchFamily="49" charset="0"/>
                <a:cs typeface="Consolas" panose="020B0609020204030204" pitchFamily="49" charset="0"/>
              </a:rPr>
              <a:t>      # Docker image is in CSAR file</a:t>
            </a:r>
          </a:p>
          <a:p>
            <a:r>
              <a:rPr lang="en-US" sz="900" dirty="0">
                <a:latin typeface="Consolas" panose="020B0609020204030204" pitchFamily="49" charset="0"/>
                <a:cs typeface="Consolas" panose="020B0609020204030204" pitchFamily="49" charset="0"/>
              </a:rPr>
              <a:t>      - </a:t>
            </a:r>
            <a:r>
              <a:rPr lang="en-US" sz="900" dirty="0" err="1">
                <a:latin typeface="Consolas" panose="020B0609020204030204" pitchFamily="49" charset="0"/>
                <a:cs typeface="Consolas" panose="020B0609020204030204" pitchFamily="49" charset="0"/>
              </a:rPr>
              <a:t>my_image</a:t>
            </a:r>
            <a:r>
              <a:rPr lang="en-US" sz="900" dirty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9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files/docker_webserver_content.tar</a:t>
            </a:r>
          </a:p>
          <a:p>
            <a:r>
              <a:rPr lang="en-US" sz="900" dirty="0">
                <a:latin typeface="Consolas" panose="020B0609020204030204" pitchFamily="49" charset="0"/>
                <a:cs typeface="Consolas" panose="020B0609020204030204" pitchFamily="49" charset="0"/>
              </a:rPr>
              <a:t>        type: </a:t>
            </a:r>
            <a:r>
              <a:rPr lang="en-US" sz="900" b="1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tosca.artifacts.impl.Docker.Image</a:t>
            </a:r>
            <a:r>
              <a:rPr lang="en-US" sz="9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9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</a:p>
        </p:txBody>
      </p:sp>
      <p:cxnSp>
        <p:nvCxnSpPr>
          <p:cNvPr id="57" name="Straight Connector 12"/>
          <p:cNvCxnSpPr>
            <a:cxnSpLocks noChangeShapeType="1"/>
            <a:stCxn id="56" idx="3"/>
            <a:endCxn id="55" idx="3"/>
          </p:cNvCxnSpPr>
          <p:nvPr/>
        </p:nvCxnSpPr>
        <p:spPr bwMode="auto">
          <a:xfrm flipV="1">
            <a:off x="1943101" y="3254440"/>
            <a:ext cx="892442" cy="805997"/>
          </a:xfrm>
          <a:prstGeom prst="bentConnector3">
            <a:avLst>
              <a:gd name="adj1" fmla="val 50000"/>
            </a:avLst>
          </a:prstGeom>
          <a:noFill/>
          <a:ln w="31750" cap="sq" algn="ctr">
            <a:solidFill>
              <a:srgbClr val="FCD5B5"/>
            </a:solidFill>
            <a:miter lim="800000"/>
            <a:headEnd/>
            <a:tailEnd/>
          </a:ln>
          <a:effectLst>
            <a:outerShdw blurRad="25400" dist="25401" dir="2700000" algn="tl" rotWithShape="0">
              <a:srgbClr val="984807">
                <a:alpha val="60999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75" name="Straight Connector 12"/>
          <p:cNvCxnSpPr>
            <a:cxnSpLocks noChangeShapeType="1"/>
            <a:stCxn id="54" idx="1"/>
            <a:endCxn id="84" idx="1"/>
          </p:cNvCxnSpPr>
          <p:nvPr/>
        </p:nvCxnSpPr>
        <p:spPr bwMode="auto">
          <a:xfrm flipV="1">
            <a:off x="3129059" y="2895600"/>
            <a:ext cx="528541" cy="358841"/>
          </a:xfrm>
          <a:prstGeom prst="bentConnector3">
            <a:avLst>
              <a:gd name="adj1" fmla="val 50000"/>
            </a:avLst>
          </a:prstGeom>
          <a:noFill/>
          <a:ln w="31750" cap="sq" algn="ctr">
            <a:solidFill>
              <a:srgbClr val="FCD5B5"/>
            </a:solidFill>
            <a:miter lim="800000"/>
            <a:headEnd/>
            <a:tailEnd/>
          </a:ln>
          <a:effectLst>
            <a:outerShdw blurRad="25400" dist="25401" dir="2700000" algn="tl" rotWithShape="0">
              <a:srgbClr val="984807">
                <a:alpha val="60999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84" name="Rectangle 14"/>
          <p:cNvSpPr>
            <a:spLocks noChangeArrowheads="1"/>
          </p:cNvSpPr>
          <p:nvPr/>
        </p:nvSpPr>
        <p:spPr bwMode="auto">
          <a:xfrm>
            <a:off x="3657600" y="2743199"/>
            <a:ext cx="1219200" cy="304801"/>
          </a:xfrm>
          <a:prstGeom prst="rect">
            <a:avLst/>
          </a:prstGeom>
          <a:gradFill rotWithShape="1">
            <a:gsLst>
              <a:gs pos="0">
                <a:srgbClr val="FFBE86"/>
              </a:gs>
              <a:gs pos="35001">
                <a:srgbClr val="FFD0AA"/>
              </a:gs>
              <a:gs pos="100000">
                <a:srgbClr val="FFEBDB"/>
              </a:gs>
            </a:gsLst>
            <a:lin ang="16200000" scaled="1"/>
          </a:gradFill>
          <a:ln w="9525">
            <a:solidFill>
              <a:srgbClr val="E46C0A"/>
            </a:solidFill>
            <a:miter lim="800000"/>
            <a:headEnd/>
            <a:tailEnd/>
          </a:ln>
          <a:effectLst>
            <a:outerShdw dist="20000" dir="5400000" rotWithShape="0">
              <a:srgbClr val="000000">
                <a:alpha val="37999"/>
              </a:srgbClr>
            </a:outerShdw>
          </a:effectLst>
        </p:spPr>
        <p:txBody>
          <a:bodyPr wrap="none" lIns="36576" rIns="0"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050" dirty="0">
                <a:latin typeface="Arial" charset="0"/>
              </a:rPr>
              <a:t>Container</a:t>
            </a:r>
          </a:p>
        </p:txBody>
      </p:sp>
      <p:sp>
        <p:nvSpPr>
          <p:cNvPr id="56" name="Rectangle 14"/>
          <p:cNvSpPr>
            <a:spLocks noChangeArrowheads="1"/>
          </p:cNvSpPr>
          <p:nvPr/>
        </p:nvSpPr>
        <p:spPr bwMode="auto">
          <a:xfrm>
            <a:off x="1094373" y="3960585"/>
            <a:ext cx="848728" cy="199703"/>
          </a:xfrm>
          <a:prstGeom prst="rect">
            <a:avLst/>
          </a:prstGeom>
          <a:gradFill rotWithShape="1">
            <a:gsLst>
              <a:gs pos="0">
                <a:srgbClr val="FFBE86"/>
              </a:gs>
              <a:gs pos="35001">
                <a:srgbClr val="FFD0AA"/>
              </a:gs>
              <a:gs pos="100000">
                <a:srgbClr val="FFEBDB"/>
              </a:gs>
            </a:gsLst>
            <a:lin ang="16200000" scaled="1"/>
          </a:gradFill>
          <a:ln w="9525">
            <a:solidFill>
              <a:srgbClr val="E46C0A"/>
            </a:solidFill>
            <a:miter lim="800000"/>
            <a:headEnd/>
            <a:tailEnd/>
          </a:ln>
          <a:effectLst>
            <a:outerShdw dist="20000" dir="5400000" rotWithShape="0">
              <a:srgbClr val="000000">
                <a:alpha val="37999"/>
              </a:srgbClr>
            </a:outerShdw>
          </a:effectLst>
        </p:spPr>
        <p:txBody>
          <a:bodyPr wrap="none" lIns="73152" rIns="73152"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60325" algn="r" eaLnBrk="1" hangingPunct="1">
              <a:spcBef>
                <a:spcPct val="0"/>
              </a:spcBef>
              <a:buFontTx/>
              <a:buNone/>
            </a:pPr>
            <a:r>
              <a:rPr lang="en-US" altLang="en-US" sz="1100" dirty="0">
                <a:latin typeface="Arial" charset="0"/>
              </a:rPr>
              <a:t>Container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381000" y="-23893"/>
            <a:ext cx="57443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Opaque Containee Implementation:   Providing Docker “image” as an artifact</a:t>
            </a:r>
            <a:endParaRPr lang="en-US" sz="1200" dirty="0"/>
          </a:p>
        </p:txBody>
      </p:sp>
      <p:sp>
        <p:nvSpPr>
          <p:cNvPr id="37" name="Rectangle 14"/>
          <p:cNvSpPr>
            <a:spLocks noChangeArrowheads="1"/>
          </p:cNvSpPr>
          <p:nvPr/>
        </p:nvSpPr>
        <p:spPr bwMode="auto">
          <a:xfrm>
            <a:off x="1094373" y="3399210"/>
            <a:ext cx="848728" cy="151478"/>
          </a:xfrm>
          <a:prstGeom prst="rect">
            <a:avLst/>
          </a:prstGeom>
          <a:gradFill rotWithShape="1">
            <a:gsLst>
              <a:gs pos="0">
                <a:srgbClr val="FFBE86"/>
              </a:gs>
              <a:gs pos="35001">
                <a:srgbClr val="FFD0AA"/>
              </a:gs>
              <a:gs pos="100000">
                <a:srgbClr val="FFEBDB"/>
              </a:gs>
            </a:gsLst>
            <a:lin ang="16200000" scaled="1"/>
          </a:gradFill>
          <a:ln w="9525">
            <a:solidFill>
              <a:srgbClr val="E46C0A"/>
            </a:solidFill>
            <a:miter lim="800000"/>
            <a:headEnd/>
            <a:tailEnd/>
          </a:ln>
          <a:effectLst>
            <a:outerShdw dist="20000" dir="5400000" rotWithShape="0">
              <a:srgbClr val="000000">
                <a:alpha val="37999"/>
              </a:srgbClr>
            </a:outerShdw>
          </a:effectLst>
        </p:spPr>
        <p:txBody>
          <a:bodyPr wrap="none" lIns="73152" rIns="73152"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60325" algn="r" eaLnBrk="1" hangingPunct="1">
              <a:spcBef>
                <a:spcPct val="0"/>
              </a:spcBef>
              <a:buFontTx/>
              <a:buNone/>
            </a:pPr>
            <a:r>
              <a:rPr lang="en-US" altLang="en-US" sz="1100" dirty="0">
                <a:latin typeface="Arial" charset="0"/>
              </a:rPr>
              <a:t>Docker</a:t>
            </a:r>
          </a:p>
        </p:txBody>
      </p:sp>
      <p:cxnSp>
        <p:nvCxnSpPr>
          <p:cNvPr id="82" name="Straight Arrow Connector 81"/>
          <p:cNvCxnSpPr>
            <a:stCxn id="79" idx="0"/>
            <a:endCxn id="47" idx="2"/>
          </p:cNvCxnSpPr>
          <p:nvPr/>
        </p:nvCxnSpPr>
        <p:spPr>
          <a:xfrm flipH="1" flipV="1">
            <a:off x="4654366" y="3276600"/>
            <a:ext cx="984434" cy="563379"/>
          </a:xfrm>
          <a:prstGeom prst="straightConnector1">
            <a:avLst/>
          </a:prstGeom>
          <a:ln w="19050"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14"/>
          <p:cNvSpPr>
            <a:spLocks noChangeArrowheads="1"/>
          </p:cNvSpPr>
          <p:nvPr/>
        </p:nvSpPr>
        <p:spPr bwMode="auto">
          <a:xfrm>
            <a:off x="1094373" y="3610766"/>
            <a:ext cx="848727" cy="168522"/>
          </a:xfrm>
          <a:prstGeom prst="rect">
            <a:avLst/>
          </a:prstGeom>
          <a:gradFill rotWithShape="1">
            <a:gsLst>
              <a:gs pos="0">
                <a:srgbClr val="FFBE86"/>
              </a:gs>
              <a:gs pos="35001">
                <a:srgbClr val="FFD0AA"/>
              </a:gs>
              <a:gs pos="100000">
                <a:srgbClr val="FFEBDB"/>
              </a:gs>
            </a:gsLst>
            <a:lin ang="16200000" scaled="1"/>
          </a:gradFill>
          <a:ln w="9525">
            <a:solidFill>
              <a:srgbClr val="E46C0A"/>
            </a:solidFill>
            <a:miter lim="800000"/>
            <a:headEnd/>
            <a:tailEnd/>
          </a:ln>
          <a:effectLst>
            <a:outerShdw dist="20000" dir="5400000" rotWithShape="0">
              <a:srgbClr val="000000">
                <a:alpha val="37999"/>
              </a:srgbClr>
            </a:outerShdw>
          </a:effectLst>
        </p:spPr>
        <p:txBody>
          <a:bodyPr wrap="none" lIns="73152" rIns="73152"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60325" algn="r" eaLnBrk="1" hangingPunct="1">
              <a:spcBef>
                <a:spcPct val="0"/>
              </a:spcBef>
              <a:buFontTx/>
              <a:buNone/>
            </a:pPr>
            <a:r>
              <a:rPr lang="en-US" altLang="en-US" sz="1100" dirty="0">
                <a:latin typeface="Arial" charset="0"/>
              </a:rPr>
              <a:t>Rocket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570784" y="3673915"/>
            <a:ext cx="262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…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381000" y="1371600"/>
            <a:ext cx="1911101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PaaS</a:t>
            </a:r>
          </a:p>
          <a:p>
            <a:r>
              <a:rPr lang="en-US" sz="1200" b="1" dirty="0"/>
              <a:t>Modeling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i="1" dirty="0"/>
              <a:t>Container is explicit or implicit</a:t>
            </a:r>
          </a:p>
        </p:txBody>
      </p:sp>
      <p:sp>
        <p:nvSpPr>
          <p:cNvPr id="5" name="Rectangle 4"/>
          <p:cNvSpPr/>
          <p:nvPr/>
        </p:nvSpPr>
        <p:spPr>
          <a:xfrm>
            <a:off x="76200" y="442197"/>
            <a:ext cx="6858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Use Case 1: Docker Image (with WebServer inside) as a TOSCA Artifact in CSAR file</a:t>
            </a:r>
          </a:p>
        </p:txBody>
      </p:sp>
      <p:sp>
        <p:nvSpPr>
          <p:cNvPr id="45" name="Rectangle 44"/>
          <p:cNvSpPr/>
          <p:nvPr/>
        </p:nvSpPr>
        <p:spPr>
          <a:xfrm>
            <a:off x="6248400" y="2512214"/>
            <a:ext cx="2708022" cy="1126041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txBody>
          <a:bodyPr wrap="square">
            <a:noAutofit/>
          </a:bodyPr>
          <a:lstStyle/>
          <a:p>
            <a:r>
              <a:rPr lang="en-US" sz="900" dirty="0">
                <a:latin typeface="Consolas" panose="020B0609020204030204" pitchFamily="49" charset="0"/>
                <a:cs typeface="Consolas" panose="020B0609020204030204" pitchFamily="49" charset="0"/>
              </a:rPr>
              <a:t>artifact_types:</a:t>
            </a:r>
          </a:p>
          <a:p>
            <a:r>
              <a:rPr lang="en-US" sz="900" dirty="0">
                <a:latin typeface="Consolas" panose="020B0609020204030204" pitchFamily="49" charset="0"/>
                <a:cs typeface="Consolas" panose="020B0609020204030204" pitchFamily="49" charset="0"/>
              </a:rPr>
              <a:t>  # NEW Tosca non-normative type</a:t>
            </a:r>
          </a:p>
          <a:p>
            <a:r>
              <a:rPr lang="en-US" sz="9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900" b="1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tosca.artifacts.impl.Docker.Image</a:t>
            </a:r>
            <a:r>
              <a:rPr lang="en-US" sz="9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900" dirty="0">
                <a:latin typeface="Consolas" panose="020B0609020204030204" pitchFamily="49" charset="0"/>
                <a:cs typeface="Consolas" panose="020B0609020204030204" pitchFamily="49" charset="0"/>
              </a:rPr>
              <a:t>    derived_from: </a:t>
            </a:r>
            <a:r>
              <a:rPr lang="en-US" sz="900" u="sng" dirty="0">
                <a:latin typeface="Consolas" panose="020B0609020204030204" pitchFamily="49" charset="0"/>
                <a:cs typeface="Consolas" panose="020B0609020204030204" pitchFamily="49" charset="0"/>
                <a:hlinkClick r:id="rId2" action="ppaction://hlinkfile"/>
              </a:rPr>
              <a:t>tosca.artifacts.Root</a:t>
            </a:r>
            <a:endParaRPr lang="en-US" sz="9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900" dirty="0">
                <a:latin typeface="Consolas" panose="020B0609020204030204" pitchFamily="49" charset="0"/>
                <a:cs typeface="Consolas" panose="020B0609020204030204" pitchFamily="49" charset="0"/>
              </a:rPr>
              <a:t>    description: Docker Image TAR</a:t>
            </a:r>
          </a:p>
          <a:p>
            <a:r>
              <a:rPr lang="en-US" sz="900" dirty="0">
                <a:latin typeface="Consolas" panose="020B0609020204030204" pitchFamily="49" charset="0"/>
                <a:cs typeface="Consolas" panose="020B0609020204030204" pitchFamily="49" charset="0"/>
              </a:rPr>
              <a:t>    mime_type: TBD</a:t>
            </a:r>
          </a:p>
          <a:p>
            <a:r>
              <a:rPr lang="en-US" sz="9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900" dirty="0" err="1">
                <a:latin typeface="Consolas" panose="020B0609020204030204" pitchFamily="49" charset="0"/>
                <a:cs typeface="Consolas" panose="020B0609020204030204" pitchFamily="49" charset="0"/>
              </a:rPr>
              <a:t>file_ext</a:t>
            </a:r>
            <a:r>
              <a:rPr lang="en-US" sz="900" dirty="0">
                <a:latin typeface="Consolas" panose="020B0609020204030204" pitchFamily="49" charset="0"/>
                <a:cs typeface="Consolas" panose="020B0609020204030204" pitchFamily="49" charset="0"/>
              </a:rPr>
              <a:t>: [ tar ]</a:t>
            </a:r>
          </a:p>
        </p:txBody>
      </p:sp>
      <p:sp>
        <p:nvSpPr>
          <p:cNvPr id="76" name="Flowchart: Multidocument 75"/>
          <p:cNvSpPr/>
          <p:nvPr/>
        </p:nvSpPr>
        <p:spPr>
          <a:xfrm>
            <a:off x="5740654" y="1238560"/>
            <a:ext cx="1447800" cy="903674"/>
          </a:xfrm>
          <a:prstGeom prst="flowChartMultidocument">
            <a:avLst/>
          </a:prstGeom>
          <a:solidFill>
            <a:schemeClr val="accent3">
              <a:lumMod val="20000"/>
              <a:lumOff val="80000"/>
              <a:alpha val="60000"/>
            </a:schemeClr>
          </a:solidFill>
          <a:ln w="9525">
            <a:solidFill>
              <a:srgbClr val="0066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tIns="0" bIns="0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100" b="1" u="sng" kern="0" dirty="0">
                <a:solidFill>
                  <a:srgbClr val="006600"/>
                </a:solidFill>
                <a:latin typeface="Calibri"/>
                <a:cs typeface="+mn-cs"/>
              </a:rPr>
              <a:t>Artifacts</a:t>
            </a:r>
          </a:p>
          <a:p>
            <a:pPr marL="171450" indent="-1714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100" kern="0" dirty="0">
                <a:solidFill>
                  <a:srgbClr val="006600"/>
                </a:solidFill>
                <a:latin typeface="Calibri"/>
                <a:cs typeface="+mn-cs"/>
              </a:rPr>
              <a:t>Docker Image</a:t>
            </a:r>
          </a:p>
          <a:p>
            <a:pPr marL="171450" indent="-1714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100" kern="0" dirty="0">
                <a:solidFill>
                  <a:srgbClr val="006600"/>
                </a:solidFill>
                <a:latin typeface="Calibri"/>
                <a:cs typeface="+mn-cs"/>
              </a:rPr>
              <a:t>(Apache.</a:t>
            </a:r>
            <a:r>
              <a:rPr lang="en-US" sz="1100" kern="0" dirty="0">
                <a:solidFill>
                  <a:srgbClr val="006600"/>
                </a:solidFill>
                <a:latin typeface="Calibri"/>
              </a:rPr>
              <a:t>TAR)</a:t>
            </a:r>
          </a:p>
        </p:txBody>
      </p:sp>
      <p:cxnSp>
        <p:nvCxnSpPr>
          <p:cNvPr id="78" name="Straight Arrow Connector 77"/>
          <p:cNvCxnSpPr>
            <a:stCxn id="76" idx="1"/>
          </p:cNvCxnSpPr>
          <p:nvPr/>
        </p:nvCxnSpPr>
        <p:spPr>
          <a:xfrm flipH="1">
            <a:off x="4921504" y="1690397"/>
            <a:ext cx="819150" cy="604237"/>
          </a:xfrm>
          <a:prstGeom prst="straightConnector1">
            <a:avLst/>
          </a:prstGeom>
          <a:ln w="19050">
            <a:solidFill>
              <a:schemeClr val="accent3">
                <a:lumMod val="50000"/>
              </a:schemeClr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5693155" y="838200"/>
            <a:ext cx="12410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200" b="1" kern="0" dirty="0">
                <a:solidFill>
                  <a:srgbClr val="006600"/>
                </a:solidFill>
                <a:latin typeface="Calibri"/>
              </a:rPr>
              <a:t>TOSCA CSAR File</a:t>
            </a:r>
          </a:p>
        </p:txBody>
      </p:sp>
      <p:cxnSp>
        <p:nvCxnSpPr>
          <p:cNvPr id="30" name="Straight Arrow Connector 29"/>
          <p:cNvCxnSpPr>
            <a:stCxn id="45" idx="1"/>
          </p:cNvCxnSpPr>
          <p:nvPr/>
        </p:nvCxnSpPr>
        <p:spPr>
          <a:xfrm flipH="1" flipV="1">
            <a:off x="5029200" y="2362200"/>
            <a:ext cx="1219200" cy="713035"/>
          </a:xfrm>
          <a:prstGeom prst="straightConnector1">
            <a:avLst/>
          </a:prstGeom>
          <a:ln w="19050"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220803" y="4800600"/>
            <a:ext cx="3172526" cy="1828800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txBody>
          <a:bodyPr wrap="square">
            <a:noAutofit/>
          </a:bodyPr>
          <a:lstStyle/>
          <a:p>
            <a:r>
              <a:rPr lang="en-US" sz="900" dirty="0">
                <a:latin typeface="Consolas" panose="020B0609020204030204" pitchFamily="49" charset="0"/>
                <a:cs typeface="Consolas" panose="020B0609020204030204" pitchFamily="49" charset="0"/>
              </a:rPr>
              <a:t>node_templates:</a:t>
            </a:r>
          </a:p>
          <a:p>
            <a:r>
              <a:rPr lang="en-US" sz="900" dirty="0">
                <a:latin typeface="Consolas" panose="020B0609020204030204" pitchFamily="49" charset="0"/>
                <a:cs typeface="Consolas" panose="020B0609020204030204" pitchFamily="49" charset="0"/>
              </a:rPr>
              <a:t>  # Note: this node represents just the Docker</a:t>
            </a:r>
          </a:p>
          <a:p>
            <a:r>
              <a:rPr lang="en-US" sz="900" dirty="0">
                <a:latin typeface="Consolas" panose="020B0609020204030204" pitchFamily="49" charset="0"/>
                <a:cs typeface="Consolas" panose="020B0609020204030204" pitchFamily="49" charset="0"/>
              </a:rPr>
              <a:t>  # client in a PaaS, BUT also the engine </a:t>
            </a:r>
          </a:p>
          <a:p>
            <a:r>
              <a:rPr lang="en-US" sz="900" dirty="0">
                <a:latin typeface="Consolas" panose="020B0609020204030204" pitchFamily="49" charset="0"/>
                <a:cs typeface="Consolas" panose="020B0609020204030204" pitchFamily="49" charset="0"/>
              </a:rPr>
              <a:t>  # (daemon) for single client / demo purposes</a:t>
            </a:r>
          </a:p>
          <a:p>
            <a:r>
              <a:rPr lang="en-US" sz="9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900" dirty="0" err="1">
                <a:latin typeface="Consolas" panose="020B0609020204030204" pitchFamily="49" charset="0"/>
                <a:cs typeface="Consolas" panose="020B0609020204030204" pitchFamily="49" charset="0"/>
              </a:rPr>
              <a:t>docker_client</a:t>
            </a:r>
            <a:r>
              <a:rPr lang="en-US" sz="900" dirty="0">
                <a:latin typeface="Consolas" panose="020B0609020204030204" pitchFamily="49" charset="0"/>
                <a:cs typeface="Consolas" panose="020B0609020204030204" pitchFamily="49" charset="0"/>
              </a:rPr>
              <a:t>:  </a:t>
            </a:r>
          </a:p>
          <a:p>
            <a:r>
              <a:rPr lang="en-US" sz="900" dirty="0">
                <a:latin typeface="Consolas" panose="020B0609020204030204" pitchFamily="49" charset="0"/>
                <a:cs typeface="Consolas" panose="020B0609020204030204" pitchFamily="49" charset="0"/>
              </a:rPr>
              <a:t>    type: </a:t>
            </a:r>
            <a:r>
              <a:rPr lang="en-US" sz="9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tosca.nodes.Container</a:t>
            </a:r>
          </a:p>
          <a:p>
            <a:r>
              <a:rPr lang="en-US" sz="900" dirty="0">
                <a:latin typeface="Consolas" panose="020B0609020204030204" pitchFamily="49" charset="0"/>
                <a:cs typeface="Consolas" panose="020B0609020204030204" pitchFamily="49" charset="0"/>
              </a:rPr>
              <a:t>    capabilities:</a:t>
            </a:r>
          </a:p>
          <a:p>
            <a:r>
              <a:rPr lang="en-US" sz="900" dirty="0">
                <a:latin typeface="Consolas" panose="020B0609020204030204" pitchFamily="49" charset="0"/>
                <a:cs typeface="Consolas" panose="020B0609020204030204" pitchFamily="49" charset="0"/>
              </a:rPr>
              <a:t>       </a:t>
            </a:r>
            <a:r>
              <a:rPr lang="en-US" sz="9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tosca.capabilities.Container.Docker</a:t>
            </a:r>
          </a:p>
          <a:p>
            <a:endParaRPr lang="en-US" sz="900" b="1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900" i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# Optionally… make this an abstract</a:t>
            </a:r>
          </a:p>
          <a:p>
            <a:r>
              <a:rPr lang="en-US" sz="900" i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# </a:t>
            </a:r>
            <a:r>
              <a:rPr lang="en-US" sz="900" i="1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node_template</a:t>
            </a:r>
            <a:r>
              <a:rPr lang="en-US" sz="900" i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allowing subsystem </a:t>
            </a:r>
          </a:p>
          <a:p>
            <a:r>
              <a:rPr lang="en-US" sz="900" i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# replacement:</a:t>
            </a:r>
          </a:p>
          <a:p>
            <a:r>
              <a:rPr lang="en-US" sz="900" i="1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900" b="1" i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directive: [ selectable ]</a:t>
            </a:r>
            <a:endParaRPr lang="en-US" sz="900" b="1" dirty="0">
              <a:solidFill>
                <a:schemeClr val="accent6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9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endParaRPr lang="en-US" sz="900" b="1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53" name="Group 52"/>
          <p:cNvGrpSpPr/>
          <p:nvPr/>
        </p:nvGrpSpPr>
        <p:grpSpPr>
          <a:xfrm rot="10800000">
            <a:off x="2835543" y="3172272"/>
            <a:ext cx="293516" cy="164338"/>
            <a:chOff x="3035702" y="1219833"/>
            <a:chExt cx="350454" cy="196217"/>
          </a:xfrm>
        </p:grpSpPr>
        <p:sp>
          <p:nvSpPr>
            <p:cNvPr id="54" name="Pentagon 13"/>
            <p:cNvSpPr>
              <a:spLocks noChangeArrowheads="1"/>
            </p:cNvSpPr>
            <p:nvPr/>
          </p:nvSpPr>
          <p:spPr bwMode="auto">
            <a:xfrm>
              <a:off x="3035702" y="1219833"/>
              <a:ext cx="253209" cy="196217"/>
            </a:xfrm>
            <a:prstGeom prst="homePlate">
              <a:avLst>
                <a:gd name="adj" fmla="val 37332"/>
              </a:avLst>
            </a:prstGeom>
            <a:gradFill rotWithShape="1">
              <a:gsLst>
                <a:gs pos="0">
                  <a:srgbClr val="FFBE86"/>
                </a:gs>
                <a:gs pos="35001">
                  <a:srgbClr val="FFD0AA"/>
                </a:gs>
                <a:gs pos="100000">
                  <a:srgbClr val="FFEBDB"/>
                </a:gs>
              </a:gsLst>
              <a:lin ang="16200000" scaled="1"/>
            </a:gradFill>
            <a:ln w="9525">
              <a:solidFill>
                <a:srgbClr val="E46C0A"/>
              </a:solidFill>
              <a:miter lim="800000"/>
              <a:headEnd/>
              <a:tailEnd/>
            </a:ln>
            <a:effectLst>
              <a:outerShdw dist="20000" dir="5400000" rotWithShape="0">
                <a:srgbClr val="000000">
                  <a:alpha val="37999"/>
                </a:srgbClr>
              </a:outerShdw>
            </a:effec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>
                <a:latin typeface="Arial" charset="0"/>
              </a:endParaRPr>
            </a:p>
          </p:txBody>
        </p:sp>
        <p:sp>
          <p:nvSpPr>
            <p:cNvPr id="55" name="Chevron 18"/>
            <p:cNvSpPr>
              <a:spLocks noChangeArrowheads="1"/>
            </p:cNvSpPr>
            <p:nvPr/>
          </p:nvSpPr>
          <p:spPr bwMode="auto">
            <a:xfrm>
              <a:off x="3264304" y="1219835"/>
              <a:ext cx="121852" cy="196215"/>
            </a:xfrm>
            <a:prstGeom prst="chevron">
              <a:avLst>
                <a:gd name="adj" fmla="val 50000"/>
              </a:avLst>
            </a:prstGeom>
            <a:gradFill rotWithShape="1">
              <a:gsLst>
                <a:gs pos="0">
                  <a:srgbClr val="FFBE86"/>
                </a:gs>
                <a:gs pos="35001">
                  <a:srgbClr val="FFD0AA"/>
                </a:gs>
                <a:gs pos="100000">
                  <a:srgbClr val="FFEBDB"/>
                </a:gs>
              </a:gsLst>
              <a:lin ang="16200000" scaled="1"/>
            </a:gradFill>
            <a:ln w="9525">
              <a:solidFill>
                <a:srgbClr val="E46C0A"/>
              </a:solidFill>
              <a:miter lim="800000"/>
              <a:headEnd/>
              <a:tailEnd/>
            </a:ln>
            <a:effectLst>
              <a:outerShdw dist="20000" dir="5400000" rotWithShape="0">
                <a:srgbClr val="000000">
                  <a:alpha val="37999"/>
                </a:srgbClr>
              </a:outerShdw>
            </a:effec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>
                <a:latin typeface="Arial" charset="0"/>
              </a:endParaRPr>
            </a:p>
          </p:txBody>
        </p:sp>
      </p:grpSp>
      <p:cxnSp>
        <p:nvCxnSpPr>
          <p:cNvPr id="29" name="Straight Connector 28"/>
          <p:cNvCxnSpPr/>
          <p:nvPr/>
        </p:nvCxnSpPr>
        <p:spPr>
          <a:xfrm>
            <a:off x="3045985" y="862318"/>
            <a:ext cx="2015" cy="3776341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32" idx="0"/>
            <a:endCxn id="52" idx="2"/>
          </p:cNvCxnSpPr>
          <p:nvPr/>
        </p:nvCxnSpPr>
        <p:spPr>
          <a:xfrm flipH="1" flipV="1">
            <a:off x="1111894" y="4400518"/>
            <a:ext cx="695172" cy="400082"/>
          </a:xfrm>
          <a:prstGeom prst="straightConnector1">
            <a:avLst/>
          </a:prstGeom>
          <a:ln w="19050"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B060D0-623D-EA7D-F5EC-99FAB557CF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4089400" y="6337300"/>
            <a:ext cx="9652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rgbClr val="003366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+mn-lt"/>
                <a:ea typeface="ＭＳ Ｐゴシック" charset="0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defRPr/>
            </a:pPr>
            <a:r>
              <a:rPr lang="it-IT"/>
              <a:t>- </a:t>
            </a:r>
            <a:fld id="{0D65E5FF-0279-0442-8A18-37024F4C050F}" type="slidenum">
              <a:rPr lang="en-US" smtClean="0"/>
              <a:pPr>
                <a:defRPr/>
              </a:pPr>
              <a:t>63</a:t>
            </a:fld>
            <a:r>
              <a:rPr lang="it-IT"/>
              <a:t> -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744128"/>
      </p:ext>
    </p:extLst>
  </p:cSld>
  <p:clrMapOvr>
    <a:masterClrMapping/>
  </p:clrMapOvr>
  <p:transition spd="med">
    <p:fad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Web Server Tier"/>
          <p:cNvSpPr>
            <a:spLocks noChangeArrowheads="1"/>
          </p:cNvSpPr>
          <p:nvPr/>
        </p:nvSpPr>
        <p:spPr bwMode="auto">
          <a:xfrm>
            <a:off x="2377889" y="3380192"/>
            <a:ext cx="535413" cy="589194"/>
          </a:xfrm>
          <a:prstGeom prst="roundRect">
            <a:avLst>
              <a:gd name="adj" fmla="val 16667"/>
            </a:avLst>
          </a:prstGeom>
          <a:solidFill>
            <a:schemeClr val="accent6">
              <a:lumMod val="40000"/>
              <a:lumOff val="60000"/>
              <a:alpha val="7000"/>
            </a:schemeClr>
          </a:solidFill>
          <a:ln w="6350">
            <a:solidFill>
              <a:schemeClr val="accent6">
                <a:lumMod val="75000"/>
              </a:schemeClr>
            </a:solidFill>
            <a:round/>
            <a:headEnd/>
            <a:tailEnd/>
          </a:ln>
          <a:effectLst>
            <a:outerShdw blurRad="38100" dir="2700000" algn="tl" rotWithShape="0">
              <a:schemeClr val="accent6">
                <a:lumMod val="75000"/>
                <a:alpha val="40000"/>
              </a:schemeClr>
            </a:outerShdw>
          </a:effectLst>
        </p:spPr>
        <p:txBody>
          <a:bodyPr tIns="0" bIns="0"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>
              <a:defRPr/>
            </a:pPr>
            <a:r>
              <a:rPr lang="en-US" altLang="en-US" sz="700" dirty="0">
                <a:latin typeface="Arial" charset="0"/>
              </a:rPr>
              <a:t>Hosted On</a:t>
            </a:r>
          </a:p>
        </p:txBody>
      </p:sp>
      <p:sp>
        <p:nvSpPr>
          <p:cNvPr id="87" name="Web Server Tier"/>
          <p:cNvSpPr>
            <a:spLocks noChangeArrowheads="1"/>
          </p:cNvSpPr>
          <p:nvPr/>
        </p:nvSpPr>
        <p:spPr bwMode="auto">
          <a:xfrm>
            <a:off x="568284" y="2750186"/>
            <a:ext cx="1316456" cy="2233695"/>
          </a:xfrm>
          <a:prstGeom prst="roundRect">
            <a:avLst>
              <a:gd name="adj" fmla="val 16667"/>
            </a:avLst>
          </a:prstGeom>
          <a:pattFill prst="wdUpDiag">
            <a:fgClr>
              <a:schemeClr val="bg1">
                <a:lumMod val="85000"/>
              </a:schemeClr>
            </a:fgClr>
            <a:bgClr>
              <a:schemeClr val="bg1"/>
            </a:bgClr>
          </a:pattFill>
          <a:ln w="9525">
            <a:solidFill>
              <a:schemeClr val="tx1">
                <a:lumMod val="65000"/>
                <a:lumOff val="35000"/>
              </a:schemeClr>
            </a:solidFill>
            <a:prstDash val="dash"/>
            <a:round/>
            <a:headEnd/>
            <a:tailEnd/>
          </a:ln>
          <a:effectLst/>
        </p:spPr>
        <p:txBody>
          <a:bodyPr tIns="0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1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Software Component</a:t>
            </a:r>
          </a:p>
        </p:txBody>
      </p:sp>
      <p:sp>
        <p:nvSpPr>
          <p:cNvPr id="52" name="Web Server Tier"/>
          <p:cNvSpPr>
            <a:spLocks noChangeArrowheads="1"/>
          </p:cNvSpPr>
          <p:nvPr/>
        </p:nvSpPr>
        <p:spPr bwMode="auto">
          <a:xfrm>
            <a:off x="679526" y="2994341"/>
            <a:ext cx="1129014" cy="1847849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A3C4FF"/>
              </a:gs>
              <a:gs pos="35001">
                <a:srgbClr val="BFD5FF"/>
              </a:gs>
              <a:gs pos="100000">
                <a:srgbClr val="E5EEFF"/>
              </a:gs>
            </a:gsLst>
            <a:lin ang="16200000" scaled="1"/>
          </a:gradFill>
          <a:ln w="9525">
            <a:solidFill>
              <a:srgbClr val="4A7EBB"/>
            </a:solidFill>
            <a:round/>
            <a:headEnd/>
            <a:tailEnd/>
          </a:ln>
          <a:effectLst>
            <a:outerShdw dist="20000" dir="5400000" rotWithShape="0">
              <a:srgbClr val="000000">
                <a:alpha val="37999"/>
              </a:srgbClr>
            </a:outerShdw>
          </a:effectLst>
        </p:spPr>
        <p:txBody>
          <a:bodyPr lIns="0" tIns="0" rIns="0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100" b="1" dirty="0">
                <a:solidFill>
                  <a:srgbClr val="000000"/>
                </a:solidFill>
              </a:rPr>
              <a:t>Container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050" i="1" dirty="0">
                <a:solidFill>
                  <a:srgbClr val="000000"/>
                </a:solidFill>
              </a:rPr>
              <a:t>(Docker Runtime Capability)</a:t>
            </a:r>
          </a:p>
        </p:txBody>
      </p:sp>
      <p:sp>
        <p:nvSpPr>
          <p:cNvPr id="47" name="Web Server Tier"/>
          <p:cNvSpPr>
            <a:spLocks noChangeArrowheads="1"/>
          </p:cNvSpPr>
          <p:nvPr/>
        </p:nvSpPr>
        <p:spPr bwMode="auto">
          <a:xfrm>
            <a:off x="3561140" y="1631081"/>
            <a:ext cx="1447298" cy="19812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A3C4FF"/>
              </a:gs>
              <a:gs pos="35001">
                <a:srgbClr val="BFD5FF"/>
              </a:gs>
              <a:gs pos="100000">
                <a:srgbClr val="E5EEFF"/>
              </a:gs>
            </a:gsLst>
            <a:lin ang="16200000" scaled="1"/>
          </a:gradFill>
          <a:ln w="9525">
            <a:solidFill>
              <a:srgbClr val="4A7EBB"/>
            </a:solidFill>
            <a:round/>
            <a:headEnd/>
            <a:tailEnd/>
          </a:ln>
          <a:effectLst>
            <a:outerShdw dist="20000" dir="5400000" rotWithShape="0">
              <a:srgbClr val="000000">
                <a:alpha val="37999"/>
              </a:srgbClr>
            </a:outerShdw>
          </a:effectLst>
        </p:spPr>
        <p:txBody>
          <a:bodyPr tIns="0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200" b="1" dirty="0">
                <a:solidFill>
                  <a:srgbClr val="000000"/>
                </a:solidFill>
              </a:rPr>
              <a:t>Containee</a:t>
            </a:r>
          </a:p>
          <a:p>
            <a:pPr algn="ctr" eaLnBrk="1" hangingPunct="1">
              <a:spcBef>
                <a:spcPct val="0"/>
              </a:spcBef>
              <a:buNone/>
            </a:pPr>
            <a:r>
              <a:rPr lang="en-US" altLang="en-US" sz="1050" i="1" dirty="0">
                <a:solidFill>
                  <a:srgbClr val="000000"/>
                </a:solidFill>
              </a:rPr>
              <a:t>(Docker Runtime Requirement)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050" b="1" dirty="0">
              <a:solidFill>
                <a:srgbClr val="000000"/>
              </a:solidFill>
            </a:endParaRPr>
          </a:p>
        </p:txBody>
      </p:sp>
      <p:sp>
        <p:nvSpPr>
          <p:cNvPr id="83" name="Web Server Tier"/>
          <p:cNvSpPr>
            <a:spLocks noChangeArrowheads="1"/>
          </p:cNvSpPr>
          <p:nvPr/>
        </p:nvSpPr>
        <p:spPr bwMode="auto">
          <a:xfrm>
            <a:off x="3408739" y="2774081"/>
            <a:ext cx="1399674" cy="647701"/>
          </a:xfrm>
          <a:prstGeom prst="roundRect">
            <a:avLst>
              <a:gd name="adj" fmla="val 16667"/>
            </a:avLst>
          </a:prstGeom>
          <a:solidFill>
            <a:schemeClr val="tx2">
              <a:lumMod val="20000"/>
              <a:lumOff val="80000"/>
            </a:schemeClr>
          </a:solidFill>
          <a:ln w="6350">
            <a:solidFill>
              <a:schemeClr val="accent1"/>
            </a:solidFill>
            <a:round/>
            <a:headEnd/>
            <a:tailEnd/>
          </a:ln>
          <a:effectLst/>
        </p:spPr>
        <p:txBody>
          <a:bodyPr tIns="0" bIns="0"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>
              <a:defRPr/>
            </a:pPr>
            <a:r>
              <a:rPr lang="en-US" altLang="en-US" sz="900" i="1" dirty="0">
                <a:latin typeface="Arial" charset="0"/>
              </a:rPr>
              <a:t>Requirements</a:t>
            </a:r>
          </a:p>
        </p:txBody>
      </p:sp>
      <p:sp>
        <p:nvSpPr>
          <p:cNvPr id="58" name="Web Server Tier"/>
          <p:cNvSpPr>
            <a:spLocks noChangeArrowheads="1"/>
          </p:cNvSpPr>
          <p:nvPr/>
        </p:nvSpPr>
        <p:spPr bwMode="auto">
          <a:xfrm>
            <a:off x="976962" y="3612282"/>
            <a:ext cx="1212577" cy="1143000"/>
          </a:xfrm>
          <a:prstGeom prst="roundRect">
            <a:avLst>
              <a:gd name="adj" fmla="val 16667"/>
            </a:avLst>
          </a:prstGeom>
          <a:solidFill>
            <a:schemeClr val="tx2">
              <a:lumMod val="20000"/>
              <a:lumOff val="80000"/>
            </a:schemeClr>
          </a:solidFill>
          <a:ln w="6350">
            <a:solidFill>
              <a:schemeClr val="accent1"/>
            </a:solidFill>
            <a:round/>
            <a:headEnd/>
            <a:tailEnd/>
          </a:ln>
          <a:effectLst/>
        </p:spPr>
        <p:txBody>
          <a:bodyPr tIns="0" bIns="0"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>
              <a:defRPr/>
            </a:pPr>
            <a:r>
              <a:rPr lang="en-US" altLang="en-US" sz="900" i="1" dirty="0">
                <a:latin typeface="Arial" charset="0"/>
              </a:rPr>
              <a:t>Capabilities</a:t>
            </a:r>
          </a:p>
        </p:txBody>
      </p:sp>
      <p:sp>
        <p:nvSpPr>
          <p:cNvPr id="79" name="Rectangle 78"/>
          <p:cNvSpPr/>
          <p:nvPr/>
        </p:nvSpPr>
        <p:spPr>
          <a:xfrm>
            <a:off x="3468250" y="3992360"/>
            <a:ext cx="3674289" cy="222770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txBody>
          <a:bodyPr wrap="square">
            <a:noAutofit/>
          </a:bodyPr>
          <a:lstStyle/>
          <a:p>
            <a:r>
              <a:rPr lang="en-US" sz="800" dirty="0">
                <a:latin typeface="Consolas" panose="020B0609020204030204" pitchFamily="49" charset="0"/>
                <a:cs typeface="Consolas" panose="020B0609020204030204" pitchFamily="49" charset="0"/>
              </a:rPr>
              <a:t># NOT YET IN TOSCA SPEC. TO BE INVENTED…</a:t>
            </a:r>
          </a:p>
          <a:p>
            <a:r>
              <a:rPr lang="en-US" sz="8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repositories:</a:t>
            </a:r>
          </a:p>
          <a:p>
            <a:r>
              <a:rPr lang="en-US" sz="8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800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docker_hub</a:t>
            </a:r>
            <a:r>
              <a:rPr lang="en-US" sz="8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8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url: xxx</a:t>
            </a:r>
          </a:p>
          <a:p>
            <a:r>
              <a:rPr lang="en-US" sz="8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credentials: </a:t>
            </a:r>
            <a:r>
              <a:rPr lang="en-US" sz="800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yyy</a:t>
            </a:r>
            <a:endParaRPr lang="en-US" sz="800" b="1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800" dirty="0">
              <a:solidFill>
                <a:schemeClr val="tx1">
                  <a:lumMod val="65000"/>
                  <a:lumOff val="3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node_templates:</a:t>
            </a:r>
          </a:p>
          <a:p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</a:p>
          <a:p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docker_webserver</a:t>
            </a:r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type: </a:t>
            </a:r>
            <a:r>
              <a:rPr lang="en-US" sz="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tosca.nodes.Containee</a:t>
            </a:r>
          </a:p>
          <a:p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requirements:</a:t>
            </a:r>
          </a:p>
          <a:p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- host:  </a:t>
            </a:r>
          </a:p>
          <a:p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# omitted for brevity</a:t>
            </a:r>
          </a:p>
          <a:p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artifacts:</a:t>
            </a:r>
          </a:p>
          <a:p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- </a:t>
            </a:r>
            <a:r>
              <a:rPr lang="en-US" sz="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my_image</a:t>
            </a:r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800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 URI of Docker Image in Repo. &gt;</a:t>
            </a:r>
          </a:p>
          <a:p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type: tosca.artifacts.impl.Docker.Image:</a:t>
            </a:r>
          </a:p>
          <a:p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8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repository: </a:t>
            </a:r>
            <a:r>
              <a:rPr lang="en-US" sz="800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docker_repo</a:t>
            </a:r>
            <a:endParaRPr lang="en-US" sz="800" b="1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</a:p>
        </p:txBody>
      </p:sp>
      <p:grpSp>
        <p:nvGrpSpPr>
          <p:cNvPr id="53" name="Group 52"/>
          <p:cNvGrpSpPr/>
          <p:nvPr/>
        </p:nvGrpSpPr>
        <p:grpSpPr>
          <a:xfrm rot="10800000">
            <a:off x="2472245" y="3660353"/>
            <a:ext cx="293516" cy="164338"/>
            <a:chOff x="3035702" y="1219833"/>
            <a:chExt cx="350454" cy="196217"/>
          </a:xfrm>
        </p:grpSpPr>
        <p:sp>
          <p:nvSpPr>
            <p:cNvPr id="54" name="Pentagon 13"/>
            <p:cNvSpPr>
              <a:spLocks noChangeArrowheads="1"/>
            </p:cNvSpPr>
            <p:nvPr/>
          </p:nvSpPr>
          <p:spPr bwMode="auto">
            <a:xfrm>
              <a:off x="3035702" y="1219833"/>
              <a:ext cx="253209" cy="196217"/>
            </a:xfrm>
            <a:prstGeom prst="homePlate">
              <a:avLst>
                <a:gd name="adj" fmla="val 37332"/>
              </a:avLst>
            </a:prstGeom>
            <a:gradFill rotWithShape="1">
              <a:gsLst>
                <a:gs pos="0">
                  <a:srgbClr val="FFBE86"/>
                </a:gs>
                <a:gs pos="35001">
                  <a:srgbClr val="FFD0AA"/>
                </a:gs>
                <a:gs pos="100000">
                  <a:srgbClr val="FFEBDB"/>
                </a:gs>
              </a:gsLst>
              <a:lin ang="16200000" scaled="1"/>
            </a:gradFill>
            <a:ln w="9525">
              <a:solidFill>
                <a:srgbClr val="E46C0A"/>
              </a:solidFill>
              <a:miter lim="800000"/>
              <a:headEnd/>
              <a:tailEnd/>
            </a:ln>
            <a:effectLst>
              <a:outerShdw dist="20000" dir="5400000" rotWithShape="0">
                <a:srgbClr val="000000">
                  <a:alpha val="37999"/>
                </a:srgbClr>
              </a:outerShdw>
            </a:effec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>
                <a:latin typeface="Arial" charset="0"/>
              </a:endParaRPr>
            </a:p>
          </p:txBody>
        </p:sp>
        <p:sp>
          <p:nvSpPr>
            <p:cNvPr id="55" name="Chevron 18"/>
            <p:cNvSpPr>
              <a:spLocks noChangeArrowheads="1"/>
            </p:cNvSpPr>
            <p:nvPr/>
          </p:nvSpPr>
          <p:spPr bwMode="auto">
            <a:xfrm>
              <a:off x="3264304" y="1219835"/>
              <a:ext cx="121852" cy="196215"/>
            </a:xfrm>
            <a:prstGeom prst="chevron">
              <a:avLst>
                <a:gd name="adj" fmla="val 50000"/>
              </a:avLst>
            </a:prstGeom>
            <a:gradFill rotWithShape="1">
              <a:gsLst>
                <a:gs pos="0">
                  <a:srgbClr val="FFBE86"/>
                </a:gs>
                <a:gs pos="35001">
                  <a:srgbClr val="FFD0AA"/>
                </a:gs>
                <a:gs pos="100000">
                  <a:srgbClr val="FFEBDB"/>
                </a:gs>
              </a:gsLst>
              <a:lin ang="16200000" scaled="1"/>
            </a:gradFill>
            <a:ln w="9525">
              <a:solidFill>
                <a:srgbClr val="E46C0A"/>
              </a:solidFill>
              <a:miter lim="800000"/>
              <a:headEnd/>
              <a:tailEnd/>
            </a:ln>
            <a:effectLst>
              <a:outerShdw dist="20000" dir="5400000" rotWithShape="0">
                <a:srgbClr val="000000">
                  <a:alpha val="37999"/>
                </a:srgbClr>
              </a:outerShdw>
            </a:effec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>
                <a:latin typeface="Arial" charset="0"/>
              </a:endParaRPr>
            </a:p>
          </p:txBody>
        </p:sp>
      </p:grpSp>
      <p:cxnSp>
        <p:nvCxnSpPr>
          <p:cNvPr id="57" name="Straight Connector 12"/>
          <p:cNvCxnSpPr>
            <a:cxnSpLocks noChangeShapeType="1"/>
            <a:stCxn id="56" idx="3"/>
            <a:endCxn id="55" idx="3"/>
          </p:cNvCxnSpPr>
          <p:nvPr/>
        </p:nvCxnSpPr>
        <p:spPr bwMode="auto">
          <a:xfrm flipV="1">
            <a:off x="2075240" y="3742521"/>
            <a:ext cx="397005" cy="759588"/>
          </a:xfrm>
          <a:prstGeom prst="bentConnector3">
            <a:avLst>
              <a:gd name="adj1" fmla="val 50000"/>
            </a:avLst>
          </a:prstGeom>
          <a:noFill/>
          <a:ln w="31750" cap="sq" algn="ctr">
            <a:solidFill>
              <a:srgbClr val="FCD5B5"/>
            </a:solidFill>
            <a:miter lim="800000"/>
            <a:headEnd/>
            <a:tailEnd/>
          </a:ln>
          <a:effectLst>
            <a:outerShdw blurRad="25400" dist="25401" dir="2700000" algn="tl" rotWithShape="0">
              <a:srgbClr val="984807">
                <a:alpha val="60999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75" name="Straight Connector 12"/>
          <p:cNvCxnSpPr>
            <a:cxnSpLocks noChangeShapeType="1"/>
            <a:stCxn id="54" idx="1"/>
            <a:endCxn id="84" idx="1"/>
          </p:cNvCxnSpPr>
          <p:nvPr/>
        </p:nvCxnSpPr>
        <p:spPr bwMode="auto">
          <a:xfrm flipV="1">
            <a:off x="2765761" y="3155081"/>
            <a:ext cx="566778" cy="587441"/>
          </a:xfrm>
          <a:prstGeom prst="bentConnector3">
            <a:avLst>
              <a:gd name="adj1" fmla="val 50000"/>
            </a:avLst>
          </a:prstGeom>
          <a:noFill/>
          <a:ln w="31750" cap="sq" algn="ctr">
            <a:solidFill>
              <a:srgbClr val="FCD5B5"/>
            </a:solidFill>
            <a:miter lim="800000"/>
            <a:headEnd/>
            <a:tailEnd/>
          </a:ln>
          <a:effectLst>
            <a:outerShdw blurRad="25400" dist="25401" dir="2700000" algn="tl" rotWithShape="0">
              <a:srgbClr val="984807">
                <a:alpha val="60999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84" name="Rectangle 14"/>
          <p:cNvSpPr>
            <a:spLocks noChangeArrowheads="1"/>
          </p:cNvSpPr>
          <p:nvPr/>
        </p:nvSpPr>
        <p:spPr bwMode="auto">
          <a:xfrm>
            <a:off x="3332539" y="3002680"/>
            <a:ext cx="1219200" cy="304801"/>
          </a:xfrm>
          <a:prstGeom prst="rect">
            <a:avLst/>
          </a:prstGeom>
          <a:gradFill rotWithShape="1">
            <a:gsLst>
              <a:gs pos="0">
                <a:srgbClr val="FFBE86"/>
              </a:gs>
              <a:gs pos="35001">
                <a:srgbClr val="FFD0AA"/>
              </a:gs>
              <a:gs pos="100000">
                <a:srgbClr val="FFEBDB"/>
              </a:gs>
            </a:gsLst>
            <a:lin ang="16200000" scaled="1"/>
          </a:gradFill>
          <a:ln w="9525">
            <a:solidFill>
              <a:srgbClr val="E46C0A"/>
            </a:solidFill>
            <a:miter lim="800000"/>
            <a:headEnd/>
            <a:tailEnd/>
          </a:ln>
          <a:effectLst>
            <a:outerShdw dist="20000" dir="5400000" rotWithShape="0">
              <a:srgbClr val="000000">
                <a:alpha val="37999"/>
              </a:srgbClr>
            </a:outerShdw>
          </a:effectLst>
        </p:spPr>
        <p:txBody>
          <a:bodyPr wrap="none" lIns="36576" rIns="0"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050" dirty="0">
                <a:latin typeface="Arial" charset="0"/>
              </a:rPr>
              <a:t>Container</a:t>
            </a:r>
          </a:p>
        </p:txBody>
      </p:sp>
      <p:sp>
        <p:nvSpPr>
          <p:cNvPr id="56" name="Rectangle 14"/>
          <p:cNvSpPr>
            <a:spLocks noChangeArrowheads="1"/>
          </p:cNvSpPr>
          <p:nvPr/>
        </p:nvSpPr>
        <p:spPr bwMode="auto">
          <a:xfrm>
            <a:off x="1226512" y="4402257"/>
            <a:ext cx="848728" cy="199703"/>
          </a:xfrm>
          <a:prstGeom prst="rect">
            <a:avLst/>
          </a:prstGeom>
          <a:gradFill rotWithShape="1">
            <a:gsLst>
              <a:gs pos="0">
                <a:srgbClr val="FFBE86"/>
              </a:gs>
              <a:gs pos="35001">
                <a:srgbClr val="FFD0AA"/>
              </a:gs>
              <a:gs pos="100000">
                <a:srgbClr val="FFEBDB"/>
              </a:gs>
            </a:gsLst>
            <a:lin ang="16200000" scaled="1"/>
          </a:gradFill>
          <a:ln w="9525">
            <a:solidFill>
              <a:srgbClr val="E46C0A"/>
            </a:solidFill>
            <a:miter lim="800000"/>
            <a:headEnd/>
            <a:tailEnd/>
          </a:ln>
          <a:effectLst>
            <a:outerShdw dist="20000" dir="5400000" rotWithShape="0">
              <a:srgbClr val="000000">
                <a:alpha val="37999"/>
              </a:srgbClr>
            </a:outerShdw>
          </a:effectLst>
        </p:spPr>
        <p:txBody>
          <a:bodyPr wrap="none" lIns="73152" rIns="73152"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60325" algn="r" eaLnBrk="1" hangingPunct="1">
              <a:spcBef>
                <a:spcPct val="0"/>
              </a:spcBef>
              <a:buFontTx/>
              <a:buNone/>
            </a:pPr>
            <a:r>
              <a:rPr lang="en-US" altLang="en-US" sz="1100" dirty="0">
                <a:latin typeface="Arial" charset="0"/>
              </a:rPr>
              <a:t>Container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581025" y="-32211"/>
            <a:ext cx="42952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Opaque Containee Implementation:   Providing Docker “image” as an artifact</a:t>
            </a:r>
            <a:endParaRPr lang="en-US" sz="1200" dirty="0"/>
          </a:p>
        </p:txBody>
      </p:sp>
      <p:sp>
        <p:nvSpPr>
          <p:cNvPr id="37" name="Rectangle 14"/>
          <p:cNvSpPr>
            <a:spLocks noChangeArrowheads="1"/>
          </p:cNvSpPr>
          <p:nvPr/>
        </p:nvSpPr>
        <p:spPr bwMode="auto">
          <a:xfrm>
            <a:off x="1226512" y="3840882"/>
            <a:ext cx="848728" cy="151478"/>
          </a:xfrm>
          <a:prstGeom prst="rect">
            <a:avLst/>
          </a:prstGeom>
          <a:gradFill rotWithShape="1">
            <a:gsLst>
              <a:gs pos="0">
                <a:srgbClr val="FFBE86"/>
              </a:gs>
              <a:gs pos="35001">
                <a:srgbClr val="FFD0AA"/>
              </a:gs>
              <a:gs pos="100000">
                <a:srgbClr val="FFEBDB"/>
              </a:gs>
            </a:gsLst>
            <a:lin ang="16200000" scaled="1"/>
          </a:gradFill>
          <a:ln w="9525">
            <a:solidFill>
              <a:srgbClr val="E46C0A"/>
            </a:solidFill>
            <a:miter lim="800000"/>
            <a:headEnd/>
            <a:tailEnd/>
          </a:ln>
          <a:effectLst>
            <a:outerShdw dist="20000" dir="5400000" rotWithShape="0">
              <a:srgbClr val="000000">
                <a:alpha val="37999"/>
              </a:srgbClr>
            </a:outerShdw>
          </a:effectLst>
        </p:spPr>
        <p:txBody>
          <a:bodyPr wrap="none" lIns="73152" rIns="73152"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60325" algn="r" eaLnBrk="1" hangingPunct="1">
              <a:spcBef>
                <a:spcPct val="0"/>
              </a:spcBef>
              <a:buFontTx/>
              <a:buNone/>
            </a:pPr>
            <a:r>
              <a:rPr lang="en-US" altLang="en-US" sz="1100" dirty="0">
                <a:latin typeface="Arial" charset="0"/>
              </a:rPr>
              <a:t>Docker</a:t>
            </a:r>
          </a:p>
        </p:txBody>
      </p:sp>
      <p:cxnSp>
        <p:nvCxnSpPr>
          <p:cNvPr id="82" name="Straight Arrow Connector 81"/>
          <p:cNvCxnSpPr>
            <a:stCxn id="79" idx="0"/>
            <a:endCxn id="47" idx="2"/>
          </p:cNvCxnSpPr>
          <p:nvPr/>
        </p:nvCxnSpPr>
        <p:spPr>
          <a:xfrm flipH="1" flipV="1">
            <a:off x="4284789" y="3612281"/>
            <a:ext cx="1020606" cy="380079"/>
          </a:xfrm>
          <a:prstGeom prst="straightConnector1">
            <a:avLst/>
          </a:prstGeom>
          <a:ln w="19050"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14"/>
          <p:cNvSpPr>
            <a:spLocks noChangeArrowheads="1"/>
          </p:cNvSpPr>
          <p:nvPr/>
        </p:nvSpPr>
        <p:spPr bwMode="auto">
          <a:xfrm>
            <a:off x="1226512" y="4052438"/>
            <a:ext cx="848727" cy="168522"/>
          </a:xfrm>
          <a:prstGeom prst="rect">
            <a:avLst/>
          </a:prstGeom>
          <a:gradFill rotWithShape="1">
            <a:gsLst>
              <a:gs pos="0">
                <a:srgbClr val="FFBE86"/>
              </a:gs>
              <a:gs pos="35001">
                <a:srgbClr val="FFD0AA"/>
              </a:gs>
              <a:gs pos="100000">
                <a:srgbClr val="FFEBDB"/>
              </a:gs>
            </a:gsLst>
            <a:lin ang="16200000" scaled="1"/>
          </a:gradFill>
          <a:ln w="9525">
            <a:solidFill>
              <a:srgbClr val="E46C0A"/>
            </a:solidFill>
            <a:miter lim="800000"/>
            <a:headEnd/>
            <a:tailEnd/>
          </a:ln>
          <a:effectLst>
            <a:outerShdw dist="20000" dir="5400000" rotWithShape="0">
              <a:srgbClr val="000000">
                <a:alpha val="37999"/>
              </a:srgbClr>
            </a:outerShdw>
          </a:effectLst>
        </p:spPr>
        <p:txBody>
          <a:bodyPr wrap="none" lIns="73152" rIns="73152"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60325" algn="r" eaLnBrk="1" hangingPunct="1">
              <a:spcBef>
                <a:spcPct val="0"/>
              </a:spcBef>
              <a:buFontTx/>
              <a:buNone/>
            </a:pPr>
            <a:r>
              <a:rPr lang="en-US" altLang="en-US" sz="1100" dirty="0">
                <a:latin typeface="Arial" charset="0"/>
              </a:rPr>
              <a:t>Rocket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702923" y="4115587"/>
            <a:ext cx="262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…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381000" y="1400258"/>
            <a:ext cx="1911101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PaaS</a:t>
            </a:r>
          </a:p>
          <a:p>
            <a:r>
              <a:rPr lang="en-US" sz="1200" b="1" dirty="0"/>
              <a:t>Modeling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i="1" dirty="0"/>
              <a:t>Container is explicit or implicit</a:t>
            </a:r>
          </a:p>
        </p:txBody>
      </p:sp>
      <p:sp>
        <p:nvSpPr>
          <p:cNvPr id="5" name="Rectangle 4"/>
          <p:cNvSpPr/>
          <p:nvPr/>
        </p:nvSpPr>
        <p:spPr>
          <a:xfrm>
            <a:off x="76200" y="442197"/>
            <a:ext cx="677629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Use Case 3: Docker Image (with WebServer inside) in a “Docker” Repo.</a:t>
            </a:r>
          </a:p>
        </p:txBody>
      </p:sp>
      <p:sp>
        <p:nvSpPr>
          <p:cNvPr id="45" name="Rectangle 44"/>
          <p:cNvSpPr/>
          <p:nvPr/>
        </p:nvSpPr>
        <p:spPr>
          <a:xfrm>
            <a:off x="5694739" y="2488331"/>
            <a:ext cx="2092036" cy="819150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txBody>
          <a:bodyPr wrap="square">
            <a:noAutofit/>
          </a:bodyPr>
          <a:lstStyle/>
          <a:p>
            <a:r>
              <a:rPr lang="en-U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artifact_types:</a:t>
            </a:r>
          </a:p>
          <a:p>
            <a:r>
              <a:rPr lang="en-U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7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tosca.artifacts.impl.Docker.Image</a:t>
            </a:r>
            <a:r>
              <a:rPr lang="en-U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derived_from: </a:t>
            </a:r>
            <a:r>
              <a:rPr lang="en-US" sz="7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hlinkClick r:id="rId2" action="ppaction://hlinkfile"/>
              </a:rPr>
              <a:t>tosca.artifacts.Root</a:t>
            </a:r>
            <a:endParaRPr lang="en-US" sz="700" dirty="0">
              <a:solidFill>
                <a:schemeClr val="tx1">
                  <a:lumMod val="50000"/>
                  <a:lumOff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description: Docker Image TAR</a:t>
            </a:r>
          </a:p>
          <a:p>
            <a:r>
              <a:rPr lang="en-U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mime_type: TBD</a:t>
            </a:r>
          </a:p>
          <a:p>
            <a:r>
              <a:rPr lang="en-U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7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file_ext</a:t>
            </a:r>
            <a:r>
              <a:rPr lang="en-U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[ tar ]</a:t>
            </a:r>
          </a:p>
        </p:txBody>
      </p:sp>
      <p:cxnSp>
        <p:nvCxnSpPr>
          <p:cNvPr id="50" name="Straight Connector 49"/>
          <p:cNvCxnSpPr/>
          <p:nvPr/>
        </p:nvCxnSpPr>
        <p:spPr>
          <a:xfrm>
            <a:off x="3178124" y="1274199"/>
            <a:ext cx="2015" cy="4090682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lowchart: Magnetic Disk 23"/>
          <p:cNvSpPr/>
          <p:nvPr/>
        </p:nvSpPr>
        <p:spPr>
          <a:xfrm>
            <a:off x="7980739" y="1274199"/>
            <a:ext cx="990600" cy="1257300"/>
          </a:xfrm>
          <a:prstGeom prst="flowChartMagneticDisk">
            <a:avLst/>
          </a:prstGeom>
          <a:solidFill>
            <a:schemeClr val="accent5">
              <a:lumMod val="40000"/>
              <a:lumOff val="60000"/>
              <a:alpha val="6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tIns="0" bIns="0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100" b="1" kern="0" dirty="0">
                <a:solidFill>
                  <a:schemeClr val="accent5">
                    <a:lumMod val="50000"/>
                  </a:schemeClr>
                </a:solidFill>
                <a:latin typeface="Calibri"/>
              </a:rPr>
              <a:t>Docker Hub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100" b="1" kern="0" dirty="0">
                <a:solidFill>
                  <a:schemeClr val="accent5">
                    <a:lumMod val="50000"/>
                  </a:schemeClr>
                </a:solidFill>
                <a:latin typeface="Calibri"/>
              </a:rPr>
              <a:t>(Repo.)</a:t>
            </a:r>
          </a:p>
        </p:txBody>
      </p:sp>
      <p:pic>
        <p:nvPicPr>
          <p:cNvPr id="1026" name="Picture 2" descr="https://d39bd7m80qu33d.cloudfront.net/1.71.8/img/docker-logo-small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6115" y="1064918"/>
            <a:ext cx="935224" cy="52996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9" name="Straight Arrow Connector 58"/>
          <p:cNvCxnSpPr>
            <a:stCxn id="24" idx="2"/>
            <a:endCxn id="31" idx="3"/>
          </p:cNvCxnSpPr>
          <p:nvPr/>
        </p:nvCxnSpPr>
        <p:spPr>
          <a:xfrm flipH="1">
            <a:off x="5063473" y="1902849"/>
            <a:ext cx="2917266" cy="553276"/>
          </a:xfrm>
          <a:prstGeom prst="straightConnector1">
            <a:avLst/>
          </a:prstGeom>
          <a:ln w="19050">
            <a:solidFill>
              <a:schemeClr val="accent3">
                <a:lumMod val="50000"/>
              </a:schemeClr>
            </a:solidFill>
            <a:prstDash val="sysDot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3561139" y="2240681"/>
            <a:ext cx="1502334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100" b="1" i="1" kern="0" dirty="0">
                <a:solidFill>
                  <a:srgbClr val="006600"/>
                </a:solidFill>
                <a:latin typeface="Calibri"/>
              </a:rPr>
              <a:t>URI</a:t>
            </a:r>
            <a:r>
              <a:rPr lang="en-US" sz="1100" i="1" kern="0" dirty="0">
                <a:solidFill>
                  <a:srgbClr val="006600"/>
                </a:solidFill>
                <a:latin typeface="Calibri"/>
              </a:rPr>
              <a:t> of </a:t>
            </a:r>
            <a:r>
              <a:rPr lang="en-US" sz="1100" i="1" kern="0" dirty="0" err="1">
                <a:solidFill>
                  <a:srgbClr val="006600"/>
                </a:solidFill>
                <a:latin typeface="Calibri"/>
              </a:rPr>
              <a:t>DockerImage</a:t>
            </a:r>
            <a:endParaRPr lang="en-US" sz="1100" i="1" kern="0" dirty="0">
              <a:solidFill>
                <a:srgbClr val="006600"/>
              </a:solidFill>
              <a:latin typeface="Calibri"/>
            </a:endParaRPr>
          </a:p>
          <a:p>
            <a:pPr marL="171450" indent="-1714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100" i="1" kern="0" dirty="0">
                <a:solidFill>
                  <a:srgbClr val="006600"/>
                </a:solidFill>
                <a:latin typeface="Calibri"/>
              </a:rPr>
              <a:t>Relative to Repo.</a:t>
            </a:r>
          </a:p>
        </p:txBody>
      </p:sp>
      <p:sp>
        <p:nvSpPr>
          <p:cNvPr id="76" name="Flowchart: Multidocument 75"/>
          <p:cNvSpPr/>
          <p:nvPr/>
        </p:nvSpPr>
        <p:spPr>
          <a:xfrm>
            <a:off x="6228139" y="1360302"/>
            <a:ext cx="861094" cy="903674"/>
          </a:xfrm>
          <a:prstGeom prst="flowChartMultidocument">
            <a:avLst/>
          </a:prstGeom>
          <a:solidFill>
            <a:schemeClr val="accent3">
              <a:lumMod val="20000"/>
              <a:lumOff val="80000"/>
              <a:alpha val="60000"/>
            </a:schemeClr>
          </a:solidFill>
          <a:ln w="9525">
            <a:solidFill>
              <a:srgbClr val="0066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tIns="0" bIns="0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100" b="1" u="sng" kern="0" dirty="0">
                <a:solidFill>
                  <a:srgbClr val="006600"/>
                </a:solidFill>
                <a:latin typeface="Calibri"/>
                <a:cs typeface="+mn-cs"/>
              </a:rPr>
              <a:t>Artifacts</a:t>
            </a:r>
          </a:p>
          <a:p>
            <a:pPr marL="171450" indent="-1714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000" kern="0" dirty="0">
                <a:solidFill>
                  <a:srgbClr val="006600"/>
                </a:solidFill>
                <a:latin typeface="Calibri"/>
              </a:rPr>
              <a:t>Docker Image</a:t>
            </a:r>
          </a:p>
          <a:p>
            <a:pPr marL="171450" indent="-1714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000" kern="0" dirty="0">
                <a:solidFill>
                  <a:srgbClr val="006600"/>
                </a:solidFill>
                <a:latin typeface="Calibri"/>
              </a:rPr>
              <a:t>.TAR)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0ABA04F-7B44-8F6C-2C82-FC574EFB2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4089400" y="6337300"/>
            <a:ext cx="9652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rgbClr val="003366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+mn-lt"/>
                <a:ea typeface="ＭＳ Ｐゴシック" charset="0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defRPr/>
            </a:pPr>
            <a:r>
              <a:rPr lang="it-IT"/>
              <a:t>- </a:t>
            </a:r>
            <a:fld id="{0D65E5FF-0279-0442-8A18-37024F4C050F}" type="slidenum">
              <a:rPr lang="en-US" smtClean="0"/>
              <a:pPr>
                <a:defRPr/>
              </a:pPr>
              <a:t>64</a:t>
            </a:fld>
            <a:r>
              <a:rPr lang="it-IT"/>
              <a:t> -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745188"/>
      </p:ext>
    </p:extLst>
  </p:cSld>
  <p:clrMapOvr>
    <a:masterClrMapping/>
  </p:clrMapOvr>
  <p:transition spd="med">
    <p:fade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Web Server Tier"/>
          <p:cNvSpPr>
            <a:spLocks noChangeArrowheads="1"/>
          </p:cNvSpPr>
          <p:nvPr/>
        </p:nvSpPr>
        <p:spPr bwMode="auto">
          <a:xfrm>
            <a:off x="2245750" y="2968311"/>
            <a:ext cx="535413" cy="589194"/>
          </a:xfrm>
          <a:prstGeom prst="roundRect">
            <a:avLst>
              <a:gd name="adj" fmla="val 16667"/>
            </a:avLst>
          </a:prstGeom>
          <a:solidFill>
            <a:schemeClr val="accent6">
              <a:lumMod val="40000"/>
              <a:lumOff val="60000"/>
              <a:alpha val="7000"/>
            </a:schemeClr>
          </a:solidFill>
          <a:ln w="6350">
            <a:solidFill>
              <a:schemeClr val="accent6">
                <a:lumMod val="75000"/>
              </a:schemeClr>
            </a:solidFill>
            <a:round/>
            <a:headEnd/>
            <a:tailEnd/>
          </a:ln>
          <a:effectLst>
            <a:outerShdw blurRad="38100" dir="2700000" algn="tl" rotWithShape="0">
              <a:schemeClr val="accent6">
                <a:lumMod val="75000"/>
                <a:alpha val="40000"/>
              </a:schemeClr>
            </a:outerShdw>
          </a:effectLst>
        </p:spPr>
        <p:txBody>
          <a:bodyPr tIns="0" bIns="0"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>
              <a:defRPr/>
            </a:pPr>
            <a:r>
              <a:rPr lang="en-US" altLang="en-US" sz="700" dirty="0">
                <a:latin typeface="Arial" charset="0"/>
              </a:rPr>
              <a:t>Hosted On</a:t>
            </a:r>
          </a:p>
        </p:txBody>
      </p:sp>
      <p:sp>
        <p:nvSpPr>
          <p:cNvPr id="87" name="Web Server Tier"/>
          <p:cNvSpPr>
            <a:spLocks noChangeArrowheads="1"/>
          </p:cNvSpPr>
          <p:nvPr/>
        </p:nvSpPr>
        <p:spPr bwMode="auto">
          <a:xfrm>
            <a:off x="436145" y="2338305"/>
            <a:ext cx="1316456" cy="2233695"/>
          </a:xfrm>
          <a:prstGeom prst="roundRect">
            <a:avLst>
              <a:gd name="adj" fmla="val 16667"/>
            </a:avLst>
          </a:prstGeom>
          <a:pattFill prst="wdUpDiag">
            <a:fgClr>
              <a:schemeClr val="bg1">
                <a:lumMod val="85000"/>
              </a:schemeClr>
            </a:fgClr>
            <a:bgClr>
              <a:schemeClr val="bg1"/>
            </a:bgClr>
          </a:pattFill>
          <a:ln w="9525">
            <a:solidFill>
              <a:schemeClr val="tx1">
                <a:lumMod val="65000"/>
                <a:lumOff val="35000"/>
              </a:schemeClr>
            </a:solidFill>
            <a:prstDash val="dash"/>
            <a:round/>
            <a:headEnd/>
            <a:tailEnd/>
          </a:ln>
          <a:effectLst/>
        </p:spPr>
        <p:txBody>
          <a:bodyPr tIns="0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1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Software Component</a:t>
            </a:r>
          </a:p>
        </p:txBody>
      </p:sp>
      <p:sp>
        <p:nvSpPr>
          <p:cNvPr id="52" name="Web Server Tier"/>
          <p:cNvSpPr>
            <a:spLocks noChangeArrowheads="1"/>
          </p:cNvSpPr>
          <p:nvPr/>
        </p:nvSpPr>
        <p:spPr bwMode="auto">
          <a:xfrm>
            <a:off x="547387" y="2582460"/>
            <a:ext cx="1129014" cy="1847849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A3C4FF"/>
              </a:gs>
              <a:gs pos="35001">
                <a:srgbClr val="BFD5FF"/>
              </a:gs>
              <a:gs pos="100000">
                <a:srgbClr val="E5EEFF"/>
              </a:gs>
            </a:gsLst>
            <a:lin ang="16200000" scaled="1"/>
          </a:gradFill>
          <a:ln w="9525">
            <a:solidFill>
              <a:srgbClr val="4A7EBB"/>
            </a:solidFill>
            <a:round/>
            <a:headEnd/>
            <a:tailEnd/>
          </a:ln>
          <a:effectLst>
            <a:outerShdw dist="20000" dir="5400000" rotWithShape="0">
              <a:srgbClr val="000000">
                <a:alpha val="37999"/>
              </a:srgbClr>
            </a:outerShdw>
          </a:effectLst>
        </p:spPr>
        <p:txBody>
          <a:bodyPr lIns="0" tIns="0" rIns="0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100" b="1" dirty="0">
                <a:solidFill>
                  <a:srgbClr val="000000"/>
                </a:solidFill>
              </a:rPr>
              <a:t>Container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050" i="1" dirty="0">
                <a:solidFill>
                  <a:srgbClr val="000000"/>
                </a:solidFill>
              </a:rPr>
              <a:t>(Docker Runtime Capability)</a:t>
            </a:r>
          </a:p>
        </p:txBody>
      </p:sp>
      <p:sp>
        <p:nvSpPr>
          <p:cNvPr id="47" name="Web Server Tier"/>
          <p:cNvSpPr>
            <a:spLocks noChangeArrowheads="1"/>
          </p:cNvSpPr>
          <p:nvPr/>
        </p:nvSpPr>
        <p:spPr bwMode="auto">
          <a:xfrm>
            <a:off x="3810001" y="1371600"/>
            <a:ext cx="1447298" cy="19812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A3C4FF"/>
              </a:gs>
              <a:gs pos="35001">
                <a:srgbClr val="BFD5FF"/>
              </a:gs>
              <a:gs pos="100000">
                <a:srgbClr val="E5EEFF"/>
              </a:gs>
            </a:gsLst>
            <a:lin ang="16200000" scaled="1"/>
          </a:gradFill>
          <a:ln w="9525">
            <a:solidFill>
              <a:srgbClr val="4A7EBB"/>
            </a:solidFill>
            <a:round/>
            <a:headEnd/>
            <a:tailEnd/>
          </a:ln>
          <a:effectLst>
            <a:outerShdw dist="20000" dir="5400000" rotWithShape="0">
              <a:srgbClr val="000000">
                <a:alpha val="37999"/>
              </a:srgbClr>
            </a:outerShdw>
          </a:effectLst>
        </p:spPr>
        <p:txBody>
          <a:bodyPr tIns="0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200" b="1" dirty="0">
                <a:solidFill>
                  <a:srgbClr val="000000"/>
                </a:solidFill>
              </a:rPr>
              <a:t>Containee</a:t>
            </a:r>
          </a:p>
          <a:p>
            <a:pPr algn="ctr" eaLnBrk="1" hangingPunct="1">
              <a:spcBef>
                <a:spcPct val="0"/>
              </a:spcBef>
              <a:buNone/>
            </a:pPr>
            <a:r>
              <a:rPr lang="en-US" altLang="en-US" sz="1050" i="1" dirty="0">
                <a:solidFill>
                  <a:srgbClr val="000000"/>
                </a:solidFill>
              </a:rPr>
              <a:t>(Docker Runtime Requirement)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050" b="1" dirty="0">
              <a:solidFill>
                <a:srgbClr val="000000"/>
              </a:solidFill>
            </a:endParaRPr>
          </a:p>
        </p:txBody>
      </p:sp>
      <p:sp>
        <p:nvSpPr>
          <p:cNvPr id="83" name="Web Server Tier"/>
          <p:cNvSpPr>
            <a:spLocks noChangeArrowheads="1"/>
          </p:cNvSpPr>
          <p:nvPr/>
        </p:nvSpPr>
        <p:spPr bwMode="auto">
          <a:xfrm>
            <a:off x="3657600" y="2514600"/>
            <a:ext cx="1399674" cy="647701"/>
          </a:xfrm>
          <a:prstGeom prst="roundRect">
            <a:avLst>
              <a:gd name="adj" fmla="val 16667"/>
            </a:avLst>
          </a:prstGeom>
          <a:solidFill>
            <a:schemeClr val="tx2">
              <a:lumMod val="20000"/>
              <a:lumOff val="80000"/>
            </a:schemeClr>
          </a:solidFill>
          <a:ln w="6350">
            <a:solidFill>
              <a:schemeClr val="accent1"/>
            </a:solidFill>
            <a:round/>
            <a:headEnd/>
            <a:tailEnd/>
          </a:ln>
          <a:effectLst/>
        </p:spPr>
        <p:txBody>
          <a:bodyPr tIns="0" bIns="0"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>
              <a:defRPr/>
            </a:pPr>
            <a:r>
              <a:rPr lang="en-US" altLang="en-US" sz="900" i="1" dirty="0">
                <a:latin typeface="Arial" charset="0"/>
              </a:rPr>
              <a:t>Requirements</a:t>
            </a:r>
          </a:p>
        </p:txBody>
      </p:sp>
      <p:sp>
        <p:nvSpPr>
          <p:cNvPr id="58" name="Web Server Tier"/>
          <p:cNvSpPr>
            <a:spLocks noChangeArrowheads="1"/>
          </p:cNvSpPr>
          <p:nvPr/>
        </p:nvSpPr>
        <p:spPr bwMode="auto">
          <a:xfrm>
            <a:off x="844823" y="3200401"/>
            <a:ext cx="1212577" cy="1143000"/>
          </a:xfrm>
          <a:prstGeom prst="roundRect">
            <a:avLst>
              <a:gd name="adj" fmla="val 16667"/>
            </a:avLst>
          </a:prstGeom>
          <a:solidFill>
            <a:schemeClr val="tx2">
              <a:lumMod val="20000"/>
              <a:lumOff val="80000"/>
            </a:schemeClr>
          </a:solidFill>
          <a:ln w="6350">
            <a:solidFill>
              <a:schemeClr val="accent1"/>
            </a:solidFill>
            <a:round/>
            <a:headEnd/>
            <a:tailEnd/>
          </a:ln>
          <a:effectLst/>
        </p:spPr>
        <p:txBody>
          <a:bodyPr tIns="0" bIns="0"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>
              <a:defRPr/>
            </a:pPr>
            <a:r>
              <a:rPr lang="en-US" altLang="en-US" sz="900" i="1" dirty="0">
                <a:latin typeface="Arial" charset="0"/>
              </a:rPr>
              <a:t>Capabilities</a:t>
            </a:r>
          </a:p>
        </p:txBody>
      </p:sp>
      <p:grpSp>
        <p:nvGrpSpPr>
          <p:cNvPr id="53" name="Group 52"/>
          <p:cNvGrpSpPr/>
          <p:nvPr/>
        </p:nvGrpSpPr>
        <p:grpSpPr>
          <a:xfrm rot="10800000">
            <a:off x="2340106" y="3248472"/>
            <a:ext cx="293516" cy="164338"/>
            <a:chOff x="3035702" y="1219833"/>
            <a:chExt cx="350454" cy="196217"/>
          </a:xfrm>
        </p:grpSpPr>
        <p:sp>
          <p:nvSpPr>
            <p:cNvPr id="54" name="Pentagon 13"/>
            <p:cNvSpPr>
              <a:spLocks noChangeArrowheads="1"/>
            </p:cNvSpPr>
            <p:nvPr/>
          </p:nvSpPr>
          <p:spPr bwMode="auto">
            <a:xfrm>
              <a:off x="3035702" y="1219833"/>
              <a:ext cx="253209" cy="196217"/>
            </a:xfrm>
            <a:prstGeom prst="homePlate">
              <a:avLst>
                <a:gd name="adj" fmla="val 37332"/>
              </a:avLst>
            </a:prstGeom>
            <a:gradFill rotWithShape="1">
              <a:gsLst>
                <a:gs pos="0">
                  <a:srgbClr val="FFBE86"/>
                </a:gs>
                <a:gs pos="35001">
                  <a:srgbClr val="FFD0AA"/>
                </a:gs>
                <a:gs pos="100000">
                  <a:srgbClr val="FFEBDB"/>
                </a:gs>
              </a:gsLst>
              <a:lin ang="16200000" scaled="1"/>
            </a:gradFill>
            <a:ln w="9525">
              <a:solidFill>
                <a:srgbClr val="E46C0A"/>
              </a:solidFill>
              <a:miter lim="800000"/>
              <a:headEnd/>
              <a:tailEnd/>
            </a:ln>
            <a:effectLst>
              <a:outerShdw dist="20000" dir="5400000" rotWithShape="0">
                <a:srgbClr val="000000">
                  <a:alpha val="37999"/>
                </a:srgbClr>
              </a:outerShdw>
            </a:effec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>
                <a:latin typeface="Arial" charset="0"/>
              </a:endParaRPr>
            </a:p>
          </p:txBody>
        </p:sp>
        <p:sp>
          <p:nvSpPr>
            <p:cNvPr id="55" name="Chevron 18"/>
            <p:cNvSpPr>
              <a:spLocks noChangeArrowheads="1"/>
            </p:cNvSpPr>
            <p:nvPr/>
          </p:nvSpPr>
          <p:spPr bwMode="auto">
            <a:xfrm>
              <a:off x="3264304" y="1219835"/>
              <a:ext cx="121852" cy="196215"/>
            </a:xfrm>
            <a:prstGeom prst="chevron">
              <a:avLst>
                <a:gd name="adj" fmla="val 50000"/>
              </a:avLst>
            </a:prstGeom>
            <a:gradFill rotWithShape="1">
              <a:gsLst>
                <a:gs pos="0">
                  <a:srgbClr val="FFBE86"/>
                </a:gs>
                <a:gs pos="35001">
                  <a:srgbClr val="FFD0AA"/>
                </a:gs>
                <a:gs pos="100000">
                  <a:srgbClr val="FFEBDB"/>
                </a:gs>
              </a:gsLst>
              <a:lin ang="16200000" scaled="1"/>
            </a:gradFill>
            <a:ln w="9525">
              <a:solidFill>
                <a:srgbClr val="E46C0A"/>
              </a:solidFill>
              <a:miter lim="800000"/>
              <a:headEnd/>
              <a:tailEnd/>
            </a:ln>
            <a:effectLst>
              <a:outerShdw dist="20000" dir="5400000" rotWithShape="0">
                <a:srgbClr val="000000">
                  <a:alpha val="37999"/>
                </a:srgbClr>
              </a:outerShdw>
            </a:effec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>
                <a:latin typeface="Arial" charset="0"/>
              </a:endParaRPr>
            </a:p>
          </p:txBody>
        </p:sp>
      </p:grpSp>
      <p:cxnSp>
        <p:nvCxnSpPr>
          <p:cNvPr id="57" name="Straight Connector 12"/>
          <p:cNvCxnSpPr>
            <a:cxnSpLocks noChangeShapeType="1"/>
            <a:stCxn id="56" idx="3"/>
            <a:endCxn id="55" idx="3"/>
          </p:cNvCxnSpPr>
          <p:nvPr/>
        </p:nvCxnSpPr>
        <p:spPr bwMode="auto">
          <a:xfrm flipV="1">
            <a:off x="1943101" y="3330640"/>
            <a:ext cx="397005" cy="759588"/>
          </a:xfrm>
          <a:prstGeom prst="bentConnector3">
            <a:avLst>
              <a:gd name="adj1" fmla="val 50000"/>
            </a:avLst>
          </a:prstGeom>
          <a:noFill/>
          <a:ln w="31750" cap="sq" algn="ctr">
            <a:solidFill>
              <a:srgbClr val="FCD5B5"/>
            </a:solidFill>
            <a:miter lim="800000"/>
            <a:headEnd/>
            <a:tailEnd/>
          </a:ln>
          <a:effectLst>
            <a:outerShdw blurRad="25400" dist="25401" dir="2700000" algn="tl" rotWithShape="0">
              <a:srgbClr val="984807">
                <a:alpha val="60999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75" name="Straight Connector 12"/>
          <p:cNvCxnSpPr>
            <a:cxnSpLocks noChangeShapeType="1"/>
            <a:stCxn id="54" idx="1"/>
            <a:endCxn id="84" idx="1"/>
          </p:cNvCxnSpPr>
          <p:nvPr/>
        </p:nvCxnSpPr>
        <p:spPr bwMode="auto">
          <a:xfrm flipV="1">
            <a:off x="2633622" y="2895600"/>
            <a:ext cx="947778" cy="435041"/>
          </a:xfrm>
          <a:prstGeom prst="bentConnector3">
            <a:avLst>
              <a:gd name="adj1" fmla="val 50000"/>
            </a:avLst>
          </a:prstGeom>
          <a:noFill/>
          <a:ln w="31750" cap="sq" algn="ctr">
            <a:solidFill>
              <a:srgbClr val="FCD5B5"/>
            </a:solidFill>
            <a:miter lim="800000"/>
            <a:headEnd/>
            <a:tailEnd/>
          </a:ln>
          <a:effectLst>
            <a:outerShdw blurRad="25400" dist="25401" dir="2700000" algn="tl" rotWithShape="0">
              <a:srgbClr val="984807">
                <a:alpha val="60999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84" name="Rectangle 14"/>
          <p:cNvSpPr>
            <a:spLocks noChangeArrowheads="1"/>
          </p:cNvSpPr>
          <p:nvPr/>
        </p:nvSpPr>
        <p:spPr bwMode="auto">
          <a:xfrm>
            <a:off x="3581400" y="2743199"/>
            <a:ext cx="1219200" cy="304801"/>
          </a:xfrm>
          <a:prstGeom prst="rect">
            <a:avLst/>
          </a:prstGeom>
          <a:gradFill rotWithShape="1">
            <a:gsLst>
              <a:gs pos="0">
                <a:srgbClr val="FFBE86"/>
              </a:gs>
              <a:gs pos="35001">
                <a:srgbClr val="FFD0AA"/>
              </a:gs>
              <a:gs pos="100000">
                <a:srgbClr val="FFEBDB"/>
              </a:gs>
            </a:gsLst>
            <a:lin ang="16200000" scaled="1"/>
          </a:gradFill>
          <a:ln w="9525">
            <a:solidFill>
              <a:srgbClr val="E46C0A"/>
            </a:solidFill>
            <a:miter lim="800000"/>
            <a:headEnd/>
            <a:tailEnd/>
          </a:ln>
          <a:effectLst>
            <a:outerShdw dist="20000" dir="5400000" rotWithShape="0">
              <a:srgbClr val="000000">
                <a:alpha val="37999"/>
              </a:srgbClr>
            </a:outerShdw>
          </a:effectLst>
        </p:spPr>
        <p:txBody>
          <a:bodyPr wrap="none" lIns="36576" rIns="0"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050" dirty="0">
                <a:latin typeface="Arial" charset="0"/>
              </a:rPr>
              <a:t>Container</a:t>
            </a:r>
          </a:p>
        </p:txBody>
      </p:sp>
      <p:sp>
        <p:nvSpPr>
          <p:cNvPr id="56" name="Rectangle 14"/>
          <p:cNvSpPr>
            <a:spLocks noChangeArrowheads="1"/>
          </p:cNvSpPr>
          <p:nvPr/>
        </p:nvSpPr>
        <p:spPr bwMode="auto">
          <a:xfrm>
            <a:off x="1094373" y="3990376"/>
            <a:ext cx="848728" cy="199703"/>
          </a:xfrm>
          <a:prstGeom prst="rect">
            <a:avLst/>
          </a:prstGeom>
          <a:gradFill rotWithShape="1">
            <a:gsLst>
              <a:gs pos="0">
                <a:srgbClr val="FFBE86"/>
              </a:gs>
              <a:gs pos="35001">
                <a:srgbClr val="FFD0AA"/>
              </a:gs>
              <a:gs pos="100000">
                <a:srgbClr val="FFEBDB"/>
              </a:gs>
            </a:gsLst>
            <a:lin ang="16200000" scaled="1"/>
          </a:gradFill>
          <a:ln w="9525">
            <a:solidFill>
              <a:srgbClr val="E46C0A"/>
            </a:solidFill>
            <a:miter lim="800000"/>
            <a:headEnd/>
            <a:tailEnd/>
          </a:ln>
          <a:effectLst>
            <a:outerShdw dist="20000" dir="5400000" rotWithShape="0">
              <a:srgbClr val="000000">
                <a:alpha val="37999"/>
              </a:srgbClr>
            </a:outerShdw>
          </a:effectLst>
        </p:spPr>
        <p:txBody>
          <a:bodyPr wrap="none" lIns="73152" rIns="73152"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60325" algn="r" eaLnBrk="1" hangingPunct="1">
              <a:spcBef>
                <a:spcPct val="0"/>
              </a:spcBef>
              <a:buFontTx/>
              <a:buNone/>
            </a:pPr>
            <a:r>
              <a:rPr lang="en-US" altLang="en-US" sz="1100" dirty="0">
                <a:latin typeface="Arial" charset="0"/>
              </a:rPr>
              <a:t>Container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381000" y="76200"/>
            <a:ext cx="53477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/>
              <a:t>Opaque Containee Implementation:   Providing Docker “image” as an artifact</a:t>
            </a:r>
            <a:endParaRPr lang="en-US" sz="1000" dirty="0"/>
          </a:p>
        </p:txBody>
      </p:sp>
      <p:sp>
        <p:nvSpPr>
          <p:cNvPr id="37" name="Rectangle 14"/>
          <p:cNvSpPr>
            <a:spLocks noChangeArrowheads="1"/>
          </p:cNvSpPr>
          <p:nvPr/>
        </p:nvSpPr>
        <p:spPr bwMode="auto">
          <a:xfrm>
            <a:off x="1094373" y="3429001"/>
            <a:ext cx="848728" cy="151478"/>
          </a:xfrm>
          <a:prstGeom prst="rect">
            <a:avLst/>
          </a:prstGeom>
          <a:gradFill rotWithShape="1">
            <a:gsLst>
              <a:gs pos="0">
                <a:srgbClr val="FFBE86"/>
              </a:gs>
              <a:gs pos="35001">
                <a:srgbClr val="FFD0AA"/>
              </a:gs>
              <a:gs pos="100000">
                <a:srgbClr val="FFEBDB"/>
              </a:gs>
            </a:gsLst>
            <a:lin ang="16200000" scaled="1"/>
          </a:gradFill>
          <a:ln w="9525">
            <a:solidFill>
              <a:srgbClr val="E46C0A"/>
            </a:solidFill>
            <a:miter lim="800000"/>
            <a:headEnd/>
            <a:tailEnd/>
          </a:ln>
          <a:effectLst>
            <a:outerShdw dist="20000" dir="5400000" rotWithShape="0">
              <a:srgbClr val="000000">
                <a:alpha val="37999"/>
              </a:srgbClr>
            </a:outerShdw>
          </a:effectLst>
        </p:spPr>
        <p:txBody>
          <a:bodyPr wrap="none" lIns="73152" rIns="73152"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60325" algn="r" eaLnBrk="1" hangingPunct="1">
              <a:spcBef>
                <a:spcPct val="0"/>
              </a:spcBef>
              <a:buFontTx/>
              <a:buNone/>
            </a:pPr>
            <a:r>
              <a:rPr lang="en-US" altLang="en-US" sz="1100" dirty="0">
                <a:latin typeface="Arial" charset="0"/>
              </a:rPr>
              <a:t>Docker</a:t>
            </a:r>
          </a:p>
        </p:txBody>
      </p:sp>
      <p:cxnSp>
        <p:nvCxnSpPr>
          <p:cNvPr id="82" name="Straight Arrow Connector 81"/>
          <p:cNvCxnSpPr>
            <a:stCxn id="30" idx="0"/>
            <a:endCxn id="47" idx="2"/>
          </p:cNvCxnSpPr>
          <p:nvPr/>
        </p:nvCxnSpPr>
        <p:spPr>
          <a:xfrm flipH="1" flipV="1">
            <a:off x="4533650" y="3352800"/>
            <a:ext cx="419350" cy="439292"/>
          </a:xfrm>
          <a:prstGeom prst="straightConnector1">
            <a:avLst/>
          </a:prstGeom>
          <a:ln w="19050"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14"/>
          <p:cNvSpPr>
            <a:spLocks noChangeArrowheads="1"/>
          </p:cNvSpPr>
          <p:nvPr/>
        </p:nvSpPr>
        <p:spPr bwMode="auto">
          <a:xfrm>
            <a:off x="1094373" y="3640557"/>
            <a:ext cx="848727" cy="168522"/>
          </a:xfrm>
          <a:prstGeom prst="rect">
            <a:avLst/>
          </a:prstGeom>
          <a:gradFill rotWithShape="1">
            <a:gsLst>
              <a:gs pos="0">
                <a:srgbClr val="FFBE86"/>
              </a:gs>
              <a:gs pos="35001">
                <a:srgbClr val="FFD0AA"/>
              </a:gs>
              <a:gs pos="100000">
                <a:srgbClr val="FFEBDB"/>
              </a:gs>
            </a:gsLst>
            <a:lin ang="16200000" scaled="1"/>
          </a:gradFill>
          <a:ln w="9525">
            <a:solidFill>
              <a:srgbClr val="E46C0A"/>
            </a:solidFill>
            <a:miter lim="800000"/>
            <a:headEnd/>
            <a:tailEnd/>
          </a:ln>
          <a:effectLst>
            <a:outerShdw dist="20000" dir="5400000" rotWithShape="0">
              <a:srgbClr val="000000">
                <a:alpha val="37999"/>
              </a:srgbClr>
            </a:outerShdw>
          </a:effectLst>
        </p:spPr>
        <p:txBody>
          <a:bodyPr wrap="none" lIns="73152" rIns="73152"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60325" algn="r" eaLnBrk="1" hangingPunct="1">
              <a:spcBef>
                <a:spcPct val="0"/>
              </a:spcBef>
              <a:buFontTx/>
              <a:buNone/>
            </a:pPr>
            <a:r>
              <a:rPr lang="en-US" altLang="en-US" sz="1100" dirty="0">
                <a:latin typeface="Arial" charset="0"/>
              </a:rPr>
              <a:t>Rocket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570784" y="3703706"/>
            <a:ext cx="262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…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381000" y="1400258"/>
            <a:ext cx="1911101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PaaS</a:t>
            </a:r>
          </a:p>
          <a:p>
            <a:r>
              <a:rPr lang="en-US" sz="1200" b="1" dirty="0"/>
              <a:t>Modeling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i="1" dirty="0"/>
              <a:t>Container is explicit or implicit</a:t>
            </a:r>
          </a:p>
        </p:txBody>
      </p:sp>
      <p:sp>
        <p:nvSpPr>
          <p:cNvPr id="5" name="Rectangle 4"/>
          <p:cNvSpPr/>
          <p:nvPr/>
        </p:nvSpPr>
        <p:spPr>
          <a:xfrm>
            <a:off x="76200" y="381000"/>
            <a:ext cx="455088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Use Case 3: Dynamically “build” Docker Image using multiple repositories, single Node Template</a:t>
            </a:r>
          </a:p>
          <a:p>
            <a:pPr algn="ctr"/>
            <a:r>
              <a:rPr lang="en-US" sz="1200" b="1" i="1" dirty="0">
                <a:solidFill>
                  <a:srgbClr val="FF0000"/>
                </a:solidFill>
              </a:rPr>
              <a:t>(IN-PROGRESS)</a:t>
            </a:r>
          </a:p>
        </p:txBody>
      </p:sp>
      <p:cxnSp>
        <p:nvCxnSpPr>
          <p:cNvPr id="50" name="Straight Connector 49"/>
          <p:cNvCxnSpPr/>
          <p:nvPr/>
        </p:nvCxnSpPr>
        <p:spPr>
          <a:xfrm>
            <a:off x="3045985" y="862318"/>
            <a:ext cx="2015" cy="4090682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lowchart: Magnetic Disk 23"/>
          <p:cNvSpPr/>
          <p:nvPr/>
        </p:nvSpPr>
        <p:spPr>
          <a:xfrm>
            <a:off x="7848600" y="862318"/>
            <a:ext cx="990600" cy="981488"/>
          </a:xfrm>
          <a:prstGeom prst="flowChartMagneticDisk">
            <a:avLst/>
          </a:prstGeom>
          <a:solidFill>
            <a:schemeClr val="accent5">
              <a:lumMod val="40000"/>
              <a:lumOff val="60000"/>
              <a:alpha val="6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tIns="0" bIns="0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100" b="1" kern="0" dirty="0">
                <a:solidFill>
                  <a:schemeClr val="accent5">
                    <a:lumMod val="50000"/>
                  </a:schemeClr>
                </a:solidFill>
                <a:latin typeface="Calibri"/>
              </a:rPr>
              <a:t>Docker Hub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100" b="1" kern="0" dirty="0">
                <a:solidFill>
                  <a:schemeClr val="accent5">
                    <a:lumMod val="50000"/>
                  </a:schemeClr>
                </a:solidFill>
                <a:latin typeface="Calibri"/>
              </a:rPr>
              <a:t>(Repo.)</a:t>
            </a:r>
          </a:p>
        </p:txBody>
      </p:sp>
      <p:pic>
        <p:nvPicPr>
          <p:cNvPr id="1026" name="Picture 2" descr="https://d39bd7m80qu33d.cloudfront.net/1.71.8/img/docker-logo-smal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3976" y="653037"/>
            <a:ext cx="935224" cy="52996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9" name="Straight Arrow Connector 58"/>
          <p:cNvCxnSpPr>
            <a:stCxn id="24" idx="2"/>
            <a:endCxn id="31" idx="3"/>
          </p:cNvCxnSpPr>
          <p:nvPr/>
        </p:nvCxnSpPr>
        <p:spPr>
          <a:xfrm flipH="1">
            <a:off x="5312334" y="1353062"/>
            <a:ext cx="2536266" cy="843582"/>
          </a:xfrm>
          <a:prstGeom prst="straightConnector1">
            <a:avLst/>
          </a:prstGeom>
          <a:ln w="19050">
            <a:solidFill>
              <a:schemeClr val="accent3">
                <a:lumMod val="50000"/>
              </a:schemeClr>
            </a:solidFill>
            <a:prstDash val="sysDot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3810000" y="1981200"/>
            <a:ext cx="1502334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100" b="1" i="1" kern="0" dirty="0">
                <a:solidFill>
                  <a:srgbClr val="006600"/>
                </a:solidFill>
                <a:latin typeface="Calibri"/>
              </a:rPr>
              <a:t>URIs</a:t>
            </a:r>
            <a:r>
              <a:rPr lang="en-US" sz="1100" i="1" kern="0" dirty="0">
                <a:solidFill>
                  <a:srgbClr val="006600"/>
                </a:solidFill>
                <a:latin typeface="Calibri"/>
              </a:rPr>
              <a:t> of components</a:t>
            </a:r>
          </a:p>
          <a:p>
            <a:pPr marL="171450" indent="-1714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100" i="1" kern="0" dirty="0">
                <a:solidFill>
                  <a:srgbClr val="006600"/>
                </a:solidFill>
                <a:latin typeface="Calibri"/>
              </a:rPr>
              <a:t>Relative to Repos.</a:t>
            </a:r>
          </a:p>
        </p:txBody>
      </p:sp>
      <p:sp>
        <p:nvSpPr>
          <p:cNvPr id="76" name="Flowchart: Multidocument 75"/>
          <p:cNvSpPr/>
          <p:nvPr/>
        </p:nvSpPr>
        <p:spPr>
          <a:xfrm>
            <a:off x="6525470" y="951397"/>
            <a:ext cx="1143000" cy="756637"/>
          </a:xfrm>
          <a:prstGeom prst="flowChartMultidocument">
            <a:avLst/>
          </a:prstGeom>
          <a:solidFill>
            <a:schemeClr val="accent3">
              <a:lumMod val="20000"/>
              <a:lumOff val="80000"/>
              <a:alpha val="60000"/>
            </a:schemeClr>
          </a:solidFill>
          <a:ln w="9525">
            <a:solidFill>
              <a:srgbClr val="0066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tIns="0" bIns="0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000" b="1" u="sng" kern="0" dirty="0">
                <a:solidFill>
                  <a:srgbClr val="006600"/>
                </a:solidFill>
                <a:latin typeface="Calibri"/>
                <a:cs typeface="+mn-cs"/>
              </a:rPr>
              <a:t>Artifacts</a:t>
            </a:r>
          </a:p>
          <a:p>
            <a:pPr marL="171450" indent="-1714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800" kern="0" dirty="0">
                <a:solidFill>
                  <a:srgbClr val="006600"/>
                </a:solidFill>
                <a:latin typeface="Calibri"/>
              </a:rPr>
              <a:t>Guest OS (TAR)</a:t>
            </a:r>
          </a:p>
        </p:txBody>
      </p:sp>
      <p:sp>
        <p:nvSpPr>
          <p:cNvPr id="30" name="Rectangle 29"/>
          <p:cNvSpPr/>
          <p:nvPr/>
        </p:nvSpPr>
        <p:spPr>
          <a:xfrm>
            <a:off x="3352800" y="3792092"/>
            <a:ext cx="3200400" cy="253250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txBody>
          <a:bodyPr wrap="square">
            <a:noAutofit/>
          </a:bodyPr>
          <a:lstStyle/>
          <a:p>
            <a:r>
              <a:rPr lang="en-US" sz="800" dirty="0">
                <a:latin typeface="Consolas" panose="020B0609020204030204" pitchFamily="49" charset="0"/>
                <a:cs typeface="Consolas" panose="020B0609020204030204" pitchFamily="49" charset="0"/>
              </a:rPr>
              <a:t># NOT YET IN TOSCA SPEC. TO BE INVENTED…</a:t>
            </a:r>
          </a:p>
          <a:p>
            <a:r>
              <a:rPr lang="en-US" sz="8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repositories:</a:t>
            </a:r>
          </a:p>
          <a:p>
            <a:r>
              <a:rPr lang="en-US" sz="8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800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docker_hub</a:t>
            </a:r>
            <a:r>
              <a:rPr lang="en-US" sz="8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...</a:t>
            </a:r>
          </a:p>
          <a:p>
            <a:r>
              <a:rPr lang="en-US" sz="8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800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apache_repo</a:t>
            </a:r>
            <a:r>
              <a:rPr lang="en-US" sz="8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...</a:t>
            </a:r>
          </a:p>
          <a:p>
            <a:r>
              <a:rPr lang="en-US" sz="8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800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paypal_repo</a:t>
            </a:r>
            <a:r>
              <a:rPr lang="en-US" sz="8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...</a:t>
            </a:r>
          </a:p>
          <a:p>
            <a:endParaRPr lang="en-US" sz="800" dirty="0">
              <a:solidFill>
                <a:schemeClr val="tx1">
                  <a:lumMod val="65000"/>
                  <a:lumOff val="3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node_templates:</a:t>
            </a:r>
          </a:p>
          <a:p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</a:p>
          <a:p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docker_os_webserver_app</a:t>
            </a:r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type: </a:t>
            </a:r>
            <a:r>
              <a:rPr lang="en-US" sz="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tosca.nodes.Containee</a:t>
            </a:r>
          </a:p>
          <a:p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requirements:</a:t>
            </a:r>
          </a:p>
          <a:p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- host:  </a:t>
            </a:r>
          </a:p>
          <a:p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# omitted for brevity</a:t>
            </a:r>
          </a:p>
          <a:p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artifacts:</a:t>
            </a:r>
          </a:p>
          <a:p>
            <a:r>
              <a:rPr lang="en-US" sz="8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- </a:t>
            </a:r>
            <a:r>
              <a:rPr lang="en-US" sz="800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my_guest_os_image</a:t>
            </a:r>
            <a:r>
              <a:rPr lang="en-US" sz="8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...</a:t>
            </a:r>
          </a:p>
          <a:p>
            <a:r>
              <a:rPr lang="en-US" sz="8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- </a:t>
            </a:r>
            <a:r>
              <a:rPr lang="en-US" sz="800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my_apache_server</a:t>
            </a:r>
            <a:r>
              <a:rPr lang="en-US" sz="8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...</a:t>
            </a:r>
          </a:p>
          <a:p>
            <a:r>
              <a:rPr lang="en-US" sz="8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- </a:t>
            </a:r>
            <a:r>
              <a:rPr lang="en-US" sz="800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my_pizza_app</a:t>
            </a:r>
            <a:r>
              <a:rPr lang="en-US" sz="8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...</a:t>
            </a:r>
          </a:p>
          <a:p>
            <a:r>
              <a:rPr lang="en-US" sz="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</a:p>
        </p:txBody>
      </p:sp>
      <p:sp>
        <p:nvSpPr>
          <p:cNvPr id="32" name="Flowchart: Magnetic Disk 31"/>
          <p:cNvSpPr/>
          <p:nvPr/>
        </p:nvSpPr>
        <p:spPr>
          <a:xfrm>
            <a:off x="7848600" y="2209800"/>
            <a:ext cx="990600" cy="795258"/>
          </a:xfrm>
          <a:prstGeom prst="flowChartMagneticDisk">
            <a:avLst/>
          </a:prstGeom>
          <a:solidFill>
            <a:schemeClr val="accent5">
              <a:lumMod val="40000"/>
              <a:lumOff val="60000"/>
              <a:alpha val="6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tIns="0" bIns="0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100" b="1" kern="0" dirty="0">
                <a:solidFill>
                  <a:schemeClr val="accent5">
                    <a:lumMod val="50000"/>
                  </a:schemeClr>
                </a:solidFill>
                <a:latin typeface="Calibri"/>
              </a:rPr>
              <a:t>Apache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100" b="1" kern="0" dirty="0">
                <a:solidFill>
                  <a:schemeClr val="accent5">
                    <a:lumMod val="50000"/>
                  </a:schemeClr>
                </a:solidFill>
                <a:latin typeface="Calibri"/>
              </a:rPr>
              <a:t>(Repo.)</a:t>
            </a:r>
          </a:p>
        </p:txBody>
      </p:sp>
      <p:cxnSp>
        <p:nvCxnSpPr>
          <p:cNvPr id="34" name="Straight Arrow Connector 33"/>
          <p:cNvCxnSpPr>
            <a:stCxn id="32" idx="2"/>
            <a:endCxn id="31" idx="3"/>
          </p:cNvCxnSpPr>
          <p:nvPr/>
        </p:nvCxnSpPr>
        <p:spPr>
          <a:xfrm flipH="1" flipV="1">
            <a:off x="5312334" y="2196644"/>
            <a:ext cx="2536266" cy="410785"/>
          </a:xfrm>
          <a:prstGeom prst="straightConnector1">
            <a:avLst/>
          </a:prstGeom>
          <a:ln w="19050">
            <a:solidFill>
              <a:schemeClr val="accent3">
                <a:lumMod val="50000"/>
              </a:schemeClr>
            </a:solidFill>
            <a:prstDash val="sysDot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Flowchart: Multidocument 37"/>
          <p:cNvSpPr/>
          <p:nvPr/>
        </p:nvSpPr>
        <p:spPr>
          <a:xfrm>
            <a:off x="6647786" y="1966015"/>
            <a:ext cx="1077633" cy="744579"/>
          </a:xfrm>
          <a:prstGeom prst="flowChartMultidocument">
            <a:avLst/>
          </a:prstGeom>
          <a:solidFill>
            <a:schemeClr val="accent3">
              <a:lumMod val="20000"/>
              <a:lumOff val="80000"/>
              <a:alpha val="60000"/>
            </a:schemeClr>
          </a:solidFill>
          <a:ln w="9525">
            <a:solidFill>
              <a:srgbClr val="0066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tIns="0" bIns="0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100" b="1" u="sng" kern="0" dirty="0">
                <a:solidFill>
                  <a:srgbClr val="006600"/>
                </a:solidFill>
                <a:latin typeface="Calibri"/>
                <a:cs typeface="+mn-cs"/>
              </a:rPr>
              <a:t>Artifacts</a:t>
            </a:r>
          </a:p>
          <a:p>
            <a:pPr marL="171450" indent="-1714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000" kern="0" dirty="0">
                <a:solidFill>
                  <a:srgbClr val="006600"/>
                </a:solidFill>
                <a:latin typeface="Calibri"/>
              </a:rPr>
              <a:t>Apache Repo</a:t>
            </a:r>
          </a:p>
        </p:txBody>
      </p:sp>
      <p:sp>
        <p:nvSpPr>
          <p:cNvPr id="39" name="Flowchart: Magnetic Disk 38"/>
          <p:cNvSpPr/>
          <p:nvPr/>
        </p:nvSpPr>
        <p:spPr>
          <a:xfrm>
            <a:off x="7924800" y="3657600"/>
            <a:ext cx="990600" cy="685801"/>
          </a:xfrm>
          <a:prstGeom prst="flowChartMagneticDisk">
            <a:avLst/>
          </a:prstGeom>
          <a:solidFill>
            <a:schemeClr val="accent5">
              <a:lumMod val="40000"/>
              <a:lumOff val="60000"/>
              <a:alpha val="6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tIns="0" bIns="0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100" b="1" kern="0" dirty="0">
                <a:solidFill>
                  <a:schemeClr val="accent5">
                    <a:lumMod val="50000"/>
                  </a:schemeClr>
                </a:solidFill>
                <a:latin typeface="Calibri"/>
              </a:rPr>
              <a:t>Pizza Store App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100" b="1" kern="0" dirty="0">
                <a:solidFill>
                  <a:schemeClr val="accent5">
                    <a:lumMod val="50000"/>
                  </a:schemeClr>
                </a:solidFill>
                <a:latin typeface="Calibri"/>
              </a:rPr>
              <a:t>(Repo.)</a:t>
            </a:r>
          </a:p>
        </p:txBody>
      </p:sp>
      <p:cxnSp>
        <p:nvCxnSpPr>
          <p:cNvPr id="41" name="Straight Arrow Connector 40"/>
          <p:cNvCxnSpPr>
            <a:stCxn id="39" idx="2"/>
            <a:endCxn id="31" idx="3"/>
          </p:cNvCxnSpPr>
          <p:nvPr/>
        </p:nvCxnSpPr>
        <p:spPr>
          <a:xfrm flipH="1" flipV="1">
            <a:off x="5312334" y="2196644"/>
            <a:ext cx="2612466" cy="1803857"/>
          </a:xfrm>
          <a:prstGeom prst="straightConnector1">
            <a:avLst/>
          </a:prstGeom>
          <a:ln w="19050">
            <a:solidFill>
              <a:schemeClr val="accent3">
                <a:lumMod val="50000"/>
              </a:schemeClr>
            </a:solidFill>
            <a:prstDash val="sysDot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Flowchart: Multidocument 43"/>
          <p:cNvSpPr/>
          <p:nvPr/>
        </p:nvSpPr>
        <p:spPr>
          <a:xfrm>
            <a:off x="6934200" y="3134094"/>
            <a:ext cx="1077633" cy="744579"/>
          </a:xfrm>
          <a:prstGeom prst="flowChartMultidocument">
            <a:avLst/>
          </a:prstGeom>
          <a:solidFill>
            <a:schemeClr val="accent3">
              <a:lumMod val="20000"/>
              <a:lumOff val="80000"/>
              <a:alpha val="60000"/>
            </a:schemeClr>
          </a:solidFill>
          <a:ln w="9525">
            <a:solidFill>
              <a:srgbClr val="0066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tIns="0" bIns="0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100" b="1" u="sng" kern="0" dirty="0">
                <a:solidFill>
                  <a:srgbClr val="006600"/>
                </a:solidFill>
                <a:latin typeface="Calibri"/>
                <a:cs typeface="+mn-cs"/>
              </a:rPr>
              <a:t>Artifacts</a:t>
            </a:r>
          </a:p>
          <a:p>
            <a:pPr marL="171450" indent="-1714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000" kern="0" dirty="0">
                <a:solidFill>
                  <a:srgbClr val="006600"/>
                </a:solidFill>
                <a:latin typeface="Calibri"/>
              </a:rPr>
              <a:t>Pizza App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BEDBFCF-92B2-A1FC-C013-1C58DEBB2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4089400" y="6337300"/>
            <a:ext cx="9652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rgbClr val="003366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+mn-lt"/>
                <a:ea typeface="ＭＳ Ｐゴシック" charset="0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defRPr/>
            </a:pPr>
            <a:r>
              <a:rPr lang="it-IT"/>
              <a:t>- </a:t>
            </a:r>
            <a:fld id="{0D65E5FF-0279-0442-8A18-37024F4C050F}" type="slidenum">
              <a:rPr lang="en-US" smtClean="0"/>
              <a:pPr>
                <a:defRPr/>
              </a:pPr>
              <a:t>65</a:t>
            </a:fld>
            <a:r>
              <a:rPr lang="it-IT"/>
              <a:t> -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877793"/>
      </p:ext>
    </p:extLst>
  </p:cSld>
  <p:clrMapOvr>
    <a:masterClrMapping/>
  </p:clrMapOvr>
  <p:transition spd="med">
    <p:fade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Web Server Tier"/>
          <p:cNvSpPr>
            <a:spLocks noChangeArrowheads="1"/>
          </p:cNvSpPr>
          <p:nvPr/>
        </p:nvSpPr>
        <p:spPr bwMode="auto">
          <a:xfrm>
            <a:off x="2245750" y="2968311"/>
            <a:ext cx="535413" cy="589194"/>
          </a:xfrm>
          <a:prstGeom prst="roundRect">
            <a:avLst>
              <a:gd name="adj" fmla="val 16667"/>
            </a:avLst>
          </a:prstGeom>
          <a:solidFill>
            <a:schemeClr val="accent6">
              <a:lumMod val="40000"/>
              <a:lumOff val="60000"/>
              <a:alpha val="7000"/>
            </a:schemeClr>
          </a:solidFill>
          <a:ln w="6350">
            <a:solidFill>
              <a:schemeClr val="accent6">
                <a:lumMod val="75000"/>
              </a:schemeClr>
            </a:solidFill>
            <a:round/>
            <a:headEnd/>
            <a:tailEnd/>
          </a:ln>
          <a:effectLst>
            <a:outerShdw blurRad="38100" dir="2700000" algn="tl" rotWithShape="0">
              <a:schemeClr val="accent6">
                <a:lumMod val="75000"/>
                <a:alpha val="40000"/>
              </a:schemeClr>
            </a:outerShdw>
          </a:effectLst>
        </p:spPr>
        <p:txBody>
          <a:bodyPr tIns="0" bIns="0"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>
              <a:defRPr/>
            </a:pPr>
            <a:r>
              <a:rPr lang="en-US" altLang="en-US" sz="700" dirty="0">
                <a:latin typeface="Arial" charset="0"/>
              </a:rPr>
              <a:t>Hosted On</a:t>
            </a:r>
          </a:p>
        </p:txBody>
      </p:sp>
      <p:sp>
        <p:nvSpPr>
          <p:cNvPr id="87" name="Web Server Tier"/>
          <p:cNvSpPr>
            <a:spLocks noChangeArrowheads="1"/>
          </p:cNvSpPr>
          <p:nvPr/>
        </p:nvSpPr>
        <p:spPr bwMode="auto">
          <a:xfrm>
            <a:off x="436145" y="2338305"/>
            <a:ext cx="1316456" cy="2233695"/>
          </a:xfrm>
          <a:prstGeom prst="roundRect">
            <a:avLst>
              <a:gd name="adj" fmla="val 16667"/>
            </a:avLst>
          </a:prstGeom>
          <a:pattFill prst="wdUpDiag">
            <a:fgClr>
              <a:schemeClr val="bg1">
                <a:lumMod val="85000"/>
              </a:schemeClr>
            </a:fgClr>
            <a:bgClr>
              <a:schemeClr val="bg1"/>
            </a:bgClr>
          </a:pattFill>
          <a:ln w="9525">
            <a:solidFill>
              <a:schemeClr val="tx1">
                <a:lumMod val="65000"/>
                <a:lumOff val="35000"/>
              </a:schemeClr>
            </a:solidFill>
            <a:prstDash val="dash"/>
            <a:round/>
            <a:headEnd/>
            <a:tailEnd/>
          </a:ln>
          <a:effectLst/>
        </p:spPr>
        <p:txBody>
          <a:bodyPr tIns="0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1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Software Component</a:t>
            </a:r>
          </a:p>
        </p:txBody>
      </p:sp>
      <p:sp>
        <p:nvSpPr>
          <p:cNvPr id="52" name="Web Server Tier"/>
          <p:cNvSpPr>
            <a:spLocks noChangeArrowheads="1"/>
          </p:cNvSpPr>
          <p:nvPr/>
        </p:nvSpPr>
        <p:spPr bwMode="auto">
          <a:xfrm>
            <a:off x="547387" y="2582460"/>
            <a:ext cx="1129014" cy="1847849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A3C4FF"/>
              </a:gs>
              <a:gs pos="35001">
                <a:srgbClr val="BFD5FF"/>
              </a:gs>
              <a:gs pos="100000">
                <a:srgbClr val="E5EEFF"/>
              </a:gs>
            </a:gsLst>
            <a:lin ang="16200000" scaled="1"/>
          </a:gradFill>
          <a:ln w="9525">
            <a:solidFill>
              <a:srgbClr val="4A7EBB"/>
            </a:solidFill>
            <a:round/>
            <a:headEnd/>
            <a:tailEnd/>
          </a:ln>
          <a:effectLst>
            <a:outerShdw dist="20000" dir="5400000" rotWithShape="0">
              <a:srgbClr val="000000">
                <a:alpha val="37999"/>
              </a:srgbClr>
            </a:outerShdw>
          </a:effectLst>
        </p:spPr>
        <p:txBody>
          <a:bodyPr lIns="0" tIns="0" rIns="0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100" b="1" dirty="0">
                <a:solidFill>
                  <a:srgbClr val="000000"/>
                </a:solidFill>
              </a:rPr>
              <a:t>Container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050" i="1" dirty="0">
                <a:solidFill>
                  <a:srgbClr val="000000"/>
                </a:solidFill>
              </a:rPr>
              <a:t>(Docker Runtime Capability)</a:t>
            </a:r>
          </a:p>
        </p:txBody>
      </p:sp>
      <p:sp>
        <p:nvSpPr>
          <p:cNvPr id="47" name="Web Server Tier"/>
          <p:cNvSpPr>
            <a:spLocks noChangeArrowheads="1"/>
          </p:cNvSpPr>
          <p:nvPr/>
        </p:nvSpPr>
        <p:spPr bwMode="auto">
          <a:xfrm>
            <a:off x="3276601" y="1066800"/>
            <a:ext cx="1161924" cy="2196108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A3C4FF"/>
              </a:gs>
              <a:gs pos="35001">
                <a:srgbClr val="BFD5FF"/>
              </a:gs>
              <a:gs pos="100000">
                <a:srgbClr val="E5EEFF"/>
              </a:gs>
            </a:gsLst>
            <a:lin ang="16200000" scaled="1"/>
          </a:gradFill>
          <a:ln w="9525">
            <a:solidFill>
              <a:srgbClr val="4A7EBB"/>
            </a:solidFill>
            <a:round/>
            <a:headEnd/>
            <a:tailEnd/>
          </a:ln>
          <a:effectLst>
            <a:outerShdw dist="20000" dir="5400000" rotWithShape="0">
              <a:srgbClr val="000000">
                <a:alpha val="37999"/>
              </a:srgbClr>
            </a:outerShdw>
          </a:effectLst>
        </p:spPr>
        <p:txBody>
          <a:bodyPr tIns="0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050" b="1" dirty="0">
                <a:solidFill>
                  <a:srgbClr val="000000"/>
                </a:solidFill>
              </a:rPr>
              <a:t>Containee</a:t>
            </a:r>
          </a:p>
          <a:p>
            <a:pPr algn="ctr" eaLnBrk="1" hangingPunct="1">
              <a:spcBef>
                <a:spcPct val="0"/>
              </a:spcBef>
              <a:buNone/>
            </a:pPr>
            <a:r>
              <a:rPr lang="en-US" altLang="en-US" sz="900" i="1" dirty="0">
                <a:solidFill>
                  <a:srgbClr val="000000"/>
                </a:solidFill>
              </a:rPr>
              <a:t>(Docker Runtime Requirement)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900" b="1" dirty="0">
              <a:solidFill>
                <a:srgbClr val="000000"/>
              </a:solidFill>
            </a:endParaRPr>
          </a:p>
        </p:txBody>
      </p:sp>
      <p:sp>
        <p:nvSpPr>
          <p:cNvPr id="83" name="Web Server Tier"/>
          <p:cNvSpPr>
            <a:spLocks noChangeArrowheads="1"/>
          </p:cNvSpPr>
          <p:nvPr/>
        </p:nvSpPr>
        <p:spPr bwMode="auto">
          <a:xfrm>
            <a:off x="3124200" y="2514600"/>
            <a:ext cx="839792" cy="453711"/>
          </a:xfrm>
          <a:prstGeom prst="roundRect">
            <a:avLst>
              <a:gd name="adj" fmla="val 16667"/>
            </a:avLst>
          </a:prstGeom>
          <a:solidFill>
            <a:schemeClr val="tx2">
              <a:lumMod val="20000"/>
              <a:lumOff val="80000"/>
            </a:schemeClr>
          </a:solidFill>
          <a:ln w="6350">
            <a:solidFill>
              <a:schemeClr val="accent1"/>
            </a:solidFill>
            <a:round/>
            <a:headEnd/>
            <a:tailEnd/>
          </a:ln>
          <a:effectLst/>
        </p:spPr>
        <p:txBody>
          <a:bodyPr tIns="0" bIns="0"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>
              <a:defRPr/>
            </a:pPr>
            <a:r>
              <a:rPr lang="en-US" altLang="en-US" sz="700" i="1" dirty="0">
                <a:latin typeface="Arial" charset="0"/>
              </a:rPr>
              <a:t>Requirements</a:t>
            </a:r>
          </a:p>
        </p:txBody>
      </p:sp>
      <p:sp>
        <p:nvSpPr>
          <p:cNvPr id="58" name="Web Server Tier"/>
          <p:cNvSpPr>
            <a:spLocks noChangeArrowheads="1"/>
          </p:cNvSpPr>
          <p:nvPr/>
        </p:nvSpPr>
        <p:spPr bwMode="auto">
          <a:xfrm>
            <a:off x="844823" y="3200401"/>
            <a:ext cx="1212577" cy="1143000"/>
          </a:xfrm>
          <a:prstGeom prst="roundRect">
            <a:avLst>
              <a:gd name="adj" fmla="val 16667"/>
            </a:avLst>
          </a:prstGeom>
          <a:solidFill>
            <a:schemeClr val="tx2">
              <a:lumMod val="20000"/>
              <a:lumOff val="80000"/>
            </a:schemeClr>
          </a:solidFill>
          <a:ln w="6350">
            <a:solidFill>
              <a:schemeClr val="accent1"/>
            </a:solidFill>
            <a:round/>
            <a:headEnd/>
            <a:tailEnd/>
          </a:ln>
          <a:effectLst/>
        </p:spPr>
        <p:txBody>
          <a:bodyPr tIns="0" bIns="0"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>
              <a:defRPr/>
            </a:pPr>
            <a:r>
              <a:rPr lang="en-US" altLang="en-US" sz="900" i="1" dirty="0">
                <a:latin typeface="Arial" charset="0"/>
              </a:rPr>
              <a:t>Capabilities</a:t>
            </a:r>
          </a:p>
        </p:txBody>
      </p:sp>
      <p:grpSp>
        <p:nvGrpSpPr>
          <p:cNvPr id="53" name="Group 52"/>
          <p:cNvGrpSpPr/>
          <p:nvPr/>
        </p:nvGrpSpPr>
        <p:grpSpPr>
          <a:xfrm rot="10800000">
            <a:off x="2340106" y="3248472"/>
            <a:ext cx="293516" cy="164338"/>
            <a:chOff x="3035702" y="1219833"/>
            <a:chExt cx="350454" cy="196217"/>
          </a:xfrm>
        </p:grpSpPr>
        <p:sp>
          <p:nvSpPr>
            <p:cNvPr id="54" name="Pentagon 13"/>
            <p:cNvSpPr>
              <a:spLocks noChangeArrowheads="1"/>
            </p:cNvSpPr>
            <p:nvPr/>
          </p:nvSpPr>
          <p:spPr bwMode="auto">
            <a:xfrm>
              <a:off x="3035702" y="1219833"/>
              <a:ext cx="253209" cy="196217"/>
            </a:xfrm>
            <a:prstGeom prst="homePlate">
              <a:avLst>
                <a:gd name="adj" fmla="val 37332"/>
              </a:avLst>
            </a:prstGeom>
            <a:gradFill rotWithShape="1">
              <a:gsLst>
                <a:gs pos="0">
                  <a:srgbClr val="FFBE86"/>
                </a:gs>
                <a:gs pos="35001">
                  <a:srgbClr val="FFD0AA"/>
                </a:gs>
                <a:gs pos="100000">
                  <a:srgbClr val="FFEBDB"/>
                </a:gs>
              </a:gsLst>
              <a:lin ang="16200000" scaled="1"/>
            </a:gradFill>
            <a:ln w="9525">
              <a:solidFill>
                <a:srgbClr val="E46C0A"/>
              </a:solidFill>
              <a:miter lim="800000"/>
              <a:headEnd/>
              <a:tailEnd/>
            </a:ln>
            <a:effectLst>
              <a:outerShdw dist="20000" dir="5400000" rotWithShape="0">
                <a:srgbClr val="000000">
                  <a:alpha val="37999"/>
                </a:srgbClr>
              </a:outerShdw>
            </a:effec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>
                <a:latin typeface="Arial" charset="0"/>
              </a:endParaRPr>
            </a:p>
          </p:txBody>
        </p:sp>
        <p:sp>
          <p:nvSpPr>
            <p:cNvPr id="55" name="Chevron 18"/>
            <p:cNvSpPr>
              <a:spLocks noChangeArrowheads="1"/>
            </p:cNvSpPr>
            <p:nvPr/>
          </p:nvSpPr>
          <p:spPr bwMode="auto">
            <a:xfrm>
              <a:off x="3264304" y="1219835"/>
              <a:ext cx="121852" cy="196215"/>
            </a:xfrm>
            <a:prstGeom prst="chevron">
              <a:avLst>
                <a:gd name="adj" fmla="val 50000"/>
              </a:avLst>
            </a:prstGeom>
            <a:gradFill rotWithShape="1">
              <a:gsLst>
                <a:gs pos="0">
                  <a:srgbClr val="FFBE86"/>
                </a:gs>
                <a:gs pos="35001">
                  <a:srgbClr val="FFD0AA"/>
                </a:gs>
                <a:gs pos="100000">
                  <a:srgbClr val="FFEBDB"/>
                </a:gs>
              </a:gsLst>
              <a:lin ang="16200000" scaled="1"/>
            </a:gradFill>
            <a:ln w="9525">
              <a:solidFill>
                <a:srgbClr val="E46C0A"/>
              </a:solidFill>
              <a:miter lim="800000"/>
              <a:headEnd/>
              <a:tailEnd/>
            </a:ln>
            <a:effectLst>
              <a:outerShdw dist="20000" dir="5400000" rotWithShape="0">
                <a:srgbClr val="000000">
                  <a:alpha val="37999"/>
                </a:srgbClr>
              </a:outerShdw>
            </a:effec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>
                <a:latin typeface="Arial" charset="0"/>
              </a:endParaRPr>
            </a:p>
          </p:txBody>
        </p:sp>
      </p:grpSp>
      <p:cxnSp>
        <p:nvCxnSpPr>
          <p:cNvPr id="57" name="Straight Connector 12"/>
          <p:cNvCxnSpPr>
            <a:cxnSpLocks noChangeShapeType="1"/>
            <a:stCxn id="56" idx="3"/>
            <a:endCxn id="55" idx="3"/>
          </p:cNvCxnSpPr>
          <p:nvPr/>
        </p:nvCxnSpPr>
        <p:spPr bwMode="auto">
          <a:xfrm flipV="1">
            <a:off x="1943101" y="3330640"/>
            <a:ext cx="397005" cy="759588"/>
          </a:xfrm>
          <a:prstGeom prst="bentConnector3">
            <a:avLst>
              <a:gd name="adj1" fmla="val 50000"/>
            </a:avLst>
          </a:prstGeom>
          <a:noFill/>
          <a:ln w="31750" cap="sq" algn="ctr">
            <a:solidFill>
              <a:srgbClr val="FCD5B5"/>
            </a:solidFill>
            <a:miter lim="800000"/>
            <a:headEnd/>
            <a:tailEnd/>
          </a:ln>
          <a:effectLst>
            <a:outerShdw blurRad="25400" dist="25401" dir="2700000" algn="tl" rotWithShape="0">
              <a:srgbClr val="984807">
                <a:alpha val="60999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75" name="Straight Connector 12"/>
          <p:cNvCxnSpPr>
            <a:cxnSpLocks noChangeShapeType="1"/>
            <a:stCxn id="54" idx="1"/>
            <a:endCxn id="84" idx="1"/>
          </p:cNvCxnSpPr>
          <p:nvPr/>
        </p:nvCxnSpPr>
        <p:spPr bwMode="auto">
          <a:xfrm flipV="1">
            <a:off x="2633622" y="2776527"/>
            <a:ext cx="414379" cy="554114"/>
          </a:xfrm>
          <a:prstGeom prst="bentConnector3">
            <a:avLst>
              <a:gd name="adj1" fmla="val 50000"/>
            </a:avLst>
          </a:prstGeom>
          <a:noFill/>
          <a:ln w="31750" cap="sq" algn="ctr">
            <a:solidFill>
              <a:srgbClr val="FCD5B5"/>
            </a:solidFill>
            <a:miter lim="800000"/>
            <a:headEnd/>
            <a:tailEnd/>
          </a:ln>
          <a:effectLst>
            <a:outerShdw blurRad="25400" dist="25401" dir="2700000" algn="tl" rotWithShape="0">
              <a:srgbClr val="984807">
                <a:alpha val="60999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84" name="Rectangle 14"/>
          <p:cNvSpPr>
            <a:spLocks noChangeArrowheads="1"/>
          </p:cNvSpPr>
          <p:nvPr/>
        </p:nvSpPr>
        <p:spPr bwMode="auto">
          <a:xfrm>
            <a:off x="3048001" y="2667000"/>
            <a:ext cx="613256" cy="219054"/>
          </a:xfrm>
          <a:prstGeom prst="rect">
            <a:avLst/>
          </a:prstGeom>
          <a:gradFill rotWithShape="1">
            <a:gsLst>
              <a:gs pos="0">
                <a:srgbClr val="FFBE86"/>
              </a:gs>
              <a:gs pos="35001">
                <a:srgbClr val="FFD0AA"/>
              </a:gs>
              <a:gs pos="100000">
                <a:srgbClr val="FFEBDB"/>
              </a:gs>
            </a:gsLst>
            <a:lin ang="16200000" scaled="1"/>
          </a:gradFill>
          <a:ln w="9525">
            <a:solidFill>
              <a:srgbClr val="E46C0A"/>
            </a:solidFill>
            <a:miter lim="800000"/>
            <a:headEnd/>
            <a:tailEnd/>
          </a:ln>
          <a:effectLst>
            <a:outerShdw dist="20000" dir="5400000" rotWithShape="0">
              <a:srgbClr val="000000">
                <a:alpha val="37999"/>
              </a:srgbClr>
            </a:outerShdw>
          </a:effectLst>
        </p:spPr>
        <p:txBody>
          <a:bodyPr wrap="none" lIns="36576" rIns="0"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900" dirty="0">
                <a:latin typeface="Arial" charset="0"/>
              </a:rPr>
              <a:t>Container</a:t>
            </a:r>
          </a:p>
        </p:txBody>
      </p:sp>
      <p:sp>
        <p:nvSpPr>
          <p:cNvPr id="56" name="Rectangle 14"/>
          <p:cNvSpPr>
            <a:spLocks noChangeArrowheads="1"/>
          </p:cNvSpPr>
          <p:nvPr/>
        </p:nvSpPr>
        <p:spPr bwMode="auto">
          <a:xfrm>
            <a:off x="1094373" y="3990376"/>
            <a:ext cx="848728" cy="199703"/>
          </a:xfrm>
          <a:prstGeom prst="rect">
            <a:avLst/>
          </a:prstGeom>
          <a:gradFill rotWithShape="1">
            <a:gsLst>
              <a:gs pos="0">
                <a:srgbClr val="FFBE86"/>
              </a:gs>
              <a:gs pos="35001">
                <a:srgbClr val="FFD0AA"/>
              </a:gs>
              <a:gs pos="100000">
                <a:srgbClr val="FFEBDB"/>
              </a:gs>
            </a:gsLst>
            <a:lin ang="16200000" scaled="1"/>
          </a:gradFill>
          <a:ln w="9525">
            <a:solidFill>
              <a:srgbClr val="E46C0A"/>
            </a:solidFill>
            <a:miter lim="800000"/>
            <a:headEnd/>
            <a:tailEnd/>
          </a:ln>
          <a:effectLst>
            <a:outerShdw dist="20000" dir="5400000" rotWithShape="0">
              <a:srgbClr val="000000">
                <a:alpha val="37999"/>
              </a:srgbClr>
            </a:outerShdw>
          </a:effectLst>
        </p:spPr>
        <p:txBody>
          <a:bodyPr wrap="none" lIns="73152" rIns="73152"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60325" algn="r" eaLnBrk="1" hangingPunct="1">
              <a:spcBef>
                <a:spcPct val="0"/>
              </a:spcBef>
              <a:buFontTx/>
              <a:buNone/>
            </a:pPr>
            <a:r>
              <a:rPr lang="en-US" altLang="en-US" sz="1100" dirty="0">
                <a:latin typeface="Arial" charset="0"/>
              </a:rPr>
              <a:t>Container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381000" y="76200"/>
            <a:ext cx="8382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/>
              <a:t>Opaque Containee Implementation:   Providing Docker “image” as an artifact</a:t>
            </a:r>
            <a:endParaRPr lang="en-US" sz="900" dirty="0"/>
          </a:p>
        </p:txBody>
      </p:sp>
      <p:sp>
        <p:nvSpPr>
          <p:cNvPr id="37" name="Rectangle 14"/>
          <p:cNvSpPr>
            <a:spLocks noChangeArrowheads="1"/>
          </p:cNvSpPr>
          <p:nvPr/>
        </p:nvSpPr>
        <p:spPr bwMode="auto">
          <a:xfrm>
            <a:off x="1094373" y="3429001"/>
            <a:ext cx="848728" cy="151478"/>
          </a:xfrm>
          <a:prstGeom prst="rect">
            <a:avLst/>
          </a:prstGeom>
          <a:gradFill rotWithShape="1">
            <a:gsLst>
              <a:gs pos="0">
                <a:srgbClr val="FFBE86"/>
              </a:gs>
              <a:gs pos="35001">
                <a:srgbClr val="FFD0AA"/>
              </a:gs>
              <a:gs pos="100000">
                <a:srgbClr val="FFEBDB"/>
              </a:gs>
            </a:gsLst>
            <a:lin ang="16200000" scaled="1"/>
          </a:gradFill>
          <a:ln w="9525">
            <a:solidFill>
              <a:srgbClr val="E46C0A"/>
            </a:solidFill>
            <a:miter lim="800000"/>
            <a:headEnd/>
            <a:tailEnd/>
          </a:ln>
          <a:effectLst>
            <a:outerShdw dist="20000" dir="5400000" rotWithShape="0">
              <a:srgbClr val="000000">
                <a:alpha val="37999"/>
              </a:srgbClr>
            </a:outerShdw>
          </a:effectLst>
        </p:spPr>
        <p:txBody>
          <a:bodyPr wrap="none" lIns="73152" rIns="73152"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60325" algn="r" eaLnBrk="1" hangingPunct="1">
              <a:spcBef>
                <a:spcPct val="0"/>
              </a:spcBef>
              <a:buFontTx/>
              <a:buNone/>
            </a:pPr>
            <a:r>
              <a:rPr lang="en-US" altLang="en-US" sz="1100" dirty="0">
                <a:latin typeface="Arial" charset="0"/>
              </a:rPr>
              <a:t>Docker</a:t>
            </a:r>
          </a:p>
        </p:txBody>
      </p:sp>
      <p:cxnSp>
        <p:nvCxnSpPr>
          <p:cNvPr id="82" name="Straight Arrow Connector 81"/>
          <p:cNvCxnSpPr>
            <a:stCxn id="30" idx="0"/>
            <a:endCxn id="47" idx="2"/>
          </p:cNvCxnSpPr>
          <p:nvPr/>
        </p:nvCxnSpPr>
        <p:spPr>
          <a:xfrm flipV="1">
            <a:off x="3464950" y="3262908"/>
            <a:ext cx="392613" cy="1232892"/>
          </a:xfrm>
          <a:prstGeom prst="straightConnector1">
            <a:avLst/>
          </a:prstGeom>
          <a:ln w="19050"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14"/>
          <p:cNvSpPr>
            <a:spLocks noChangeArrowheads="1"/>
          </p:cNvSpPr>
          <p:nvPr/>
        </p:nvSpPr>
        <p:spPr bwMode="auto">
          <a:xfrm>
            <a:off x="1094373" y="3640557"/>
            <a:ext cx="848727" cy="168522"/>
          </a:xfrm>
          <a:prstGeom prst="rect">
            <a:avLst/>
          </a:prstGeom>
          <a:gradFill rotWithShape="1">
            <a:gsLst>
              <a:gs pos="0">
                <a:srgbClr val="FFBE86"/>
              </a:gs>
              <a:gs pos="35001">
                <a:srgbClr val="FFD0AA"/>
              </a:gs>
              <a:gs pos="100000">
                <a:srgbClr val="FFEBDB"/>
              </a:gs>
            </a:gsLst>
            <a:lin ang="16200000" scaled="1"/>
          </a:gradFill>
          <a:ln w="9525">
            <a:solidFill>
              <a:srgbClr val="E46C0A"/>
            </a:solidFill>
            <a:miter lim="800000"/>
            <a:headEnd/>
            <a:tailEnd/>
          </a:ln>
          <a:effectLst>
            <a:outerShdw dist="20000" dir="5400000" rotWithShape="0">
              <a:srgbClr val="000000">
                <a:alpha val="37999"/>
              </a:srgbClr>
            </a:outerShdw>
          </a:effectLst>
        </p:spPr>
        <p:txBody>
          <a:bodyPr wrap="none" lIns="73152" rIns="73152"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60325" algn="r" eaLnBrk="1" hangingPunct="1">
              <a:spcBef>
                <a:spcPct val="0"/>
              </a:spcBef>
              <a:buFontTx/>
              <a:buNone/>
            </a:pPr>
            <a:r>
              <a:rPr lang="en-US" altLang="en-US" sz="1100" dirty="0">
                <a:latin typeface="Arial" charset="0"/>
              </a:rPr>
              <a:t>Rocket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570784" y="3703706"/>
            <a:ext cx="262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…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381000" y="1400258"/>
            <a:ext cx="1911101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PaaS</a:t>
            </a:r>
          </a:p>
          <a:p>
            <a:r>
              <a:rPr lang="en-US" sz="1200" b="1" dirty="0"/>
              <a:t>Modeling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i="1" dirty="0"/>
              <a:t>Container is explicit or implicit</a:t>
            </a:r>
          </a:p>
        </p:txBody>
      </p:sp>
      <p:sp>
        <p:nvSpPr>
          <p:cNvPr id="5" name="Rectangle 4"/>
          <p:cNvSpPr/>
          <p:nvPr/>
        </p:nvSpPr>
        <p:spPr>
          <a:xfrm>
            <a:off x="76200" y="381000"/>
            <a:ext cx="611528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Use Case 4: Dynamically “build” Docker Image using multiple repositories, Multiple Node templates</a:t>
            </a:r>
          </a:p>
          <a:p>
            <a:pPr algn="ctr"/>
            <a:r>
              <a:rPr lang="en-US" sz="1200" b="1" i="1" dirty="0">
                <a:solidFill>
                  <a:srgbClr val="FF0000"/>
                </a:solidFill>
              </a:rPr>
              <a:t>(IN-PROGRESS)</a:t>
            </a:r>
          </a:p>
        </p:txBody>
      </p:sp>
      <p:cxnSp>
        <p:nvCxnSpPr>
          <p:cNvPr id="50" name="Straight Connector 49"/>
          <p:cNvCxnSpPr/>
          <p:nvPr/>
        </p:nvCxnSpPr>
        <p:spPr>
          <a:xfrm>
            <a:off x="3045985" y="862318"/>
            <a:ext cx="2015" cy="286250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lowchart: Magnetic Disk 23"/>
          <p:cNvSpPr/>
          <p:nvPr/>
        </p:nvSpPr>
        <p:spPr>
          <a:xfrm>
            <a:off x="7848600" y="862318"/>
            <a:ext cx="685800" cy="770492"/>
          </a:xfrm>
          <a:prstGeom prst="flowChartMagneticDisk">
            <a:avLst/>
          </a:prstGeom>
          <a:solidFill>
            <a:schemeClr val="accent5">
              <a:lumMod val="40000"/>
              <a:lumOff val="60000"/>
              <a:alpha val="6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tIns="0" bIns="0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000" b="1" kern="0" dirty="0">
                <a:solidFill>
                  <a:schemeClr val="accent5">
                    <a:lumMod val="50000"/>
                  </a:schemeClr>
                </a:solidFill>
                <a:latin typeface="Calibri"/>
              </a:rPr>
              <a:t>Docker Hub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000" b="1" kern="0" dirty="0">
                <a:solidFill>
                  <a:schemeClr val="accent5">
                    <a:lumMod val="50000"/>
                  </a:schemeClr>
                </a:solidFill>
                <a:latin typeface="Calibri"/>
              </a:rPr>
              <a:t>(Repo.)</a:t>
            </a:r>
          </a:p>
        </p:txBody>
      </p:sp>
      <p:pic>
        <p:nvPicPr>
          <p:cNvPr id="1026" name="Picture 2" descr="https://d39bd7m80qu33d.cloudfront.net/1.71.8/img/docker-logo-smal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6415" y="673387"/>
            <a:ext cx="730169" cy="41376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9" name="Straight Arrow Connector 58"/>
          <p:cNvCxnSpPr>
            <a:stCxn id="24" idx="2"/>
            <a:endCxn id="31" idx="3"/>
          </p:cNvCxnSpPr>
          <p:nvPr/>
        </p:nvCxnSpPr>
        <p:spPr>
          <a:xfrm flipH="1">
            <a:off x="4368566" y="1247564"/>
            <a:ext cx="3480034" cy="506525"/>
          </a:xfrm>
          <a:prstGeom prst="straightConnector1">
            <a:avLst/>
          </a:prstGeom>
          <a:ln w="19050">
            <a:solidFill>
              <a:schemeClr val="accent3">
                <a:lumMod val="50000"/>
              </a:schemeClr>
            </a:solidFill>
            <a:prstDash val="sysDot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3276600" y="1600200"/>
            <a:ext cx="109196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700" b="1" i="1" kern="0" dirty="0">
                <a:solidFill>
                  <a:srgbClr val="006600"/>
                </a:solidFill>
                <a:latin typeface="Calibri"/>
              </a:rPr>
              <a:t>URIs</a:t>
            </a:r>
            <a:r>
              <a:rPr lang="en-US" sz="700" i="1" kern="0" dirty="0">
                <a:solidFill>
                  <a:srgbClr val="006600"/>
                </a:solidFill>
                <a:latin typeface="Calibri"/>
              </a:rPr>
              <a:t> of components</a:t>
            </a:r>
          </a:p>
          <a:p>
            <a:pPr marL="171450" indent="-1714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700" i="1" kern="0" dirty="0">
                <a:solidFill>
                  <a:srgbClr val="006600"/>
                </a:solidFill>
                <a:latin typeface="Calibri"/>
              </a:rPr>
              <a:t>Relative to Repos.</a:t>
            </a:r>
          </a:p>
        </p:txBody>
      </p:sp>
      <p:sp>
        <p:nvSpPr>
          <p:cNvPr id="76" name="Flowchart: Multidocument 75"/>
          <p:cNvSpPr/>
          <p:nvPr/>
        </p:nvSpPr>
        <p:spPr>
          <a:xfrm>
            <a:off x="6303797" y="876173"/>
            <a:ext cx="942130" cy="756637"/>
          </a:xfrm>
          <a:prstGeom prst="flowChartMultidocument">
            <a:avLst/>
          </a:prstGeom>
          <a:solidFill>
            <a:schemeClr val="accent3">
              <a:lumMod val="20000"/>
              <a:lumOff val="80000"/>
              <a:alpha val="60000"/>
            </a:schemeClr>
          </a:solidFill>
          <a:ln w="9525">
            <a:solidFill>
              <a:srgbClr val="0066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tIns="0" bIns="0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000" b="1" u="sng" kern="0" dirty="0">
                <a:solidFill>
                  <a:srgbClr val="006600"/>
                </a:solidFill>
                <a:latin typeface="Calibri"/>
                <a:cs typeface="+mn-cs"/>
              </a:rPr>
              <a:t>Artifacts</a:t>
            </a:r>
          </a:p>
          <a:p>
            <a:pPr marL="171450" indent="-1714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800" kern="0" dirty="0">
                <a:solidFill>
                  <a:srgbClr val="006600"/>
                </a:solidFill>
                <a:latin typeface="Calibri"/>
              </a:rPr>
              <a:t>Guest OS</a:t>
            </a:r>
          </a:p>
        </p:txBody>
      </p:sp>
      <p:sp>
        <p:nvSpPr>
          <p:cNvPr id="30" name="Rectangle 29"/>
          <p:cNvSpPr/>
          <p:nvPr/>
        </p:nvSpPr>
        <p:spPr>
          <a:xfrm>
            <a:off x="2245750" y="4495800"/>
            <a:ext cx="2438400" cy="169430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txBody>
          <a:bodyPr wrap="square">
            <a:noAutofit/>
          </a:bodyPr>
          <a:lstStyle/>
          <a:p>
            <a:r>
              <a:rPr lang="en-US" sz="800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NOT YET IN TOSCA SPEC. TO BE INVENTED…</a:t>
            </a:r>
          </a:p>
          <a:p>
            <a:r>
              <a:rPr lang="en-US" sz="800" b="1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repositories:</a:t>
            </a:r>
          </a:p>
          <a:p>
            <a:r>
              <a:rPr lang="en-US" sz="800" b="1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800" b="1" dirty="0" err="1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docker_hub</a:t>
            </a:r>
            <a:r>
              <a:rPr lang="en-US" sz="800" b="1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...</a:t>
            </a:r>
          </a:p>
          <a:p>
            <a:r>
              <a:rPr lang="en-US" sz="800" b="1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lang="en-US" sz="800" dirty="0">
              <a:solidFill>
                <a:schemeClr val="bg2">
                  <a:lumMod val="2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800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node_templates:</a:t>
            </a:r>
          </a:p>
          <a:p>
            <a:r>
              <a:rPr lang="en-US" sz="800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</a:p>
          <a:p>
            <a:r>
              <a:rPr lang="en-US" sz="800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800" dirty="0" err="1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docker_webserver</a:t>
            </a:r>
            <a:r>
              <a:rPr lang="en-US" sz="800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800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type: </a:t>
            </a:r>
            <a:r>
              <a:rPr lang="en-US" sz="800" b="1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tosca.nodes.Containee</a:t>
            </a:r>
          </a:p>
          <a:p>
            <a:r>
              <a:rPr lang="en-US" sz="800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requirements:</a:t>
            </a:r>
          </a:p>
          <a:p>
            <a:r>
              <a:rPr lang="en-US" sz="800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- host:  </a:t>
            </a:r>
          </a:p>
          <a:p>
            <a:r>
              <a:rPr lang="en-US" sz="800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# omitted for brevity</a:t>
            </a:r>
          </a:p>
          <a:p>
            <a:r>
              <a:rPr lang="en-US" sz="800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artifacts:</a:t>
            </a:r>
          </a:p>
          <a:p>
            <a:r>
              <a:rPr lang="en-US" sz="800" b="1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- </a:t>
            </a:r>
            <a:r>
              <a:rPr lang="en-US" sz="800" b="1" dirty="0" err="1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my_guest_os_image</a:t>
            </a:r>
            <a:r>
              <a:rPr lang="en-US" sz="800" b="1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...</a:t>
            </a:r>
          </a:p>
          <a:p>
            <a:r>
              <a:rPr lang="en-US" sz="8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</a:p>
        </p:txBody>
      </p:sp>
      <p:sp>
        <p:nvSpPr>
          <p:cNvPr id="32" name="Flowchart: Magnetic Disk 31"/>
          <p:cNvSpPr/>
          <p:nvPr/>
        </p:nvSpPr>
        <p:spPr>
          <a:xfrm>
            <a:off x="8077200" y="2209800"/>
            <a:ext cx="584106" cy="609600"/>
          </a:xfrm>
          <a:prstGeom prst="flowChartMagneticDisk">
            <a:avLst/>
          </a:prstGeom>
          <a:solidFill>
            <a:schemeClr val="accent5">
              <a:lumMod val="40000"/>
              <a:lumOff val="60000"/>
              <a:alpha val="6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tIns="0" bIns="0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000" b="1" kern="0" dirty="0">
                <a:solidFill>
                  <a:schemeClr val="accent5">
                    <a:lumMod val="50000"/>
                  </a:schemeClr>
                </a:solidFill>
                <a:latin typeface="Calibri"/>
              </a:rPr>
              <a:t>Apache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000" b="1" kern="0" dirty="0">
                <a:solidFill>
                  <a:schemeClr val="accent5">
                    <a:lumMod val="50000"/>
                  </a:schemeClr>
                </a:solidFill>
                <a:latin typeface="Calibri"/>
              </a:rPr>
              <a:t>(Repo.)</a:t>
            </a:r>
          </a:p>
        </p:txBody>
      </p:sp>
      <p:cxnSp>
        <p:nvCxnSpPr>
          <p:cNvPr id="34" name="Straight Arrow Connector 33"/>
          <p:cNvCxnSpPr>
            <a:stCxn id="32" idx="2"/>
            <a:endCxn id="42" idx="3"/>
          </p:cNvCxnSpPr>
          <p:nvPr/>
        </p:nvCxnSpPr>
        <p:spPr>
          <a:xfrm flipH="1">
            <a:off x="6019800" y="2514600"/>
            <a:ext cx="2057400" cy="84018"/>
          </a:xfrm>
          <a:prstGeom prst="straightConnector1">
            <a:avLst/>
          </a:prstGeom>
          <a:ln w="19050">
            <a:solidFill>
              <a:schemeClr val="accent3">
                <a:lumMod val="50000"/>
              </a:schemeClr>
            </a:solidFill>
            <a:prstDash val="sysDot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Flowchart: Multidocument 37"/>
          <p:cNvSpPr/>
          <p:nvPr/>
        </p:nvSpPr>
        <p:spPr>
          <a:xfrm>
            <a:off x="7048500" y="1870871"/>
            <a:ext cx="955251" cy="744579"/>
          </a:xfrm>
          <a:prstGeom prst="flowChartMultidocument">
            <a:avLst/>
          </a:prstGeom>
          <a:solidFill>
            <a:schemeClr val="accent3">
              <a:lumMod val="20000"/>
              <a:lumOff val="80000"/>
              <a:alpha val="60000"/>
            </a:schemeClr>
          </a:solidFill>
          <a:ln w="9525">
            <a:solidFill>
              <a:srgbClr val="0066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tIns="0" bIns="0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000" b="1" u="sng" kern="0" dirty="0">
                <a:solidFill>
                  <a:srgbClr val="006600"/>
                </a:solidFill>
                <a:latin typeface="Calibri"/>
                <a:cs typeface="+mn-cs"/>
              </a:rPr>
              <a:t>Artifacts</a:t>
            </a:r>
          </a:p>
          <a:p>
            <a:pPr marL="171450" indent="-1714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800" kern="0" dirty="0">
                <a:solidFill>
                  <a:srgbClr val="006600"/>
                </a:solidFill>
                <a:latin typeface="Calibri"/>
              </a:rPr>
              <a:t>Apache Repo</a:t>
            </a:r>
          </a:p>
        </p:txBody>
      </p:sp>
      <p:sp>
        <p:nvSpPr>
          <p:cNvPr id="39" name="Flowchart: Magnetic Disk 38"/>
          <p:cNvSpPr/>
          <p:nvPr/>
        </p:nvSpPr>
        <p:spPr>
          <a:xfrm>
            <a:off x="8191500" y="3898237"/>
            <a:ext cx="810491" cy="685800"/>
          </a:xfrm>
          <a:prstGeom prst="flowChartMagneticDisk">
            <a:avLst/>
          </a:prstGeom>
          <a:solidFill>
            <a:schemeClr val="accent5">
              <a:lumMod val="40000"/>
              <a:lumOff val="60000"/>
              <a:alpha val="6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tIns="0" bIns="0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000" b="1" kern="0" dirty="0">
                <a:solidFill>
                  <a:schemeClr val="accent5">
                    <a:lumMod val="50000"/>
                  </a:schemeClr>
                </a:solidFill>
                <a:latin typeface="Calibri"/>
              </a:rPr>
              <a:t>Pizza Store 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000" b="1" kern="0" dirty="0">
                <a:solidFill>
                  <a:schemeClr val="accent5">
                    <a:lumMod val="50000"/>
                  </a:schemeClr>
                </a:solidFill>
                <a:latin typeface="Calibri"/>
              </a:rPr>
              <a:t>App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000" b="1" kern="0" dirty="0">
                <a:solidFill>
                  <a:schemeClr val="accent5">
                    <a:lumMod val="50000"/>
                  </a:schemeClr>
                </a:solidFill>
                <a:latin typeface="Calibri"/>
              </a:rPr>
              <a:t>(Repo.)</a:t>
            </a:r>
          </a:p>
        </p:txBody>
      </p:sp>
      <p:cxnSp>
        <p:nvCxnSpPr>
          <p:cNvPr id="41" name="Straight Arrow Connector 40"/>
          <p:cNvCxnSpPr>
            <a:stCxn id="39" idx="2"/>
            <a:endCxn id="43" idx="3"/>
          </p:cNvCxnSpPr>
          <p:nvPr/>
        </p:nvCxnSpPr>
        <p:spPr>
          <a:xfrm flipH="1" flipV="1">
            <a:off x="7239000" y="3125658"/>
            <a:ext cx="952500" cy="1115479"/>
          </a:xfrm>
          <a:prstGeom prst="straightConnector1">
            <a:avLst/>
          </a:prstGeom>
          <a:ln w="19050">
            <a:solidFill>
              <a:schemeClr val="accent3">
                <a:lumMod val="50000"/>
              </a:schemeClr>
            </a:solidFill>
            <a:prstDash val="sysDot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Flowchart: Multidocument 43"/>
          <p:cNvSpPr/>
          <p:nvPr/>
        </p:nvSpPr>
        <p:spPr>
          <a:xfrm>
            <a:off x="7681590" y="3165000"/>
            <a:ext cx="791219" cy="744579"/>
          </a:xfrm>
          <a:prstGeom prst="flowChartMultidocument">
            <a:avLst/>
          </a:prstGeom>
          <a:solidFill>
            <a:schemeClr val="accent3">
              <a:lumMod val="20000"/>
              <a:lumOff val="80000"/>
              <a:alpha val="60000"/>
            </a:schemeClr>
          </a:solidFill>
          <a:ln w="9525">
            <a:solidFill>
              <a:srgbClr val="0066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tIns="0" bIns="0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000" b="1" u="sng" kern="0" dirty="0">
                <a:solidFill>
                  <a:srgbClr val="006600"/>
                </a:solidFill>
                <a:latin typeface="Calibri"/>
                <a:cs typeface="+mn-cs"/>
              </a:rPr>
              <a:t>Artifacts</a:t>
            </a:r>
          </a:p>
          <a:p>
            <a:pPr marL="171450" indent="-1714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800" kern="0" dirty="0">
                <a:solidFill>
                  <a:srgbClr val="006600"/>
                </a:solidFill>
                <a:latin typeface="Calibri"/>
              </a:rPr>
              <a:t>Pizza App</a:t>
            </a:r>
          </a:p>
        </p:txBody>
      </p:sp>
      <p:sp>
        <p:nvSpPr>
          <p:cNvPr id="42" name="Web Server Tier"/>
          <p:cNvSpPr>
            <a:spLocks noChangeArrowheads="1"/>
          </p:cNvSpPr>
          <p:nvPr/>
        </p:nvSpPr>
        <p:spPr bwMode="auto">
          <a:xfrm>
            <a:off x="5105400" y="2377836"/>
            <a:ext cx="914400" cy="441564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A3C4FF"/>
              </a:gs>
              <a:gs pos="35001">
                <a:srgbClr val="BFD5FF"/>
              </a:gs>
              <a:gs pos="100000">
                <a:srgbClr val="E5EEFF"/>
              </a:gs>
            </a:gsLst>
            <a:lin ang="16200000" scaled="1"/>
          </a:gradFill>
          <a:ln w="9525">
            <a:solidFill>
              <a:srgbClr val="4A7EBB"/>
            </a:solidFill>
            <a:round/>
            <a:headEnd/>
            <a:tailEnd/>
          </a:ln>
          <a:effectLst>
            <a:outerShdw dist="20000" dir="5400000" rotWithShape="0">
              <a:srgbClr val="000000">
                <a:alpha val="37999"/>
              </a:srgbClr>
            </a:outerShdw>
          </a:effectLst>
        </p:spPr>
        <p:txBody>
          <a:bodyPr tIns="0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050" b="1" dirty="0">
                <a:solidFill>
                  <a:srgbClr val="000000"/>
                </a:solidFill>
              </a:rPr>
              <a:t>WebServer</a:t>
            </a:r>
          </a:p>
        </p:txBody>
      </p:sp>
      <p:sp>
        <p:nvSpPr>
          <p:cNvPr id="43" name="Web Server Tier"/>
          <p:cNvSpPr>
            <a:spLocks noChangeArrowheads="1"/>
          </p:cNvSpPr>
          <p:nvPr/>
        </p:nvSpPr>
        <p:spPr bwMode="auto">
          <a:xfrm>
            <a:off x="6324600" y="2904876"/>
            <a:ext cx="914400" cy="441564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A3C4FF"/>
              </a:gs>
              <a:gs pos="35001">
                <a:srgbClr val="BFD5FF"/>
              </a:gs>
              <a:gs pos="100000">
                <a:srgbClr val="E5EEFF"/>
              </a:gs>
            </a:gsLst>
            <a:lin ang="16200000" scaled="1"/>
          </a:gradFill>
          <a:ln w="9525">
            <a:solidFill>
              <a:srgbClr val="4A7EBB"/>
            </a:solidFill>
            <a:round/>
            <a:headEnd/>
            <a:tailEnd/>
          </a:ln>
          <a:effectLst>
            <a:outerShdw dist="20000" dir="5400000" rotWithShape="0">
              <a:srgbClr val="000000">
                <a:alpha val="37999"/>
              </a:srgbClr>
            </a:outerShdw>
          </a:effectLst>
        </p:spPr>
        <p:txBody>
          <a:bodyPr tIns="0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050" b="1" dirty="0">
                <a:solidFill>
                  <a:srgbClr val="000000"/>
                </a:solidFill>
              </a:rPr>
              <a:t>WebApp</a:t>
            </a:r>
          </a:p>
        </p:txBody>
      </p:sp>
      <p:sp>
        <p:nvSpPr>
          <p:cNvPr id="51" name="Rectangle 50"/>
          <p:cNvSpPr/>
          <p:nvPr/>
        </p:nvSpPr>
        <p:spPr>
          <a:xfrm>
            <a:off x="4762500" y="4262299"/>
            <a:ext cx="2438400" cy="1066800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txBody>
          <a:bodyPr wrap="square">
            <a:noAutofit/>
          </a:bodyPr>
          <a:lstStyle/>
          <a:p>
            <a:r>
              <a:rPr lang="en-US" sz="800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NOT YET IN TOSCA SPEC. TO BE INVENTED…</a:t>
            </a:r>
          </a:p>
          <a:p>
            <a:r>
              <a:rPr lang="en-US" sz="800" b="1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repositories:</a:t>
            </a:r>
          </a:p>
          <a:p>
            <a:r>
              <a:rPr lang="en-US" sz="800" b="1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800" b="1" dirty="0" err="1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apache_repo</a:t>
            </a:r>
            <a:r>
              <a:rPr lang="en-US" sz="800" b="1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...</a:t>
            </a:r>
          </a:p>
          <a:p>
            <a:r>
              <a:rPr lang="en-US" sz="800" b="1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lang="en-US" sz="800" dirty="0">
              <a:solidFill>
                <a:schemeClr val="bg2">
                  <a:lumMod val="2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800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node_templates:</a:t>
            </a:r>
          </a:p>
          <a:p>
            <a:r>
              <a:rPr lang="en-US" sz="800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</a:p>
          <a:p>
            <a:r>
              <a:rPr lang="en-US" sz="800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TBD</a:t>
            </a:r>
            <a:endParaRPr lang="en-US" sz="800" b="1" dirty="0">
              <a:solidFill>
                <a:schemeClr val="tx1">
                  <a:lumMod val="65000"/>
                  <a:lumOff val="3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60" name="Straight Arrow Connector 59"/>
          <p:cNvCxnSpPr>
            <a:stCxn id="51" idx="0"/>
            <a:endCxn id="42" idx="2"/>
          </p:cNvCxnSpPr>
          <p:nvPr/>
        </p:nvCxnSpPr>
        <p:spPr>
          <a:xfrm flipH="1" flipV="1">
            <a:off x="5562600" y="2819400"/>
            <a:ext cx="419100" cy="1442899"/>
          </a:xfrm>
          <a:prstGeom prst="straightConnector1">
            <a:avLst/>
          </a:prstGeom>
          <a:ln w="19050"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/>
          <p:cNvSpPr/>
          <p:nvPr/>
        </p:nvSpPr>
        <p:spPr>
          <a:xfrm>
            <a:off x="6477000" y="5486400"/>
            <a:ext cx="2438400" cy="1066800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txBody>
          <a:bodyPr wrap="square">
            <a:noAutofit/>
          </a:bodyPr>
          <a:lstStyle/>
          <a:p>
            <a:r>
              <a:rPr lang="en-US" sz="800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NOT YET IN TOSCA SPEC. TO BE INVENTED…</a:t>
            </a:r>
          </a:p>
          <a:p>
            <a:r>
              <a:rPr lang="en-US" sz="800" b="1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repositories:</a:t>
            </a:r>
          </a:p>
          <a:p>
            <a:r>
              <a:rPr lang="en-US" sz="800" b="1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800" b="1" dirty="0" err="1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paypal_repo</a:t>
            </a:r>
            <a:r>
              <a:rPr lang="en-US" sz="800" b="1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...</a:t>
            </a:r>
          </a:p>
          <a:p>
            <a:r>
              <a:rPr lang="en-US" sz="800" b="1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lang="en-US" sz="800" dirty="0">
              <a:solidFill>
                <a:schemeClr val="bg2">
                  <a:lumMod val="2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800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node_templates:</a:t>
            </a:r>
          </a:p>
          <a:p>
            <a:r>
              <a:rPr lang="en-US" sz="800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</a:p>
          <a:p>
            <a:r>
              <a:rPr lang="en-US" sz="800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TBD</a:t>
            </a:r>
            <a:endParaRPr lang="en-US" sz="800" b="1" dirty="0">
              <a:solidFill>
                <a:schemeClr val="tx1">
                  <a:lumMod val="65000"/>
                  <a:lumOff val="3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62" name="Straight Arrow Connector 61"/>
          <p:cNvCxnSpPr>
            <a:stCxn id="61" idx="0"/>
            <a:endCxn id="43" idx="2"/>
          </p:cNvCxnSpPr>
          <p:nvPr/>
        </p:nvCxnSpPr>
        <p:spPr>
          <a:xfrm flipH="1" flipV="1">
            <a:off x="6781800" y="3346440"/>
            <a:ext cx="914400" cy="2139960"/>
          </a:xfrm>
          <a:prstGeom prst="straightConnector1">
            <a:avLst/>
          </a:prstGeom>
          <a:ln w="19050"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12"/>
          <p:cNvCxnSpPr>
            <a:cxnSpLocks noChangeShapeType="1"/>
            <a:stCxn id="42" idx="3"/>
            <a:endCxn id="43" idx="1"/>
          </p:cNvCxnSpPr>
          <p:nvPr/>
        </p:nvCxnSpPr>
        <p:spPr bwMode="auto">
          <a:xfrm>
            <a:off x="6019800" y="2598618"/>
            <a:ext cx="304800" cy="527040"/>
          </a:xfrm>
          <a:prstGeom prst="bentConnector3">
            <a:avLst>
              <a:gd name="adj1" fmla="val 50000"/>
            </a:avLst>
          </a:prstGeom>
          <a:noFill/>
          <a:ln w="31750" cap="sq" algn="ctr">
            <a:solidFill>
              <a:srgbClr val="FCD5B5"/>
            </a:solidFill>
            <a:miter lim="800000"/>
            <a:headEnd/>
            <a:tailEnd/>
          </a:ln>
          <a:effectLst>
            <a:outerShdw blurRad="25400" dist="25401" dir="2700000" algn="tl" rotWithShape="0">
              <a:srgbClr val="984807">
                <a:alpha val="60999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64" name="Straight Connector 12"/>
          <p:cNvCxnSpPr>
            <a:cxnSpLocks noChangeShapeType="1"/>
            <a:stCxn id="69" idx="3"/>
            <a:endCxn id="42" idx="1"/>
          </p:cNvCxnSpPr>
          <p:nvPr/>
        </p:nvCxnSpPr>
        <p:spPr bwMode="auto">
          <a:xfrm>
            <a:off x="4774747" y="2209800"/>
            <a:ext cx="330653" cy="388818"/>
          </a:xfrm>
          <a:prstGeom prst="bentConnector3">
            <a:avLst>
              <a:gd name="adj1" fmla="val 50000"/>
            </a:avLst>
          </a:prstGeom>
          <a:noFill/>
          <a:ln w="31750" cap="sq" algn="ctr">
            <a:solidFill>
              <a:srgbClr val="FCD5B5"/>
            </a:solidFill>
            <a:miter lim="800000"/>
            <a:headEnd/>
            <a:tailEnd/>
          </a:ln>
          <a:effectLst>
            <a:outerShdw blurRad="25400" dist="25401" dir="2700000" algn="tl" rotWithShape="0">
              <a:srgbClr val="984807">
                <a:alpha val="60999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69" name="Web Server Tier"/>
          <p:cNvSpPr>
            <a:spLocks noChangeArrowheads="1"/>
          </p:cNvSpPr>
          <p:nvPr/>
        </p:nvSpPr>
        <p:spPr bwMode="auto">
          <a:xfrm>
            <a:off x="3843365" y="1981200"/>
            <a:ext cx="931382" cy="457200"/>
          </a:xfrm>
          <a:prstGeom prst="roundRect">
            <a:avLst>
              <a:gd name="adj" fmla="val 16667"/>
            </a:avLst>
          </a:prstGeom>
          <a:solidFill>
            <a:schemeClr val="tx2">
              <a:lumMod val="20000"/>
              <a:lumOff val="80000"/>
            </a:schemeClr>
          </a:solidFill>
          <a:ln w="6350">
            <a:solidFill>
              <a:schemeClr val="accent1"/>
            </a:solidFill>
            <a:round/>
            <a:headEnd/>
            <a:tailEnd/>
          </a:ln>
          <a:effectLst/>
        </p:spPr>
        <p:txBody>
          <a:bodyPr tIns="0" bIns="0"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>
              <a:defRPr/>
            </a:pPr>
            <a:r>
              <a:rPr lang="en-US" altLang="en-US" sz="800" i="1" dirty="0">
                <a:latin typeface="Arial" charset="0"/>
              </a:rPr>
              <a:t>Capabilities</a:t>
            </a:r>
          </a:p>
        </p:txBody>
      </p:sp>
      <p:sp>
        <p:nvSpPr>
          <p:cNvPr id="70" name="Rectangle 14"/>
          <p:cNvSpPr>
            <a:spLocks noChangeArrowheads="1"/>
          </p:cNvSpPr>
          <p:nvPr/>
        </p:nvSpPr>
        <p:spPr bwMode="auto">
          <a:xfrm>
            <a:off x="3963992" y="2165983"/>
            <a:ext cx="673145" cy="196217"/>
          </a:xfrm>
          <a:prstGeom prst="rect">
            <a:avLst/>
          </a:prstGeom>
          <a:gradFill rotWithShape="1">
            <a:gsLst>
              <a:gs pos="0">
                <a:srgbClr val="FFBE86"/>
              </a:gs>
              <a:gs pos="35001">
                <a:srgbClr val="FFD0AA"/>
              </a:gs>
              <a:gs pos="100000">
                <a:srgbClr val="FFEBDB"/>
              </a:gs>
            </a:gsLst>
            <a:lin ang="16200000" scaled="1"/>
          </a:gradFill>
          <a:ln w="9525">
            <a:solidFill>
              <a:srgbClr val="E46C0A"/>
            </a:solidFill>
            <a:miter lim="800000"/>
            <a:headEnd/>
            <a:tailEnd/>
          </a:ln>
          <a:effectLst>
            <a:outerShdw dist="20000" dir="5400000" rotWithShape="0">
              <a:srgbClr val="000000">
                <a:alpha val="37999"/>
              </a:srgbClr>
            </a:outerShdw>
          </a:effectLst>
        </p:spPr>
        <p:txBody>
          <a:bodyPr wrap="none" lIns="0" rIns="0"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050" b="1" dirty="0">
                <a:solidFill>
                  <a:srgbClr val="FF0000"/>
                </a:solidFill>
                <a:latin typeface="Arial" charset="0"/>
              </a:rPr>
              <a:t>OS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D31C572-4043-7792-39E2-F90C745E7B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4089400" y="6337300"/>
            <a:ext cx="9652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rgbClr val="003366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+mn-lt"/>
                <a:ea typeface="ＭＳ Ｐゴシック" charset="0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defRPr/>
            </a:pPr>
            <a:r>
              <a:rPr lang="it-IT"/>
              <a:t>- </a:t>
            </a:r>
            <a:fld id="{0D65E5FF-0279-0442-8A18-37024F4C050F}" type="slidenum">
              <a:rPr lang="en-US" smtClean="0"/>
              <a:pPr>
                <a:defRPr/>
              </a:pPr>
              <a:t>66</a:t>
            </a:fld>
            <a:r>
              <a:rPr lang="it-IT"/>
              <a:t> -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600202"/>
      </p:ext>
    </p:extLst>
  </p:cSld>
  <p:clrMapOvr>
    <a:masterClrMapping/>
  </p:clrMapOvr>
  <p:transition spd="med">
    <p:fade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536012-4DC1-762A-4C36-0E62E77891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4089400" y="6337300"/>
            <a:ext cx="9652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rgbClr val="003366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+mn-lt"/>
                <a:ea typeface="ＭＳ Ｐゴシック" charset="0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defRPr/>
            </a:pPr>
            <a:r>
              <a:rPr lang="it-IT"/>
              <a:t>- </a:t>
            </a:r>
            <a:fld id="{0D65E5FF-0279-0442-8A18-37024F4C050F}" type="slidenum">
              <a:rPr lang="en-US" smtClean="0"/>
              <a:pPr>
                <a:defRPr/>
              </a:pPr>
              <a:t>67</a:t>
            </a:fld>
            <a:r>
              <a:rPr lang="it-IT"/>
              <a:t> -</a:t>
            </a:r>
            <a:endParaRPr lang="en-US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13559B33-7D71-0401-72BE-A74F21C253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945" y="1316182"/>
            <a:ext cx="9205889" cy="4572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5B3D92D-7E3E-F7C0-468E-6AF97E8571CA}"/>
              </a:ext>
            </a:extLst>
          </p:cNvPr>
          <p:cNvSpPr/>
          <p:nvPr/>
        </p:nvSpPr>
        <p:spPr bwMode="auto">
          <a:xfrm>
            <a:off x="344384" y="166255"/>
            <a:ext cx="8633361" cy="1009402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chemeClr val="bg1"/>
            </a:solidFill>
            <a:prstDash val="solid"/>
            <a:round/>
            <a:headEnd type="triangl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IT" sz="3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rebuchet MS" panose="020B0703020202090204" pitchFamily="34" charset="0"/>
              </a:rPr>
              <a:t>Can I draw those fancy diagrams with autogenerated TOSCA IaC?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AD0669B-CCAB-D2A1-79E3-A67ADEDE8CE2}"/>
              </a:ext>
            </a:extLst>
          </p:cNvPr>
          <p:cNvSpPr/>
          <p:nvPr/>
        </p:nvSpPr>
        <p:spPr bwMode="auto">
          <a:xfrm>
            <a:off x="190003" y="5830783"/>
            <a:ext cx="8633361" cy="1009402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chemeClr val="bg1"/>
            </a:solidFill>
            <a:prstDash val="solid"/>
            <a:round/>
            <a:headEnd type="triangl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IT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6130800"/>
      </p:ext>
    </p:extLst>
  </p:cSld>
  <p:clrMapOvr>
    <a:masterClrMapping/>
  </p:clrMapOvr>
  <p:transition spd="med">
    <p:fade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picture containing diagram&#10;&#10;Description automatically generated">
            <a:extLst>
              <a:ext uri="{FF2B5EF4-FFF2-40B4-BE49-F238E27FC236}">
                <a16:creationId xmlns:a16="http://schemas.microsoft.com/office/drawing/2014/main" id="{00D93C73-7E9D-F419-BF06-D50D0D18FE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406769"/>
            <a:ext cx="9144000" cy="3778647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B9B356-F31B-43D8-4D13-E99268580D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4089400" y="6337300"/>
            <a:ext cx="9652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rgbClr val="003366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+mn-lt"/>
                <a:ea typeface="ＭＳ Ｐゴシック" charset="0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68</a:t>
            </a:fld>
            <a:r>
              <a:rPr lang="it-IT"/>
              <a:t> -</a:t>
            </a:r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0F76ACB-8984-2949-FD0A-6601152F342F}"/>
              </a:ext>
            </a:extLst>
          </p:cNvPr>
          <p:cNvSpPr/>
          <p:nvPr/>
        </p:nvSpPr>
        <p:spPr bwMode="auto">
          <a:xfrm>
            <a:off x="344384" y="166255"/>
            <a:ext cx="8633361" cy="1009402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chemeClr val="bg1"/>
            </a:solidFill>
            <a:prstDash val="solid"/>
            <a:round/>
            <a:headEnd type="triangl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IT" sz="3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mic Sans MS" panose="030F0902030302020204" pitchFamily="66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69E1F1B-F044-3952-41CF-52C8DA5DB35A}"/>
              </a:ext>
            </a:extLst>
          </p:cNvPr>
          <p:cNvSpPr/>
          <p:nvPr/>
        </p:nvSpPr>
        <p:spPr bwMode="auto">
          <a:xfrm>
            <a:off x="344383" y="5516089"/>
            <a:ext cx="8633361" cy="1009402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chemeClr val="bg1"/>
            </a:solidFill>
            <a:prstDash val="solid"/>
            <a:round/>
            <a:headEnd type="triangl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IT" sz="3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mic Sans MS" panose="030F09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135854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B9B356-F31B-43D8-4D13-E99268580D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4089400" y="6337300"/>
            <a:ext cx="9652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rgbClr val="003366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+mn-lt"/>
                <a:ea typeface="ＭＳ Ｐゴシック" charset="0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69</a:t>
            </a:fld>
            <a:r>
              <a:rPr lang="it-IT"/>
              <a:t> -</a:t>
            </a:r>
            <a:endParaRPr lang="en-US"/>
          </a:p>
        </p:txBody>
      </p:sp>
      <p:pic>
        <p:nvPicPr>
          <p:cNvPr id="2" name="Picture 2" descr="ALIEN 4 Cloud">
            <a:extLst>
              <a:ext uri="{FF2B5EF4-FFF2-40B4-BE49-F238E27FC236}">
                <a16:creationId xmlns:a16="http://schemas.microsoft.com/office/drawing/2014/main" id="{970FF79B-1BCE-9B94-EB4A-90600EEDBC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45996"/>
            <a:ext cx="9144000" cy="473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F7D19FA-66DD-3BBD-A435-1EAC0AB6A686}"/>
              </a:ext>
            </a:extLst>
          </p:cNvPr>
          <p:cNvSpPr/>
          <p:nvPr/>
        </p:nvSpPr>
        <p:spPr bwMode="auto">
          <a:xfrm>
            <a:off x="344384" y="166255"/>
            <a:ext cx="8633361" cy="1009402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chemeClr val="bg1"/>
            </a:solidFill>
            <a:prstDash val="solid"/>
            <a:round/>
            <a:headEnd type="triangl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IT" sz="3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mic Sans MS" panose="030F0902030302020204" pitchFamily="66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D3590E8-0696-1394-7ED5-F5BD116C6F23}"/>
              </a:ext>
            </a:extLst>
          </p:cNvPr>
          <p:cNvSpPr/>
          <p:nvPr/>
        </p:nvSpPr>
        <p:spPr bwMode="auto">
          <a:xfrm>
            <a:off x="255319" y="6053435"/>
            <a:ext cx="8633361" cy="63831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chemeClr val="bg1"/>
            </a:solidFill>
            <a:prstDash val="solid"/>
            <a:round/>
            <a:headEnd type="triangl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IT" sz="3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mic Sans MS" panose="030F09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6730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95536" y="0"/>
            <a:ext cx="8229600" cy="1143000"/>
          </a:xfrm>
        </p:spPr>
        <p:txBody>
          <a:bodyPr/>
          <a:lstStyle/>
          <a:p>
            <a:r>
              <a:rPr lang="en-US" dirty="0"/>
              <a:t>What do we see here?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7EE55C3-4391-EA79-A9A4-514482C58A85}"/>
              </a:ext>
            </a:extLst>
          </p:cNvPr>
          <p:cNvGrpSpPr/>
          <p:nvPr/>
        </p:nvGrpSpPr>
        <p:grpSpPr>
          <a:xfrm>
            <a:off x="-30464" y="0"/>
            <a:ext cx="9174463" cy="6849361"/>
            <a:chOff x="-30463" y="1326776"/>
            <a:chExt cx="8140700" cy="5522585"/>
          </a:xfrm>
        </p:grpSpPr>
        <p:pic>
          <p:nvPicPr>
            <p:cNvPr id="2" name="Picture 1" descr="RunningApps-eventsOpen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0463" y="1326776"/>
              <a:ext cx="8140700" cy="5522585"/>
            </a:xfrm>
            <a:prstGeom prst="rect">
              <a:avLst/>
            </a:prstGeom>
          </p:spPr>
        </p:pic>
        <p:sp>
          <p:nvSpPr>
            <p:cNvPr id="5" name="Line Callout 2 4"/>
            <p:cNvSpPr/>
            <p:nvPr/>
          </p:nvSpPr>
          <p:spPr>
            <a:xfrm>
              <a:off x="2567247" y="1844022"/>
              <a:ext cx="1268880" cy="455399"/>
            </a:xfrm>
            <a:prstGeom prst="borderCallout2">
              <a:avLst>
                <a:gd name="adj1" fmla="val 47865"/>
                <a:gd name="adj2" fmla="val -1537"/>
                <a:gd name="adj3" fmla="val 114308"/>
                <a:gd name="adj4" fmla="val -28759"/>
                <a:gd name="adj5" fmla="val 183526"/>
                <a:gd name="adj6" fmla="val -28729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Host</a:t>
              </a:r>
            </a:p>
          </p:txBody>
        </p:sp>
        <p:sp>
          <p:nvSpPr>
            <p:cNvPr id="6" name="Line Callout 2 5"/>
            <p:cNvSpPr/>
            <p:nvPr/>
          </p:nvSpPr>
          <p:spPr>
            <a:xfrm>
              <a:off x="1932807" y="4371322"/>
              <a:ext cx="1268880" cy="455399"/>
            </a:xfrm>
            <a:prstGeom prst="borderCallout2">
              <a:avLst>
                <a:gd name="adj1" fmla="val -5121"/>
                <a:gd name="adj2" fmla="val 51510"/>
                <a:gd name="adj3" fmla="val -69750"/>
                <a:gd name="adj4" fmla="val 22286"/>
                <a:gd name="adj5" fmla="val -167858"/>
                <a:gd name="adj6" fmla="val 24318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Middleware</a:t>
              </a:r>
            </a:p>
          </p:txBody>
        </p:sp>
        <p:sp>
          <p:nvSpPr>
            <p:cNvPr id="7" name="Line Callout 2 6"/>
            <p:cNvSpPr/>
            <p:nvPr/>
          </p:nvSpPr>
          <p:spPr>
            <a:xfrm>
              <a:off x="5184007" y="2555222"/>
              <a:ext cx="1268880" cy="455399"/>
            </a:xfrm>
            <a:prstGeom prst="borderCallout2">
              <a:avLst>
                <a:gd name="adj1" fmla="val 53443"/>
                <a:gd name="adj2" fmla="val 465"/>
                <a:gd name="adj3" fmla="val 52956"/>
                <a:gd name="adj4" fmla="val -26757"/>
                <a:gd name="adj5" fmla="val 152850"/>
                <a:gd name="adj6" fmla="val -62759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App module</a:t>
              </a:r>
            </a:p>
          </p:txBody>
        </p:sp>
        <p:sp>
          <p:nvSpPr>
            <p:cNvPr id="8" name="Line Callout 2 7"/>
            <p:cNvSpPr/>
            <p:nvPr/>
          </p:nvSpPr>
          <p:spPr>
            <a:xfrm>
              <a:off x="4980807" y="5120622"/>
              <a:ext cx="1268880" cy="455399"/>
            </a:xfrm>
            <a:prstGeom prst="borderCallout2">
              <a:avLst>
                <a:gd name="adj1" fmla="val -5121"/>
                <a:gd name="adj2" fmla="val 51510"/>
                <a:gd name="adj3" fmla="val -92060"/>
                <a:gd name="adj4" fmla="val 52313"/>
                <a:gd name="adj5" fmla="val -234788"/>
                <a:gd name="adj6" fmla="val 42334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connection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2369058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EBB3B-C22A-C03A-869C-3C88953AB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T"/>
          </a:p>
        </p:txBody>
      </p:sp>
      <p:pic>
        <p:nvPicPr>
          <p:cNvPr id="6" name="Content Placeholder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41139B8-CFD4-1246-0F51-410854A2E7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-97537" y="0"/>
            <a:ext cx="10624351" cy="710184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50F789-E92A-2D32-A7CF-413CAF585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4089400" y="6337300"/>
            <a:ext cx="9652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rgbClr val="003366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+mn-lt"/>
                <a:ea typeface="ＭＳ Ｐゴシック" charset="0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70</a:t>
            </a:fld>
            <a:r>
              <a:rPr lang="it-IT"/>
              <a:t> -</a:t>
            </a:r>
            <a:endParaRPr lang="en-US"/>
          </a:p>
        </p:txBody>
      </p:sp>
      <p:pic>
        <p:nvPicPr>
          <p:cNvPr id="8" name="Picture 7" descr="Qr code&#10;&#10;Description automatically generated">
            <a:extLst>
              <a:ext uri="{FF2B5EF4-FFF2-40B4-BE49-F238E27FC236}">
                <a16:creationId xmlns:a16="http://schemas.microsoft.com/office/drawing/2014/main" id="{AD204033-2AE6-46A8-DAEC-4F53486EA7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6197" y="133160"/>
            <a:ext cx="2287745" cy="2270861"/>
          </a:xfrm>
          <a:prstGeom prst="rect">
            <a:avLst/>
          </a:prstGeom>
        </p:spPr>
      </p:pic>
      <p:pic>
        <p:nvPicPr>
          <p:cNvPr id="5122" name="Picture 2" descr="Red Hat Linux – Wikipedia">
            <a:extLst>
              <a:ext uri="{FF2B5EF4-FFF2-40B4-BE49-F238E27FC236}">
                <a16:creationId xmlns:a16="http://schemas.microsoft.com/office/drawing/2014/main" id="{92E0451A-718F-7AC2-F7FD-B66F7FFD31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9090" y="121920"/>
            <a:ext cx="2505456" cy="849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67212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80B67-E9A7-0900-2EED-757A6B95A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T"/>
          </a:p>
        </p:txBody>
      </p:sp>
      <p:pic>
        <p:nvPicPr>
          <p:cNvPr id="6" name="Content Placeholder 5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3A1A9703-C341-F7E6-7005-70F1CCB2CC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-11875" y="-11875"/>
            <a:ext cx="10120219" cy="694424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7F635C-3945-CBF0-D929-B1488FE88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4089400" y="6337300"/>
            <a:ext cx="9652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rgbClr val="003366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+mn-lt"/>
                <a:ea typeface="ＭＳ Ｐゴシック" charset="0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71</a:t>
            </a:fld>
            <a:r>
              <a:rPr lang="it-IT"/>
              <a:t> -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82278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else can you do with it?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01451" y="1238250"/>
            <a:ext cx="8156749" cy="478155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US" sz="2400" dirty="0">
                <a:hlinkClick r:id="rId2"/>
              </a:rPr>
              <a:t>https://github.com/oasis-open/tosca-community-contributions/wiki/Known-TOSCA-Implementations</a:t>
            </a:r>
            <a:r>
              <a:rPr lang="en-US" sz="2400" dirty="0"/>
              <a:t>  </a:t>
            </a:r>
          </a:p>
          <a:p>
            <a:endParaRPr lang="en-US" sz="2400" dirty="0">
              <a:hlinkClick r:id="" action="ppaction://noaction"/>
            </a:endParaRPr>
          </a:p>
          <a:p>
            <a:r>
              <a:rPr lang="en-US" sz="2400" dirty="0">
                <a:hlinkClick r:id="" action="ppaction://noaction"/>
              </a:rPr>
              <a:t>https://www.oasis-open.org/committees/tc_home.php?wg_abbrev=tosca</a:t>
            </a:r>
            <a:endParaRPr lang="en-US" sz="2400" dirty="0"/>
          </a:p>
          <a:p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 bwMode="auto">
          <a:xfrm>
            <a:off x="4089400" y="6337300"/>
            <a:ext cx="9652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rgbClr val="003366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+mn-lt"/>
                <a:ea typeface="ＭＳ Ｐゴシック" charset="0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72</a:t>
            </a:fld>
            <a:r>
              <a:rPr lang="it-IT"/>
              <a:t> -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8057205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Other Tools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101752"/>
            <a:ext cx="9144000" cy="5184576"/>
          </a:xfrm>
        </p:spPr>
        <p:txBody>
          <a:bodyPr>
            <a:noAutofit/>
          </a:bodyPr>
          <a:lstStyle/>
          <a:p>
            <a:r>
              <a:rPr lang="en-US" dirty="0"/>
              <a:t>List of Related Techs (Open-Source) Already going towards TOSCA:</a:t>
            </a:r>
          </a:p>
          <a:p>
            <a:pPr marL="0" indent="0">
              <a:buNone/>
            </a:pPr>
            <a:endParaRPr lang="en-US" dirty="0"/>
          </a:p>
          <a:p>
            <a:pPr lvl="1" fontAlgn="base"/>
            <a:r>
              <a:rPr lang="en-US" sz="2400" b="1" i="1" dirty="0"/>
              <a:t>CAMF:</a:t>
            </a:r>
            <a:r>
              <a:rPr lang="en-US" sz="2400" dirty="0"/>
              <a:t> focuses on three distinct management operations: application description, application deployment and application monitoring; more info here: </a:t>
            </a:r>
            <a:r>
              <a:rPr lang="en-US" sz="2400" dirty="0">
                <a:hlinkClick r:id="rId3"/>
              </a:rPr>
              <a:t>https://projects.eclipse.org/proposals/cloud-application-management-framework</a:t>
            </a:r>
            <a:r>
              <a:rPr lang="en-US" sz="2400" dirty="0"/>
              <a:t>; </a:t>
            </a:r>
          </a:p>
          <a:p>
            <a:pPr marL="0" indent="0" fontAlgn="base">
              <a:buNone/>
            </a:pPr>
            <a:endParaRPr lang="en-US" dirty="0"/>
          </a:p>
          <a:p>
            <a:pPr lvl="1" fontAlgn="base"/>
            <a:r>
              <a:rPr lang="en-US" sz="2400" b="1" i="1" dirty="0"/>
              <a:t>CELAR: </a:t>
            </a:r>
            <a:r>
              <a:rPr lang="en-US" sz="2400" dirty="0"/>
              <a:t>and the related tool-support within Eclipse, i.e., c-Eclipse. The CELAR project (https://</a:t>
            </a:r>
            <a:r>
              <a:rPr lang="en-US" sz="2400" dirty="0" err="1"/>
              <a:t>github.com</a:t>
            </a:r>
            <a:r>
              <a:rPr lang="en-US" sz="2400" dirty="0"/>
              <a:t>/CELAR/c-Eclipse) is an initiative specific for multi-cloud elasticity provisioning.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 bwMode="auto">
          <a:xfrm>
            <a:off x="4089400" y="6337300"/>
            <a:ext cx="9652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rgbClr val="003366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+mn-lt"/>
                <a:ea typeface="ＭＳ Ｐゴシック" charset="0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73</a:t>
            </a:fld>
            <a:r>
              <a:rPr lang="it-IT"/>
              <a:t> -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77272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 bwMode="auto">
          <a:xfrm>
            <a:off x="4089400" y="6337300"/>
            <a:ext cx="9652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rgbClr val="003366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+mn-lt"/>
                <a:ea typeface="ＭＳ Ｐゴシック" charset="0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defRPr/>
            </a:pPr>
            <a:r>
              <a:rPr lang="it-IT"/>
              <a:t>- </a:t>
            </a:r>
            <a:fld id="{0D65E5FF-0279-0442-8A18-37024F4C050F}" type="slidenum">
              <a:rPr lang="en-US" smtClean="0"/>
              <a:pPr>
                <a:defRPr/>
              </a:pPr>
              <a:t>74</a:t>
            </a:fld>
            <a:r>
              <a:rPr lang="it-IT"/>
              <a:t> -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21173" y="548797"/>
            <a:ext cx="4499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How About Network Function Virtualization?</a:t>
            </a:r>
          </a:p>
        </p:txBody>
      </p:sp>
      <p:pic>
        <p:nvPicPr>
          <p:cNvPr id="4" name="Picture 3" descr="Slide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1450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766598"/>
      </p:ext>
    </p:extLst>
  </p:cSld>
  <p:clrMapOvr>
    <a:masterClrMapping/>
  </p:clrMapOvr>
  <p:transition spd="med">
    <p:fade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 bwMode="auto">
          <a:xfrm>
            <a:off x="4089400" y="6337300"/>
            <a:ext cx="9652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rgbClr val="003366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+mn-lt"/>
                <a:ea typeface="ＭＳ Ｐゴシック" charset="0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defRPr/>
            </a:pPr>
            <a:r>
              <a:rPr lang="it-IT"/>
              <a:t>- </a:t>
            </a:r>
            <a:fld id="{0D65E5FF-0279-0442-8A18-37024F4C050F}" type="slidenum">
              <a:rPr lang="en-US" smtClean="0"/>
              <a:pPr>
                <a:defRPr/>
              </a:pPr>
              <a:t>75</a:t>
            </a:fld>
            <a:r>
              <a:rPr lang="it-IT"/>
              <a:t> -</a:t>
            </a:r>
            <a:endParaRPr lang="en-US" dirty="0"/>
          </a:p>
        </p:txBody>
      </p:sp>
      <p:pic>
        <p:nvPicPr>
          <p:cNvPr id="3" name="Picture 2" descr="Slide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1450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437712"/>
      </p:ext>
    </p:extLst>
  </p:cSld>
  <p:clrMapOvr>
    <a:masterClrMapping/>
  </p:clrMapOvr>
  <p:transition spd="med">
    <p:fade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 bwMode="auto">
          <a:xfrm>
            <a:off x="4089400" y="6337300"/>
            <a:ext cx="9652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rgbClr val="003366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+mn-lt"/>
                <a:ea typeface="ＭＳ Ｐゴシック" charset="0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defRPr/>
            </a:pPr>
            <a:r>
              <a:rPr lang="it-IT"/>
              <a:t>- </a:t>
            </a:r>
            <a:fld id="{0D65E5FF-0279-0442-8A18-37024F4C050F}" type="slidenum">
              <a:rPr lang="en-US" smtClean="0"/>
              <a:pPr>
                <a:defRPr/>
              </a:pPr>
              <a:t>76</a:t>
            </a:fld>
            <a:r>
              <a:rPr lang="it-IT"/>
              <a:t> -</a:t>
            </a:r>
            <a:endParaRPr lang="en-US" dirty="0"/>
          </a:p>
        </p:txBody>
      </p:sp>
      <p:pic>
        <p:nvPicPr>
          <p:cNvPr id="3" name="Picture 2" descr="Slide4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1450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600808"/>
      </p:ext>
    </p:extLst>
  </p:cSld>
  <p:clrMapOvr>
    <a:masterClrMapping/>
  </p:clrMapOvr>
  <p:transition spd="med">
    <p:fade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 bwMode="auto">
          <a:xfrm>
            <a:off x="4089400" y="6337300"/>
            <a:ext cx="9652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rgbClr val="003366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+mn-lt"/>
                <a:ea typeface="ＭＳ Ｐゴシック" charset="0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defRPr/>
            </a:pPr>
            <a:r>
              <a:rPr lang="it-IT"/>
              <a:t>- </a:t>
            </a:r>
            <a:fld id="{0D65E5FF-0279-0442-8A18-37024F4C050F}" type="slidenum">
              <a:rPr lang="en-US" smtClean="0"/>
              <a:pPr>
                <a:defRPr/>
              </a:pPr>
              <a:t>77</a:t>
            </a:fld>
            <a:r>
              <a:rPr lang="it-IT"/>
              <a:t> -</a:t>
            </a:r>
            <a:endParaRPr lang="en-US" dirty="0"/>
          </a:p>
        </p:txBody>
      </p:sp>
      <p:pic>
        <p:nvPicPr>
          <p:cNvPr id="3" name="Picture 2" descr="Slide4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20706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974046"/>
      </p:ext>
    </p:extLst>
  </p:cSld>
  <p:clrMapOvr>
    <a:masterClrMapping/>
  </p:clrMapOvr>
  <p:transition spd="med">
    <p:fade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793" name="Rectangle 1"/>
          <p:cNvSpPr>
            <a:spLocks noChangeArrowheads="1"/>
          </p:cNvSpPr>
          <p:nvPr/>
        </p:nvSpPr>
        <p:spPr bwMode="auto">
          <a:xfrm>
            <a:off x="107504" y="908720"/>
            <a:ext cx="4199431" cy="57092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 indent="127000" eaLnBrk="0" hangingPunct="0"/>
            <a:r>
              <a:rPr lang="en-US" altLang="zh-CN" sz="900" dirty="0" err="1">
                <a:latin typeface="Times"/>
                <a:cs typeface="Times"/>
              </a:rPr>
              <a:t>tosca_definitions</a:t>
            </a:r>
            <a:r>
              <a:rPr lang="en-US" altLang="zh-CN" sz="900" dirty="0">
                <a:latin typeface="Times"/>
                <a:cs typeface="Times"/>
              </a:rPr>
              <a:t> _version:      # Required TOSCA Definitions version string </a:t>
            </a:r>
            <a:endParaRPr lang="en-US" altLang="zh-CN" sz="800" dirty="0">
              <a:latin typeface="Times"/>
              <a:cs typeface="Times"/>
            </a:endParaRPr>
          </a:p>
          <a:p>
            <a:pPr indent="127000" eaLnBrk="0" hangingPunct="0"/>
            <a:r>
              <a:rPr lang="en-US" altLang="zh-CN" sz="900" dirty="0" err="1">
                <a:latin typeface="Times"/>
                <a:cs typeface="Times"/>
              </a:rPr>
              <a:t>tosca_default_namespace</a:t>
            </a:r>
            <a:r>
              <a:rPr lang="en-US" altLang="zh-CN" sz="900" dirty="0">
                <a:latin typeface="Times"/>
                <a:cs typeface="Times"/>
              </a:rPr>
              <a:t> :    # Optional. default namespace (schema, types version) </a:t>
            </a:r>
            <a:endParaRPr lang="en-US" altLang="zh-CN" sz="800" dirty="0">
              <a:latin typeface="Times"/>
              <a:cs typeface="Times"/>
            </a:endParaRPr>
          </a:p>
          <a:p>
            <a:pPr indent="127000" eaLnBrk="0" hangingPunct="0"/>
            <a:r>
              <a:rPr lang="en-US" altLang="zh-CN" sz="900" dirty="0" err="1">
                <a:latin typeface="Times"/>
                <a:cs typeface="Times"/>
              </a:rPr>
              <a:t>template_name</a:t>
            </a:r>
            <a:r>
              <a:rPr lang="en-US" altLang="zh-CN" sz="900" dirty="0">
                <a:latin typeface="Times"/>
                <a:cs typeface="Times"/>
              </a:rPr>
              <a:t>:                      # Optional name of this service template </a:t>
            </a:r>
            <a:endParaRPr lang="en-US" altLang="zh-CN" sz="800" dirty="0">
              <a:latin typeface="Times"/>
              <a:cs typeface="Times"/>
            </a:endParaRPr>
          </a:p>
          <a:p>
            <a:pPr indent="127000" eaLnBrk="0" hangingPunct="0"/>
            <a:r>
              <a:rPr lang="en-US" altLang="zh-CN" sz="900" dirty="0" err="1">
                <a:latin typeface="Times"/>
                <a:cs typeface="Times"/>
              </a:rPr>
              <a:t>template_author</a:t>
            </a:r>
            <a:r>
              <a:rPr lang="en-US" altLang="zh-CN" sz="900" dirty="0">
                <a:latin typeface="Times"/>
                <a:cs typeface="Times"/>
              </a:rPr>
              <a:t>:                     # Optional author of this service template </a:t>
            </a:r>
            <a:endParaRPr lang="en-US" altLang="zh-CN" sz="800" dirty="0">
              <a:latin typeface="Times"/>
              <a:cs typeface="Times"/>
            </a:endParaRPr>
          </a:p>
          <a:p>
            <a:pPr indent="127000" eaLnBrk="0" hangingPunct="0"/>
            <a:r>
              <a:rPr lang="en-US" altLang="zh-CN" sz="900" dirty="0" err="1">
                <a:latin typeface="Times"/>
                <a:cs typeface="Times"/>
              </a:rPr>
              <a:t>template_version</a:t>
            </a:r>
            <a:r>
              <a:rPr lang="en-US" altLang="zh-CN" sz="900" dirty="0">
                <a:latin typeface="Times"/>
                <a:cs typeface="Times"/>
              </a:rPr>
              <a:t>:                   # Optional version of this service template </a:t>
            </a:r>
            <a:endParaRPr lang="en-US" altLang="zh-CN" sz="800" dirty="0">
              <a:latin typeface="Times"/>
              <a:cs typeface="Times"/>
            </a:endParaRPr>
          </a:p>
          <a:p>
            <a:pPr indent="127000" eaLnBrk="0" hangingPunct="0"/>
            <a:r>
              <a:rPr lang="en-US" altLang="zh-CN" sz="900" dirty="0">
                <a:latin typeface="Times"/>
                <a:cs typeface="Times"/>
              </a:rPr>
              <a:t>description: example for a NSD.</a:t>
            </a:r>
            <a:endParaRPr lang="en-US" altLang="zh-CN" sz="800" dirty="0">
              <a:latin typeface="Times"/>
              <a:cs typeface="Times"/>
            </a:endParaRPr>
          </a:p>
          <a:p>
            <a:pPr indent="127000" eaLnBrk="0" hangingPunct="0"/>
            <a:r>
              <a:rPr lang="en-US" altLang="zh-CN" sz="900" dirty="0" err="1">
                <a:latin typeface="Times"/>
                <a:cs typeface="Times"/>
              </a:rPr>
              <a:t>Service_properties</a:t>
            </a:r>
            <a:r>
              <a:rPr lang="en-US" altLang="zh-CN" sz="900" dirty="0">
                <a:latin typeface="Times"/>
                <a:cs typeface="Times"/>
              </a:rPr>
              <a:t>:</a:t>
            </a:r>
            <a:endParaRPr lang="en-US" altLang="zh-CN" sz="800" dirty="0">
              <a:latin typeface="Times"/>
              <a:cs typeface="Times"/>
            </a:endParaRPr>
          </a:p>
          <a:p>
            <a:pPr indent="127000" eaLnBrk="0" hangingPunct="0"/>
            <a:r>
              <a:rPr lang="en-US" altLang="zh-CN" sz="900" dirty="0">
                <a:latin typeface="Times"/>
                <a:cs typeface="Times"/>
              </a:rPr>
              <a:t>    ID:                                      # </a:t>
            </a:r>
            <a:r>
              <a:rPr lang="en-GB" altLang="zh-CN" sz="900" dirty="0">
                <a:latin typeface="Times"/>
                <a:cs typeface="Times"/>
              </a:rPr>
              <a:t>ID of this Network Service Descriptor</a:t>
            </a:r>
            <a:endParaRPr lang="en-US" altLang="zh-CN" sz="800" dirty="0">
              <a:latin typeface="Times"/>
              <a:cs typeface="Times"/>
            </a:endParaRPr>
          </a:p>
          <a:p>
            <a:pPr indent="127000" eaLnBrk="0" hangingPunct="0"/>
            <a:r>
              <a:rPr lang="en-GB" altLang="zh-CN" sz="900" dirty="0">
                <a:latin typeface="Times"/>
                <a:cs typeface="Times"/>
              </a:rPr>
              <a:t>    vendor:                              # Provider or vendor of the Network Service</a:t>
            </a:r>
            <a:endParaRPr lang="en-US" altLang="zh-CN" sz="800" dirty="0">
              <a:latin typeface="Times"/>
              <a:cs typeface="Times"/>
            </a:endParaRPr>
          </a:p>
          <a:p>
            <a:pPr indent="127000" eaLnBrk="0" hangingPunct="0"/>
            <a:r>
              <a:rPr lang="en-GB" altLang="zh-CN" sz="900" dirty="0">
                <a:latin typeface="Times"/>
                <a:cs typeface="Times"/>
              </a:rPr>
              <a:t>    version:                              # Version of the Network Service Descriptor</a:t>
            </a:r>
            <a:r>
              <a:rPr lang="en-US" altLang="zh-CN" sz="900" dirty="0">
                <a:latin typeface="Times"/>
                <a:cs typeface="Times"/>
              </a:rPr>
              <a:t> </a:t>
            </a:r>
            <a:endParaRPr lang="en-US" altLang="zh-CN" sz="800" dirty="0">
              <a:latin typeface="Times"/>
              <a:cs typeface="Times"/>
            </a:endParaRPr>
          </a:p>
          <a:p>
            <a:pPr indent="127000" eaLnBrk="0" hangingPunct="0"/>
            <a:r>
              <a:rPr lang="en-US" altLang="zh-CN" sz="900" dirty="0">
                <a:latin typeface="Times"/>
                <a:cs typeface="Times"/>
              </a:rPr>
              <a:t>imports: </a:t>
            </a:r>
            <a:endParaRPr lang="en-US" altLang="zh-CN" sz="800" dirty="0">
              <a:latin typeface="Times"/>
              <a:cs typeface="Times"/>
            </a:endParaRPr>
          </a:p>
          <a:p>
            <a:pPr indent="127000" eaLnBrk="0" hangingPunct="0"/>
            <a:r>
              <a:rPr lang="en-US" altLang="zh-CN" sz="900" dirty="0">
                <a:latin typeface="Times"/>
                <a:cs typeface="Times"/>
              </a:rPr>
              <a:t>    - </a:t>
            </a:r>
            <a:r>
              <a:rPr lang="en-US" altLang="zh-CN" sz="900" dirty="0" err="1">
                <a:latin typeface="Times"/>
                <a:cs typeface="Times"/>
              </a:rPr>
              <a:t>tosca_base_type_definition.yaml</a:t>
            </a:r>
            <a:endParaRPr lang="en-US" altLang="zh-CN" sz="800" dirty="0">
              <a:latin typeface="Times"/>
              <a:cs typeface="Times"/>
            </a:endParaRPr>
          </a:p>
          <a:p>
            <a:pPr indent="127000" eaLnBrk="0" hangingPunct="0"/>
            <a:r>
              <a:rPr lang="en-US" altLang="zh-CN" sz="900" dirty="0">
                <a:latin typeface="Times"/>
                <a:cs typeface="Times"/>
              </a:rPr>
              <a:t>  # list of import statements for importing other definitions files </a:t>
            </a:r>
            <a:endParaRPr lang="en-US" altLang="zh-CN" sz="800" dirty="0">
              <a:latin typeface="Times"/>
              <a:cs typeface="Times"/>
            </a:endParaRPr>
          </a:p>
          <a:p>
            <a:pPr indent="127000" eaLnBrk="0" hangingPunct="0"/>
            <a:r>
              <a:rPr lang="en-US" altLang="zh-CN" sz="900" dirty="0" err="1">
                <a:latin typeface="Times"/>
                <a:cs typeface="Times"/>
              </a:rPr>
              <a:t>topology_template</a:t>
            </a:r>
            <a:r>
              <a:rPr lang="en-US" altLang="zh-CN" sz="900" dirty="0">
                <a:latin typeface="Times"/>
                <a:cs typeface="Times"/>
              </a:rPr>
              <a:t>: </a:t>
            </a:r>
            <a:endParaRPr lang="en-US" altLang="zh-CN" sz="800" dirty="0">
              <a:latin typeface="Times"/>
              <a:cs typeface="Times"/>
            </a:endParaRPr>
          </a:p>
          <a:p>
            <a:pPr indent="127000" eaLnBrk="0" hangingPunct="0"/>
            <a:r>
              <a:rPr lang="en-US" altLang="zh-CN" sz="900" dirty="0">
                <a:latin typeface="Times"/>
                <a:cs typeface="Times"/>
              </a:rPr>
              <a:t>     inputs:</a:t>
            </a:r>
            <a:endParaRPr lang="en-US" altLang="zh-CN" sz="800" dirty="0">
              <a:latin typeface="Times"/>
              <a:cs typeface="Times"/>
            </a:endParaRPr>
          </a:p>
          <a:p>
            <a:pPr indent="127000" eaLnBrk="0" hangingPunct="0"/>
            <a:r>
              <a:rPr lang="en-US" altLang="zh-CN" sz="900" dirty="0">
                <a:latin typeface="Times"/>
                <a:cs typeface="Times"/>
              </a:rPr>
              <a:t>            flavor ID: </a:t>
            </a:r>
          </a:p>
          <a:p>
            <a:pPr indent="127000" eaLnBrk="0" hangingPunct="0"/>
            <a:r>
              <a:rPr lang="en-US" altLang="zh-CN" sz="800" dirty="0">
                <a:latin typeface="Times"/>
                <a:cs typeface="Times"/>
              </a:rPr>
              <a:t>      </a:t>
            </a:r>
            <a:r>
              <a:rPr lang="en-US" altLang="zh-CN" sz="800" dirty="0" err="1">
                <a:latin typeface="Times"/>
                <a:cs typeface="Times"/>
              </a:rPr>
              <a:t>node_template</a:t>
            </a:r>
            <a:r>
              <a:rPr lang="en-US" altLang="zh-CN" sz="800" dirty="0">
                <a:latin typeface="Times"/>
                <a:cs typeface="Times"/>
              </a:rPr>
              <a:t>:</a:t>
            </a:r>
          </a:p>
          <a:p>
            <a:pPr indent="127000" eaLnBrk="0" hangingPunct="0"/>
            <a:r>
              <a:rPr lang="en-US" altLang="zh-CN" sz="900" dirty="0">
                <a:latin typeface="Times"/>
                <a:cs typeface="Times"/>
              </a:rPr>
              <a:t>       VNF1:</a:t>
            </a:r>
            <a:endParaRPr lang="en-US" altLang="zh-CN" sz="800" dirty="0">
              <a:latin typeface="Times"/>
              <a:cs typeface="Times"/>
            </a:endParaRPr>
          </a:p>
          <a:p>
            <a:pPr indent="127000" eaLnBrk="0" hangingPunct="0"/>
            <a:r>
              <a:rPr lang="en-US" altLang="zh-CN" sz="900" dirty="0">
                <a:latin typeface="Times"/>
                <a:cs typeface="Times"/>
              </a:rPr>
              <a:t>            type: </a:t>
            </a:r>
            <a:r>
              <a:rPr lang="en-US" altLang="zh-CN" sz="900" dirty="0" err="1">
                <a:latin typeface="Times"/>
                <a:cs typeface="Times"/>
              </a:rPr>
              <a:t>tosca.nodes.nfv.vnf</a:t>
            </a:r>
            <a:endParaRPr lang="en-US" altLang="zh-CN" sz="800" dirty="0">
              <a:latin typeface="Times"/>
              <a:cs typeface="Times"/>
            </a:endParaRPr>
          </a:p>
          <a:p>
            <a:pPr indent="127000" eaLnBrk="0" hangingPunct="0"/>
            <a:r>
              <a:rPr lang="en-US" altLang="zh-CN" sz="900" dirty="0">
                <a:latin typeface="Times"/>
                <a:cs typeface="Times"/>
              </a:rPr>
              <a:t>            properties:</a:t>
            </a:r>
            <a:endParaRPr lang="en-US" altLang="zh-CN" sz="800" dirty="0">
              <a:latin typeface="Times"/>
              <a:cs typeface="Times"/>
            </a:endParaRPr>
          </a:p>
          <a:p>
            <a:pPr indent="127000" eaLnBrk="0" hangingPunct="0"/>
            <a:r>
              <a:rPr lang="en-US" altLang="zh-CN" sz="900" dirty="0">
                <a:latin typeface="Times"/>
                <a:cs typeface="Times"/>
              </a:rPr>
              <a:t>                </a:t>
            </a:r>
            <a:r>
              <a:rPr lang="en-US" altLang="zh-CN" sz="900" dirty="0" err="1">
                <a:latin typeface="Times"/>
                <a:cs typeface="Times"/>
              </a:rPr>
              <a:t>Scaling_methodology</a:t>
            </a:r>
            <a:r>
              <a:rPr lang="en-US" altLang="zh-CN" sz="900" dirty="0">
                <a:latin typeface="Times"/>
                <a:cs typeface="Times"/>
              </a:rPr>
              <a:t>: </a:t>
            </a:r>
          </a:p>
          <a:p>
            <a:pPr indent="127000"/>
            <a:r>
              <a:rPr lang="en-US" altLang="zh-CN" sz="800" dirty="0">
                <a:latin typeface="Times"/>
                <a:cs typeface="Times"/>
              </a:rPr>
              <a:t>                      </a:t>
            </a:r>
            <a:r>
              <a:rPr lang="en-US" altLang="zh-CN" sz="800" dirty="0" err="1">
                <a:latin typeface="Times"/>
                <a:cs typeface="Times"/>
              </a:rPr>
              <a:t>Flavour_ID</a:t>
            </a:r>
            <a:r>
              <a:rPr lang="en-US" altLang="zh-CN" sz="800" dirty="0">
                <a:latin typeface="Times"/>
                <a:cs typeface="Times"/>
              </a:rPr>
              <a:t>:</a:t>
            </a:r>
            <a:endParaRPr lang="zh-CN" sz="800" dirty="0">
              <a:latin typeface="Times"/>
              <a:cs typeface="Times"/>
            </a:endParaRPr>
          </a:p>
          <a:p>
            <a:pPr indent="127000"/>
            <a:r>
              <a:rPr lang="en-US" altLang="zh-CN" sz="800" dirty="0">
                <a:latin typeface="Times"/>
                <a:cs typeface="Times"/>
              </a:rPr>
              <a:t>                      Threshold:</a:t>
            </a:r>
            <a:endParaRPr lang="zh-CN" sz="800" dirty="0">
              <a:latin typeface="Times"/>
              <a:cs typeface="Times"/>
            </a:endParaRPr>
          </a:p>
          <a:p>
            <a:pPr indent="127000"/>
            <a:r>
              <a:rPr lang="en-US" altLang="zh-CN" sz="800" dirty="0">
                <a:latin typeface="Times"/>
                <a:cs typeface="Times"/>
              </a:rPr>
              <a:t>                      Auto-scale policy value:</a:t>
            </a:r>
            <a:endParaRPr lang="zh-CN" sz="800" dirty="0">
              <a:latin typeface="Times"/>
              <a:cs typeface="Times"/>
            </a:endParaRPr>
          </a:p>
          <a:p>
            <a:pPr indent="127000"/>
            <a:r>
              <a:rPr lang="en-US" altLang="zh-CN" sz="800" dirty="0">
                <a:latin typeface="Times"/>
                <a:cs typeface="Times"/>
              </a:rPr>
              <a:t>                      Constraints:</a:t>
            </a:r>
            <a:endParaRPr lang="zh-CN" sz="800" dirty="0">
              <a:latin typeface="Times"/>
              <a:cs typeface="Times"/>
            </a:endParaRPr>
          </a:p>
          <a:p>
            <a:pPr indent="127000"/>
            <a:r>
              <a:rPr lang="en-US" altLang="zh-CN" sz="800" dirty="0">
                <a:latin typeface="Times"/>
                <a:cs typeface="Times"/>
              </a:rPr>
              <a:t>                     NS instance identification:</a:t>
            </a:r>
            <a:endParaRPr lang="zh-CN" sz="800" dirty="0">
              <a:latin typeface="Times"/>
              <a:cs typeface="Times"/>
            </a:endParaRPr>
          </a:p>
          <a:p>
            <a:pPr indent="127000"/>
            <a:r>
              <a:rPr lang="en-US" altLang="zh-CN" sz="800" dirty="0">
                <a:latin typeface="Times"/>
                <a:cs typeface="Times"/>
              </a:rPr>
              <a:t>                 requirements:</a:t>
            </a:r>
            <a:endParaRPr lang="zh-CN" sz="800" dirty="0">
              <a:latin typeface="Times"/>
              <a:cs typeface="Times"/>
            </a:endParaRPr>
          </a:p>
          <a:p>
            <a:pPr indent="127000"/>
            <a:r>
              <a:rPr lang="en-US" altLang="zh-CN" sz="800" dirty="0">
                <a:latin typeface="Times"/>
                <a:cs typeface="Times"/>
              </a:rPr>
              <a:t>                    </a:t>
            </a:r>
            <a:r>
              <a:rPr lang="en-US" altLang="zh-CN" sz="800" dirty="0" err="1">
                <a:latin typeface="Times"/>
                <a:cs typeface="Times"/>
              </a:rPr>
              <a:t>virtuallink</a:t>
            </a:r>
            <a:r>
              <a:rPr lang="en-US" altLang="zh-CN" sz="800" dirty="0">
                <a:latin typeface="Times"/>
                <a:cs typeface="Times"/>
              </a:rPr>
              <a:t>: VL1</a:t>
            </a:r>
            <a:endParaRPr lang="zh-CN" sz="800" dirty="0">
              <a:latin typeface="Times"/>
              <a:cs typeface="Times"/>
            </a:endParaRPr>
          </a:p>
          <a:p>
            <a:pPr indent="127000"/>
            <a:r>
              <a:rPr lang="en-US" altLang="zh-CN" sz="800" dirty="0">
                <a:latin typeface="Times"/>
                <a:cs typeface="Times"/>
              </a:rPr>
              <a:t>                    </a:t>
            </a:r>
            <a:r>
              <a:rPr lang="en-US" altLang="zh-CN" sz="800" dirty="0" err="1">
                <a:latin typeface="Times"/>
                <a:cs typeface="Times"/>
              </a:rPr>
              <a:t>virtuallink</a:t>
            </a:r>
            <a:r>
              <a:rPr lang="en-US" altLang="zh-CN" sz="800" dirty="0">
                <a:latin typeface="Times"/>
                <a:cs typeface="Times"/>
              </a:rPr>
              <a:t>: VL2</a:t>
            </a:r>
            <a:endParaRPr lang="zh-CN" sz="800" dirty="0">
              <a:latin typeface="Times"/>
              <a:cs typeface="Times"/>
            </a:endParaRPr>
          </a:p>
          <a:p>
            <a:pPr indent="127000"/>
            <a:r>
              <a:rPr lang="en-US" altLang="zh-CN" sz="800" dirty="0">
                <a:latin typeface="Times"/>
                <a:cs typeface="Times"/>
              </a:rPr>
              <a:t>                    </a:t>
            </a:r>
            <a:r>
              <a:rPr lang="en-US" altLang="zh-CN" sz="800" dirty="0" err="1">
                <a:latin typeface="Times"/>
                <a:cs typeface="Times"/>
              </a:rPr>
              <a:t>virtuallink</a:t>
            </a:r>
            <a:r>
              <a:rPr lang="en-US" altLang="zh-CN" sz="800" dirty="0">
                <a:latin typeface="Times"/>
                <a:cs typeface="Times"/>
              </a:rPr>
              <a:t>: VL3</a:t>
            </a:r>
            <a:endParaRPr lang="zh-CN" sz="800" dirty="0">
              <a:latin typeface="Times"/>
              <a:cs typeface="Times"/>
            </a:endParaRPr>
          </a:p>
          <a:p>
            <a:pPr indent="127000"/>
            <a:r>
              <a:rPr lang="en-US" altLang="zh-CN" sz="800" dirty="0">
                <a:latin typeface="Times"/>
                <a:cs typeface="Times"/>
              </a:rPr>
              <a:t> </a:t>
            </a:r>
            <a:endParaRPr lang="zh-CN" sz="800" dirty="0">
              <a:latin typeface="Times"/>
              <a:cs typeface="Times"/>
            </a:endParaRPr>
          </a:p>
          <a:p>
            <a:pPr indent="127000"/>
            <a:r>
              <a:rPr lang="en-US" altLang="zh-CN" sz="800" dirty="0">
                <a:latin typeface="Times"/>
                <a:cs typeface="Times"/>
              </a:rPr>
              <a:t>          VNF2:</a:t>
            </a:r>
            <a:endParaRPr lang="zh-CN" sz="800" dirty="0">
              <a:latin typeface="Times"/>
              <a:cs typeface="Times"/>
            </a:endParaRPr>
          </a:p>
          <a:p>
            <a:pPr indent="127000"/>
            <a:r>
              <a:rPr lang="en-US" altLang="zh-CN" sz="800" dirty="0">
                <a:latin typeface="Times"/>
                <a:cs typeface="Times"/>
              </a:rPr>
              <a:t>               type: </a:t>
            </a:r>
            <a:r>
              <a:rPr lang="en-US" altLang="zh-CN" sz="800" dirty="0" err="1">
                <a:latin typeface="Times"/>
                <a:cs typeface="Times"/>
              </a:rPr>
              <a:t>tosca.nodes.nfv.vnf</a:t>
            </a:r>
            <a:endParaRPr lang="zh-CN" sz="800" dirty="0">
              <a:latin typeface="Times"/>
              <a:cs typeface="Times"/>
            </a:endParaRPr>
          </a:p>
          <a:p>
            <a:pPr indent="127000"/>
            <a:r>
              <a:rPr lang="en-US" altLang="zh-CN" sz="800" dirty="0">
                <a:latin typeface="Times"/>
                <a:cs typeface="Times"/>
              </a:rPr>
              <a:t>               properties:</a:t>
            </a:r>
            <a:endParaRPr lang="zh-CN" sz="800" dirty="0">
              <a:latin typeface="Times"/>
              <a:cs typeface="Times"/>
            </a:endParaRPr>
          </a:p>
          <a:p>
            <a:pPr indent="127000"/>
            <a:r>
              <a:rPr lang="en-US" altLang="zh-CN" sz="800" dirty="0">
                <a:latin typeface="Times"/>
                <a:cs typeface="Times"/>
              </a:rPr>
              <a:t>                   </a:t>
            </a:r>
            <a:r>
              <a:rPr lang="en-US" altLang="zh-CN" sz="800" dirty="0" err="1">
                <a:latin typeface="Times"/>
                <a:cs typeface="Times"/>
              </a:rPr>
              <a:t>Scaling_methodology</a:t>
            </a:r>
            <a:r>
              <a:rPr lang="en-US" altLang="zh-CN" sz="800" dirty="0">
                <a:latin typeface="Times"/>
                <a:cs typeface="Times"/>
              </a:rPr>
              <a:t>: </a:t>
            </a:r>
            <a:endParaRPr lang="zh-CN" sz="800" dirty="0">
              <a:latin typeface="Times"/>
              <a:cs typeface="Times"/>
            </a:endParaRPr>
          </a:p>
          <a:p>
            <a:pPr indent="127000"/>
            <a:r>
              <a:rPr lang="en-US" altLang="zh-CN" sz="800" dirty="0">
                <a:latin typeface="Times"/>
                <a:cs typeface="Times"/>
              </a:rPr>
              <a:t>                   </a:t>
            </a:r>
            <a:r>
              <a:rPr lang="en-US" altLang="zh-CN" sz="800" dirty="0" err="1">
                <a:latin typeface="Times"/>
                <a:cs typeface="Times"/>
              </a:rPr>
              <a:t>Flavour_ID</a:t>
            </a:r>
            <a:r>
              <a:rPr lang="en-US" altLang="zh-CN" sz="800" dirty="0">
                <a:latin typeface="Times"/>
                <a:cs typeface="Times"/>
              </a:rPr>
              <a:t>:</a:t>
            </a:r>
            <a:endParaRPr lang="zh-CN" sz="800" dirty="0">
              <a:latin typeface="Times"/>
              <a:cs typeface="Times"/>
            </a:endParaRPr>
          </a:p>
          <a:p>
            <a:pPr indent="127000"/>
            <a:r>
              <a:rPr lang="en-US" altLang="zh-CN" sz="800" dirty="0">
                <a:latin typeface="Times"/>
                <a:cs typeface="Times"/>
              </a:rPr>
              <a:t>                   Threshold:</a:t>
            </a:r>
            <a:endParaRPr lang="zh-CN" sz="800" dirty="0">
              <a:latin typeface="Times"/>
              <a:cs typeface="Times"/>
            </a:endParaRPr>
          </a:p>
          <a:p>
            <a:pPr indent="127000"/>
            <a:r>
              <a:rPr lang="en-US" altLang="zh-CN" sz="800" dirty="0">
                <a:latin typeface="Times"/>
                <a:cs typeface="Times"/>
              </a:rPr>
              <a:t>                   Auto-scale policy value:</a:t>
            </a:r>
            <a:endParaRPr lang="zh-CN" sz="800" dirty="0">
              <a:latin typeface="Times"/>
              <a:cs typeface="Times"/>
            </a:endParaRPr>
          </a:p>
          <a:p>
            <a:pPr indent="127000"/>
            <a:r>
              <a:rPr lang="en-US" altLang="zh-CN" sz="800" dirty="0">
                <a:latin typeface="Times"/>
                <a:cs typeface="Times"/>
              </a:rPr>
              <a:t>                   Constraints:</a:t>
            </a:r>
            <a:endParaRPr lang="zh-CN" sz="800" dirty="0">
              <a:latin typeface="Times"/>
              <a:cs typeface="Times"/>
            </a:endParaRPr>
          </a:p>
          <a:p>
            <a:pPr indent="127000"/>
            <a:r>
              <a:rPr lang="en-US" altLang="zh-CN" sz="800" dirty="0">
                <a:latin typeface="Times"/>
                <a:cs typeface="Times"/>
              </a:rPr>
              <a:t>                  NS instance identification:</a:t>
            </a:r>
            <a:endParaRPr lang="zh-CN" sz="800" dirty="0">
              <a:latin typeface="Times"/>
              <a:cs typeface="Times"/>
            </a:endParaRPr>
          </a:p>
          <a:p>
            <a:pPr indent="127000"/>
            <a:r>
              <a:rPr lang="en-US" altLang="zh-CN" sz="800" dirty="0">
                <a:latin typeface="Times"/>
                <a:cs typeface="Times"/>
              </a:rPr>
              <a:t>               requirements:</a:t>
            </a:r>
            <a:endParaRPr lang="zh-CN" sz="800" dirty="0">
              <a:latin typeface="Times"/>
              <a:cs typeface="Times"/>
            </a:endParaRPr>
          </a:p>
          <a:p>
            <a:pPr indent="127000"/>
            <a:r>
              <a:rPr lang="en-US" altLang="zh-CN" sz="800" dirty="0">
                <a:latin typeface="Times"/>
                <a:cs typeface="Times"/>
              </a:rPr>
              <a:t>                 </a:t>
            </a:r>
            <a:r>
              <a:rPr lang="en-US" altLang="zh-CN" sz="800" dirty="0" err="1">
                <a:latin typeface="Times"/>
                <a:cs typeface="Times"/>
              </a:rPr>
              <a:t>virtuallink</a:t>
            </a:r>
            <a:r>
              <a:rPr lang="en-US" altLang="zh-CN" sz="800" dirty="0">
                <a:latin typeface="Times"/>
                <a:cs typeface="Times"/>
              </a:rPr>
              <a:t>: VL2</a:t>
            </a:r>
          </a:p>
        </p:txBody>
      </p:sp>
      <p:sp>
        <p:nvSpPr>
          <p:cNvPr id="194564" name="标题 1"/>
          <p:cNvSpPr>
            <a:spLocks noGrp="1"/>
          </p:cNvSpPr>
          <p:nvPr>
            <p:ph type="title"/>
          </p:nvPr>
        </p:nvSpPr>
        <p:spPr>
          <a:xfrm>
            <a:off x="92845" y="-171450"/>
            <a:ext cx="2528229" cy="800100"/>
          </a:xfrm>
        </p:spPr>
        <p:txBody>
          <a:bodyPr/>
          <a:lstStyle/>
          <a:p>
            <a:r>
              <a:rPr lang="en-US" altLang="zh-CN" sz="2000">
                <a:latin typeface="FrutigerNext LT Medium" charset="0"/>
                <a:ea typeface="宋体" charset="0"/>
              </a:rPr>
              <a:t>Example of NSD</a:t>
            </a:r>
            <a:endParaRPr lang="zh-CN" altLang="en-US" sz="2000">
              <a:latin typeface="FrutigerNext LT Medium" charset="0"/>
              <a:ea typeface="宋体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7B179C7-7BEB-3BE9-D56A-B8E49297F5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4089400" y="6337300"/>
            <a:ext cx="9652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rgbClr val="003366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+mn-lt"/>
                <a:ea typeface="ＭＳ Ｐゴシック" charset="0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78</a:t>
            </a:fld>
            <a:r>
              <a:rPr lang="it-IT"/>
              <a:t> -</a:t>
            </a:r>
            <a:endParaRPr lang="en-US"/>
          </a:p>
        </p:txBody>
      </p:sp>
      <p:sp>
        <p:nvSpPr>
          <p:cNvPr id="545795" name="Rectangle 3"/>
          <p:cNvSpPr>
            <a:spLocks noChangeArrowheads="1"/>
          </p:cNvSpPr>
          <p:nvPr/>
        </p:nvSpPr>
        <p:spPr bwMode="auto">
          <a:xfrm>
            <a:off x="4283968" y="1052736"/>
            <a:ext cx="2542513" cy="46474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 indent="127000" eaLnBrk="0" hangingPunct="0"/>
            <a:r>
              <a:rPr lang="en-US" altLang="zh-CN" sz="800" dirty="0">
                <a:cs typeface="Times New Roman" charset="0"/>
              </a:rPr>
              <a:t>  VNF3:</a:t>
            </a:r>
            <a:endParaRPr lang="en-US" altLang="zh-CN" sz="800" dirty="0"/>
          </a:p>
          <a:p>
            <a:pPr indent="127000" eaLnBrk="0" hangingPunct="0"/>
            <a:r>
              <a:rPr lang="en-US" altLang="zh-CN" sz="800" dirty="0">
                <a:cs typeface="Times New Roman" charset="0"/>
              </a:rPr>
              <a:t>        type: </a:t>
            </a:r>
            <a:r>
              <a:rPr lang="en-US" altLang="zh-CN" sz="800" dirty="0" err="1">
                <a:cs typeface="Times New Roman" charset="0"/>
              </a:rPr>
              <a:t>tosca.nodes.nfv.vnf</a:t>
            </a:r>
            <a:endParaRPr lang="en-US" altLang="zh-CN" sz="800" dirty="0"/>
          </a:p>
          <a:p>
            <a:pPr indent="127000" eaLnBrk="0" hangingPunct="0"/>
            <a:r>
              <a:rPr lang="en-US" altLang="zh-CN" sz="800" dirty="0">
                <a:cs typeface="Times New Roman" charset="0"/>
              </a:rPr>
              <a:t>        properties:</a:t>
            </a:r>
            <a:endParaRPr lang="en-US" altLang="zh-CN" sz="800" dirty="0"/>
          </a:p>
          <a:p>
            <a:pPr indent="127000"/>
            <a:r>
              <a:rPr lang="en-US" altLang="zh-CN" sz="800" dirty="0"/>
              <a:t>                 # omitted here for </a:t>
            </a:r>
            <a:r>
              <a:rPr lang="en-US" altLang="zh-CN" sz="800" dirty="0" err="1"/>
              <a:t>brivity</a:t>
            </a:r>
            <a:endParaRPr lang="zh-CN" sz="800" dirty="0"/>
          </a:p>
          <a:p>
            <a:pPr indent="127000" eaLnBrk="0" hangingPunct="0"/>
            <a:r>
              <a:rPr lang="en-US" altLang="zh-CN" sz="800" dirty="0">
                <a:cs typeface="Times New Roman" charset="0"/>
              </a:rPr>
              <a:t>         requirements:</a:t>
            </a:r>
            <a:endParaRPr lang="en-US" altLang="zh-CN" sz="800" dirty="0"/>
          </a:p>
          <a:p>
            <a:pPr indent="127000" eaLnBrk="0" hangingPunct="0"/>
            <a:r>
              <a:rPr lang="en-US" altLang="zh-CN" sz="800" dirty="0">
                <a:cs typeface="Times New Roman" charset="0"/>
              </a:rPr>
              <a:t>               </a:t>
            </a:r>
            <a:r>
              <a:rPr lang="en-US" altLang="zh-CN" sz="800" dirty="0" err="1">
                <a:cs typeface="Times New Roman" charset="0"/>
              </a:rPr>
              <a:t>virtuallink</a:t>
            </a:r>
            <a:r>
              <a:rPr lang="en-US" altLang="zh-CN" sz="800" dirty="0">
                <a:cs typeface="Times New Roman" charset="0"/>
              </a:rPr>
              <a:t>: VL2</a:t>
            </a:r>
            <a:endParaRPr lang="en-US" altLang="zh-CN" sz="800" dirty="0"/>
          </a:p>
          <a:p>
            <a:pPr indent="127000" eaLnBrk="0" hangingPunct="0"/>
            <a:r>
              <a:rPr lang="en-US" altLang="zh-CN" sz="800" dirty="0">
                <a:cs typeface="Times New Roman" charset="0"/>
              </a:rPr>
              <a:t>               </a:t>
            </a:r>
            <a:r>
              <a:rPr lang="en-US" altLang="zh-CN" sz="800" dirty="0" err="1">
                <a:cs typeface="Times New Roman" charset="0"/>
              </a:rPr>
              <a:t>virtuallink</a:t>
            </a:r>
            <a:r>
              <a:rPr lang="en-US" altLang="zh-CN" sz="800" dirty="0">
                <a:cs typeface="Times New Roman" charset="0"/>
              </a:rPr>
              <a:t>: VL3</a:t>
            </a:r>
            <a:endParaRPr lang="en-US" altLang="zh-CN" sz="800" dirty="0"/>
          </a:p>
          <a:p>
            <a:pPr indent="127000" eaLnBrk="0" hangingPunct="0"/>
            <a:r>
              <a:rPr lang="en-US" altLang="zh-CN" sz="800" dirty="0">
                <a:cs typeface="Times New Roman" charset="0"/>
              </a:rPr>
              <a:t>               </a:t>
            </a:r>
            <a:r>
              <a:rPr lang="en-US" altLang="zh-CN" sz="800" dirty="0" err="1">
                <a:cs typeface="Times New Roman" charset="0"/>
              </a:rPr>
              <a:t>virtuallink</a:t>
            </a:r>
            <a:r>
              <a:rPr lang="en-US" altLang="zh-CN" sz="800" dirty="0">
                <a:cs typeface="Times New Roman" charset="0"/>
              </a:rPr>
              <a:t>: VL4</a:t>
            </a:r>
            <a:endParaRPr lang="en-US" altLang="zh-CN" sz="800" dirty="0"/>
          </a:p>
          <a:p>
            <a:pPr indent="127000" eaLnBrk="0" hangingPunct="0"/>
            <a:endParaRPr lang="en-US" altLang="zh-CN" sz="800" dirty="0">
              <a:cs typeface="Times New Roman" charset="0"/>
            </a:endParaRPr>
          </a:p>
          <a:p>
            <a:pPr indent="127000" eaLnBrk="0" hangingPunct="0"/>
            <a:r>
              <a:rPr lang="en-US" altLang="zh-CN" sz="800" dirty="0">
                <a:cs typeface="Times New Roman" charset="0"/>
              </a:rPr>
              <a:t>CP01          #endpoints of NS</a:t>
            </a:r>
            <a:endParaRPr lang="en-US" altLang="zh-CN" sz="800" dirty="0"/>
          </a:p>
          <a:p>
            <a:pPr indent="127000" eaLnBrk="0" hangingPunct="0"/>
            <a:r>
              <a:rPr lang="en-US" altLang="zh-CN" sz="800" dirty="0">
                <a:cs typeface="Times New Roman" charset="0"/>
              </a:rPr>
              <a:t>        type: </a:t>
            </a:r>
            <a:r>
              <a:rPr lang="en-US" altLang="zh-CN" sz="800" dirty="0" err="1">
                <a:cs typeface="Times New Roman" charset="0"/>
              </a:rPr>
              <a:t>tosca.nodes.network.Port</a:t>
            </a:r>
            <a:endParaRPr lang="en-US" altLang="zh-CN" sz="800" dirty="0"/>
          </a:p>
          <a:p>
            <a:pPr indent="127000" eaLnBrk="0" hangingPunct="0"/>
            <a:r>
              <a:rPr lang="en-US" altLang="zh-CN" sz="800" dirty="0">
                <a:cs typeface="Times New Roman" charset="0"/>
              </a:rPr>
              <a:t>         properties:</a:t>
            </a:r>
            <a:endParaRPr lang="en-US" altLang="zh-CN" sz="800" dirty="0"/>
          </a:p>
          <a:p>
            <a:pPr indent="127000" eaLnBrk="0" hangingPunct="0"/>
            <a:r>
              <a:rPr lang="en-US" altLang="zh-CN" sz="800" dirty="0">
                <a:cs typeface="Times New Roman" charset="0"/>
              </a:rPr>
              <a:t>                type:  # </a:t>
            </a:r>
            <a:r>
              <a:rPr lang="en-GB" altLang="zh-CN" sz="800" dirty="0"/>
              <a:t>virtual port,  virtual NIC address</a:t>
            </a:r>
            <a:endParaRPr lang="en-US" altLang="zh-CN" sz="800" dirty="0"/>
          </a:p>
          <a:p>
            <a:pPr indent="127000" eaLnBrk="0" hangingPunct="0"/>
            <a:r>
              <a:rPr lang="en-US" altLang="zh-CN" sz="800" dirty="0">
                <a:cs typeface="Times New Roman" charset="0"/>
              </a:rPr>
              <a:t>                requirements:</a:t>
            </a:r>
            <a:endParaRPr lang="en-US" altLang="zh-CN" sz="800" dirty="0"/>
          </a:p>
          <a:p>
            <a:pPr indent="127000" eaLnBrk="0" hangingPunct="0"/>
            <a:r>
              <a:rPr lang="en-US" altLang="zh-CN" sz="800" dirty="0">
                <a:cs typeface="Times New Roman" charset="0"/>
              </a:rPr>
              <a:t>                     </a:t>
            </a:r>
            <a:r>
              <a:rPr lang="en-US" altLang="zh-CN" sz="800" dirty="0" err="1">
                <a:cs typeface="Times New Roman" charset="0"/>
              </a:rPr>
              <a:t>virtualLink</a:t>
            </a:r>
            <a:r>
              <a:rPr lang="en-US" altLang="zh-CN" sz="800" dirty="0">
                <a:cs typeface="Times New Roman" charset="0"/>
              </a:rPr>
              <a:t>: VL1</a:t>
            </a:r>
          </a:p>
          <a:p>
            <a:pPr indent="127000" eaLnBrk="0" hangingPunct="0"/>
            <a:endParaRPr lang="en-US" altLang="zh-CN" sz="800" dirty="0">
              <a:cs typeface="Times New Roman" charset="0"/>
            </a:endParaRPr>
          </a:p>
          <a:p>
            <a:pPr indent="127000"/>
            <a:r>
              <a:rPr lang="en-US" altLang="zh-CN" sz="800" dirty="0"/>
              <a:t>      CP02        #endpoints of NS</a:t>
            </a:r>
            <a:endParaRPr lang="zh-CN" sz="800" dirty="0"/>
          </a:p>
          <a:p>
            <a:pPr indent="127000"/>
            <a:r>
              <a:rPr lang="en-US" altLang="zh-CN" sz="800" dirty="0"/>
              <a:t>             type: </a:t>
            </a:r>
            <a:r>
              <a:rPr lang="en-US" altLang="zh-CN" sz="800" dirty="0" err="1"/>
              <a:t>tosca.nodes.network.Port</a:t>
            </a:r>
            <a:endParaRPr lang="zh-CN" sz="800" dirty="0"/>
          </a:p>
          <a:p>
            <a:pPr indent="127000"/>
            <a:r>
              <a:rPr lang="en-US" altLang="zh-CN" sz="800" dirty="0"/>
              <a:t>             properties:</a:t>
            </a:r>
            <a:endParaRPr lang="zh-CN" sz="800" dirty="0"/>
          </a:p>
          <a:p>
            <a:pPr indent="127000"/>
            <a:r>
              <a:rPr lang="en-US" altLang="zh-CN" sz="800" dirty="0"/>
              <a:t>                     type: </a:t>
            </a:r>
            <a:endParaRPr lang="zh-CN" sz="800" dirty="0"/>
          </a:p>
          <a:p>
            <a:pPr indent="127000"/>
            <a:r>
              <a:rPr lang="en-US" altLang="zh-CN" sz="800" dirty="0"/>
              <a:t>                     requirements:</a:t>
            </a:r>
            <a:endParaRPr lang="zh-CN" sz="800" dirty="0"/>
          </a:p>
          <a:p>
            <a:pPr indent="127000"/>
            <a:r>
              <a:rPr lang="en-US" altLang="zh-CN" sz="800" dirty="0"/>
              <a:t>                        </a:t>
            </a:r>
            <a:r>
              <a:rPr lang="en-US" altLang="zh-CN" sz="800" dirty="0" err="1"/>
              <a:t>virtualLink</a:t>
            </a:r>
            <a:r>
              <a:rPr lang="en-US" altLang="zh-CN" sz="800" dirty="0"/>
              <a:t>: VL4</a:t>
            </a:r>
            <a:endParaRPr lang="zh-CN" sz="800" dirty="0"/>
          </a:p>
          <a:p>
            <a:pPr indent="127000"/>
            <a:r>
              <a:rPr lang="en-US" altLang="zh-CN" sz="800" dirty="0"/>
              <a:t>        </a:t>
            </a:r>
            <a:endParaRPr lang="zh-CN" sz="800" dirty="0"/>
          </a:p>
          <a:p>
            <a:pPr indent="127000"/>
            <a:r>
              <a:rPr lang="en-US" altLang="zh-CN" sz="800" dirty="0"/>
              <a:t>       VL1</a:t>
            </a:r>
            <a:endParaRPr lang="zh-CN" sz="800" dirty="0"/>
          </a:p>
          <a:p>
            <a:pPr indent="127000"/>
            <a:r>
              <a:rPr lang="en-US" altLang="zh-CN" sz="800" dirty="0"/>
              <a:t>            type: </a:t>
            </a:r>
            <a:r>
              <a:rPr lang="en-US" altLang="zh-CN" sz="800" dirty="0" err="1"/>
              <a:t>tosca.nodes.nfv.virtulLink</a:t>
            </a:r>
            <a:endParaRPr lang="zh-CN" sz="800" dirty="0"/>
          </a:p>
          <a:p>
            <a:pPr indent="127000"/>
            <a:r>
              <a:rPr lang="en-US" altLang="zh-CN" sz="800" dirty="0"/>
              <a:t>            properties:</a:t>
            </a:r>
            <a:endParaRPr lang="zh-CN" sz="800" dirty="0"/>
          </a:p>
          <a:p>
            <a:pPr indent="127000"/>
            <a:r>
              <a:rPr lang="en-US" altLang="zh-CN" sz="800" dirty="0"/>
              <a:t>                     </a:t>
            </a:r>
            <a:r>
              <a:rPr lang="en-US" altLang="zh-CN" sz="800" dirty="0" err="1"/>
              <a:t>connectivity_type</a:t>
            </a:r>
            <a:r>
              <a:rPr lang="en-US" altLang="zh-CN" sz="800" dirty="0"/>
              <a:t>:  E-line</a:t>
            </a:r>
            <a:endParaRPr lang="zh-CN" sz="800" dirty="0"/>
          </a:p>
          <a:p>
            <a:pPr indent="127000"/>
            <a:r>
              <a:rPr lang="en-US" altLang="zh-CN" sz="800" dirty="0"/>
              <a:t>                     connection: [CP01, CP11]</a:t>
            </a:r>
            <a:endParaRPr lang="zh-CN" sz="800" dirty="0"/>
          </a:p>
          <a:p>
            <a:pPr indent="127000"/>
            <a:r>
              <a:rPr lang="en-US" altLang="zh-CN" sz="800" dirty="0"/>
              <a:t>                     </a:t>
            </a:r>
            <a:r>
              <a:rPr lang="en-US" altLang="zh-CN" sz="800" dirty="0" err="1"/>
              <a:t>number_of_endponits</a:t>
            </a:r>
            <a:r>
              <a:rPr lang="en-US" altLang="zh-CN" sz="800" dirty="0"/>
              <a:t>: 2</a:t>
            </a:r>
            <a:endParaRPr lang="zh-CN" sz="800" dirty="0"/>
          </a:p>
          <a:p>
            <a:pPr indent="127000"/>
            <a:r>
              <a:rPr lang="en-US" altLang="zh-CN" sz="800" dirty="0"/>
              <a:t>            </a:t>
            </a:r>
            <a:endParaRPr lang="zh-CN" sz="800" dirty="0"/>
          </a:p>
          <a:p>
            <a:pPr indent="127000"/>
            <a:r>
              <a:rPr lang="en-US" altLang="zh-CN" sz="800" dirty="0"/>
              <a:t>      VL2</a:t>
            </a:r>
            <a:endParaRPr lang="zh-CN" sz="800" dirty="0"/>
          </a:p>
          <a:p>
            <a:pPr indent="127000"/>
            <a:r>
              <a:rPr lang="en-US" altLang="zh-CN" sz="800" dirty="0"/>
              <a:t>           type: </a:t>
            </a:r>
            <a:r>
              <a:rPr lang="en-US" altLang="zh-CN" sz="800" dirty="0" err="1"/>
              <a:t>tosca.nodes.nfv.virtulLink</a:t>
            </a:r>
            <a:endParaRPr lang="zh-CN" sz="800" dirty="0"/>
          </a:p>
          <a:p>
            <a:pPr indent="127000"/>
            <a:r>
              <a:rPr lang="en-US" altLang="zh-CN" sz="800" dirty="0"/>
              <a:t>           properties:</a:t>
            </a:r>
            <a:endParaRPr lang="zh-CN" sz="800" dirty="0"/>
          </a:p>
          <a:p>
            <a:pPr indent="127000"/>
            <a:r>
              <a:rPr lang="en-US" altLang="zh-CN" sz="800" dirty="0"/>
              <a:t>                    </a:t>
            </a:r>
            <a:r>
              <a:rPr lang="en-US" altLang="zh-CN" sz="800" dirty="0" err="1"/>
              <a:t>connectivity_type</a:t>
            </a:r>
            <a:r>
              <a:rPr lang="en-US" altLang="zh-CN" sz="800" dirty="0"/>
              <a:t>:  E-LAN</a:t>
            </a:r>
            <a:endParaRPr lang="zh-CN" sz="800" dirty="0"/>
          </a:p>
          <a:p>
            <a:pPr indent="127000"/>
            <a:r>
              <a:rPr lang="en-US" altLang="zh-CN" sz="800" dirty="0"/>
              <a:t>                    connection: [CP13, CP21, CP31]</a:t>
            </a:r>
            <a:endParaRPr lang="zh-CN" sz="800" dirty="0"/>
          </a:p>
          <a:p>
            <a:pPr indent="127000"/>
            <a:r>
              <a:rPr lang="en-US" altLang="zh-CN" sz="800" dirty="0"/>
              <a:t>                    </a:t>
            </a:r>
            <a:r>
              <a:rPr lang="en-US" altLang="zh-CN" sz="800" dirty="0" err="1"/>
              <a:t>number_of_endponits</a:t>
            </a:r>
            <a:r>
              <a:rPr lang="en-US" altLang="zh-CN" sz="800" dirty="0"/>
              <a:t>: 5</a:t>
            </a:r>
            <a:endParaRPr lang="zh-CN" sz="800" dirty="0"/>
          </a:p>
          <a:p>
            <a:pPr indent="127000" eaLnBrk="0" hangingPunct="0"/>
            <a:endParaRPr lang="en-US" altLang="zh-CN" sz="800" dirty="0"/>
          </a:p>
        </p:txBody>
      </p:sp>
      <p:sp>
        <p:nvSpPr>
          <p:cNvPr id="194566" name="Rectangle 4"/>
          <p:cNvSpPr>
            <a:spLocks noChangeArrowheads="1"/>
          </p:cNvSpPr>
          <p:nvPr/>
        </p:nvSpPr>
        <p:spPr bwMode="auto">
          <a:xfrm>
            <a:off x="6841074" y="1340768"/>
            <a:ext cx="2321114" cy="20621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pPr indent="190500" eaLnBrk="0" hangingPunct="0"/>
            <a:r>
              <a:rPr lang="en-US" altLang="zh-CN" sz="800" dirty="0">
                <a:cs typeface="Times New Roman" charset="0"/>
              </a:rPr>
              <a:t>VL3</a:t>
            </a:r>
            <a:endParaRPr lang="en-US" altLang="zh-CN" sz="800" dirty="0"/>
          </a:p>
          <a:p>
            <a:pPr indent="190500" eaLnBrk="0" hangingPunct="0"/>
            <a:r>
              <a:rPr lang="en-US" altLang="zh-CN" sz="800" dirty="0">
                <a:cs typeface="Times New Roman" charset="0"/>
              </a:rPr>
              <a:t>      type: </a:t>
            </a:r>
            <a:r>
              <a:rPr lang="en-US" altLang="zh-CN" sz="800" dirty="0" err="1">
                <a:cs typeface="Times New Roman" charset="0"/>
              </a:rPr>
              <a:t>tosca.nodes.nfv.virtulLink</a:t>
            </a:r>
            <a:endParaRPr lang="en-US" altLang="zh-CN" sz="800" dirty="0"/>
          </a:p>
          <a:p>
            <a:pPr indent="190500" eaLnBrk="0" hangingPunct="0"/>
            <a:r>
              <a:rPr lang="en-US" altLang="zh-CN" sz="800" dirty="0">
                <a:cs typeface="Times New Roman" charset="0"/>
              </a:rPr>
              <a:t>      properties:</a:t>
            </a:r>
            <a:endParaRPr lang="en-US" altLang="zh-CN" sz="800" dirty="0"/>
          </a:p>
          <a:p>
            <a:pPr indent="190500" eaLnBrk="0" hangingPunct="0"/>
            <a:r>
              <a:rPr lang="en-US" altLang="zh-CN" sz="800" dirty="0">
                <a:cs typeface="Times New Roman" charset="0"/>
              </a:rPr>
              <a:t>             </a:t>
            </a:r>
            <a:r>
              <a:rPr lang="en-US" altLang="zh-CN" sz="800" dirty="0" err="1">
                <a:cs typeface="Times New Roman" charset="0"/>
              </a:rPr>
              <a:t>connectivity_type</a:t>
            </a:r>
            <a:r>
              <a:rPr lang="en-US" altLang="zh-CN" sz="800" dirty="0">
                <a:cs typeface="Times New Roman" charset="0"/>
              </a:rPr>
              <a:t>:  E-line</a:t>
            </a:r>
            <a:endParaRPr lang="en-US" altLang="zh-CN" sz="800" dirty="0"/>
          </a:p>
          <a:p>
            <a:pPr indent="190500" eaLnBrk="0" hangingPunct="0"/>
            <a:r>
              <a:rPr lang="en-US" altLang="zh-CN" sz="800" dirty="0">
                <a:cs typeface="Times New Roman" charset="0"/>
              </a:rPr>
              <a:t>             connection: [CP12, CP32]</a:t>
            </a:r>
            <a:endParaRPr lang="en-US" altLang="zh-CN" sz="800" dirty="0"/>
          </a:p>
          <a:p>
            <a:pPr indent="190500" eaLnBrk="0" hangingPunct="0"/>
            <a:r>
              <a:rPr lang="en-US" altLang="zh-CN" sz="800" dirty="0">
                <a:cs typeface="Times New Roman" charset="0"/>
              </a:rPr>
              <a:t>              </a:t>
            </a:r>
            <a:r>
              <a:rPr lang="en-US" altLang="zh-CN" sz="800" dirty="0" err="1">
                <a:cs typeface="Times New Roman" charset="0"/>
              </a:rPr>
              <a:t>number_of_endponits</a:t>
            </a:r>
            <a:r>
              <a:rPr lang="en-US" altLang="zh-CN" sz="800" dirty="0">
                <a:cs typeface="Times New Roman" charset="0"/>
              </a:rPr>
              <a:t>: 2</a:t>
            </a:r>
            <a:endParaRPr lang="en-US" altLang="zh-CN" sz="800" dirty="0"/>
          </a:p>
          <a:p>
            <a:pPr indent="190500" eaLnBrk="0" hangingPunct="0"/>
            <a:r>
              <a:rPr lang="en-US" altLang="zh-CN" sz="800" dirty="0">
                <a:cs typeface="Times New Roman" charset="0"/>
              </a:rPr>
              <a:t>            </a:t>
            </a:r>
            <a:endParaRPr lang="en-US" altLang="zh-CN" sz="800" dirty="0"/>
          </a:p>
          <a:p>
            <a:pPr indent="190500" eaLnBrk="0" hangingPunct="0"/>
            <a:r>
              <a:rPr lang="en-US" altLang="zh-CN" sz="800" dirty="0">
                <a:cs typeface="Times New Roman" charset="0"/>
              </a:rPr>
              <a:t>VL4</a:t>
            </a:r>
            <a:endParaRPr lang="en-US" altLang="zh-CN" sz="800" dirty="0"/>
          </a:p>
          <a:p>
            <a:pPr indent="190500" eaLnBrk="0" hangingPunct="0"/>
            <a:r>
              <a:rPr lang="en-US" altLang="zh-CN" sz="800" dirty="0">
                <a:cs typeface="Times New Roman" charset="0"/>
              </a:rPr>
              <a:t>      type: </a:t>
            </a:r>
            <a:r>
              <a:rPr lang="en-US" altLang="zh-CN" sz="800" dirty="0" err="1">
                <a:cs typeface="Times New Roman" charset="0"/>
              </a:rPr>
              <a:t>tosca.nodes.nfv.virtulLink</a:t>
            </a:r>
            <a:endParaRPr lang="en-US" altLang="zh-CN" sz="800" dirty="0"/>
          </a:p>
          <a:p>
            <a:pPr indent="190500" eaLnBrk="0" hangingPunct="0"/>
            <a:r>
              <a:rPr lang="en-US" altLang="zh-CN" sz="800" dirty="0">
                <a:cs typeface="Times New Roman" charset="0"/>
              </a:rPr>
              <a:t>       properties:</a:t>
            </a:r>
            <a:endParaRPr lang="en-US" altLang="zh-CN" sz="800" dirty="0"/>
          </a:p>
          <a:p>
            <a:pPr indent="190500" eaLnBrk="0" hangingPunct="0"/>
            <a:r>
              <a:rPr lang="en-US" altLang="zh-CN" sz="800" dirty="0">
                <a:cs typeface="Times New Roman" charset="0"/>
              </a:rPr>
              <a:t>             </a:t>
            </a:r>
            <a:r>
              <a:rPr lang="en-US" altLang="zh-CN" sz="800" dirty="0" err="1">
                <a:cs typeface="Times New Roman" charset="0"/>
              </a:rPr>
              <a:t>connectivity_type</a:t>
            </a:r>
            <a:r>
              <a:rPr lang="en-US" altLang="zh-CN" sz="800" dirty="0">
                <a:cs typeface="Times New Roman" charset="0"/>
              </a:rPr>
              <a:t>:  E-line</a:t>
            </a:r>
            <a:endParaRPr lang="en-US" altLang="zh-CN" sz="800" dirty="0"/>
          </a:p>
          <a:p>
            <a:pPr indent="190500" eaLnBrk="0" hangingPunct="0"/>
            <a:r>
              <a:rPr lang="en-US" altLang="zh-CN" sz="800" dirty="0">
                <a:cs typeface="Times New Roman" charset="0"/>
              </a:rPr>
              <a:t>             connection: [CP33, CP02]</a:t>
            </a:r>
            <a:endParaRPr lang="en-US" altLang="zh-CN" sz="800" dirty="0"/>
          </a:p>
          <a:p>
            <a:pPr indent="190500" eaLnBrk="0" hangingPunct="0"/>
            <a:r>
              <a:rPr lang="en-US" altLang="zh-CN" sz="800" dirty="0">
                <a:cs typeface="Times New Roman" charset="0"/>
              </a:rPr>
              <a:t>             </a:t>
            </a:r>
            <a:r>
              <a:rPr lang="en-US" altLang="zh-CN" sz="800" dirty="0" err="1">
                <a:cs typeface="Times New Roman" charset="0"/>
              </a:rPr>
              <a:t>number_of_endponits</a:t>
            </a:r>
            <a:r>
              <a:rPr lang="en-US" altLang="zh-CN" sz="800" dirty="0">
                <a:cs typeface="Times New Roman" charset="0"/>
              </a:rPr>
              <a:t>: 2</a:t>
            </a:r>
            <a:endParaRPr lang="en-US" altLang="zh-CN" sz="800" dirty="0"/>
          </a:p>
          <a:p>
            <a:pPr indent="190500" eaLnBrk="0" hangingPunct="0"/>
            <a:r>
              <a:rPr lang="en-US" altLang="zh-CN" sz="800" dirty="0">
                <a:cs typeface="Times New Roman" charset="0"/>
              </a:rPr>
              <a:t>            </a:t>
            </a:r>
            <a:endParaRPr lang="en-US" altLang="zh-CN" sz="800" dirty="0"/>
          </a:p>
          <a:p>
            <a:pPr indent="190500" eaLnBrk="0" hangingPunct="0"/>
            <a:r>
              <a:rPr lang="en-US" altLang="zh-CN" sz="800" dirty="0">
                <a:cs typeface="Times New Roman" charset="0"/>
              </a:rPr>
              <a:t>  </a:t>
            </a:r>
            <a:endParaRPr lang="en-US" altLang="zh-CN" sz="800" dirty="0"/>
          </a:p>
          <a:p>
            <a:pPr indent="190500" eaLnBrk="0" hangingPunct="0"/>
            <a:r>
              <a:rPr lang="en-US" altLang="zh-CN" sz="800" dirty="0">
                <a:cs typeface="Times New Roman" charset="0"/>
              </a:rPr>
              <a:t>  VNFFG:</a:t>
            </a:r>
            <a:endParaRPr lang="en-US" altLang="zh-CN" sz="800" dirty="0"/>
          </a:p>
        </p:txBody>
      </p:sp>
    </p:spTree>
    <p:extLst>
      <p:ext uri="{BB962C8B-B14F-4D97-AF65-F5344CB8AC3E}">
        <p14:creationId xmlns:p14="http://schemas.microsoft.com/office/powerpoint/2010/main" val="12326618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7" name="Rectangle 1"/>
          <p:cNvSpPr>
            <a:spLocks noChangeArrowheads="1"/>
          </p:cNvSpPr>
          <p:nvPr/>
        </p:nvSpPr>
        <p:spPr bwMode="auto">
          <a:xfrm>
            <a:off x="235683" y="1690064"/>
            <a:ext cx="4292276" cy="347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pPr indent="190500" eaLnBrk="0" hangingPunct="0"/>
            <a:r>
              <a:rPr lang="en-US" altLang="zh-CN" sz="1000">
                <a:cs typeface="Times New Roman" charset="0"/>
              </a:rPr>
              <a:t>tosca_definitions _version:      # Required TOSCA Definitions version string </a:t>
            </a:r>
            <a:endParaRPr lang="en-US" altLang="zh-CN" sz="900"/>
          </a:p>
          <a:p>
            <a:pPr indent="190500" eaLnBrk="0" hangingPunct="0"/>
            <a:r>
              <a:rPr lang="en-US" altLang="zh-CN" sz="1000">
                <a:cs typeface="Times New Roman" charset="0"/>
              </a:rPr>
              <a:t>tosca_default_namespace :    # Optional. default namespace (schema, types version) </a:t>
            </a:r>
            <a:endParaRPr lang="en-US" altLang="zh-CN" sz="900"/>
          </a:p>
          <a:p>
            <a:pPr indent="190500" eaLnBrk="0" hangingPunct="0"/>
            <a:r>
              <a:rPr lang="en-US" altLang="zh-CN" sz="1000">
                <a:cs typeface="Times New Roman" charset="0"/>
              </a:rPr>
              <a:t>template_name:                      # Optional name of this service template </a:t>
            </a:r>
            <a:endParaRPr lang="en-US" altLang="zh-CN" sz="900"/>
          </a:p>
          <a:p>
            <a:pPr indent="190500" eaLnBrk="0" hangingPunct="0"/>
            <a:r>
              <a:rPr lang="en-US" altLang="zh-CN" sz="1000">
                <a:cs typeface="Times New Roman" charset="0"/>
              </a:rPr>
              <a:t>template_author:                     # Optional author of this service template </a:t>
            </a:r>
            <a:endParaRPr lang="en-US" altLang="zh-CN" sz="900"/>
          </a:p>
          <a:p>
            <a:pPr indent="190500" eaLnBrk="0" hangingPunct="0"/>
            <a:r>
              <a:rPr lang="en-US" altLang="zh-CN" sz="1000">
                <a:cs typeface="Times New Roman" charset="0"/>
              </a:rPr>
              <a:t>template_version:                   # Optional version of this service template </a:t>
            </a:r>
            <a:endParaRPr lang="en-US" altLang="zh-CN" sz="900"/>
          </a:p>
          <a:p>
            <a:pPr indent="190500" eaLnBrk="0" hangingPunct="0"/>
            <a:r>
              <a:rPr lang="en-US" altLang="zh-CN" sz="1000">
                <a:cs typeface="Times New Roman" charset="0"/>
              </a:rPr>
              <a:t>description: example for VNF2</a:t>
            </a:r>
            <a:endParaRPr lang="en-US" altLang="zh-CN" sz="900"/>
          </a:p>
          <a:p>
            <a:pPr indent="190500" eaLnBrk="0" hangingPunct="0"/>
            <a:r>
              <a:rPr lang="en-US" altLang="zh-CN" sz="1000">
                <a:cs typeface="Times New Roman" charset="0"/>
              </a:rPr>
              <a:t>Service_properties:</a:t>
            </a:r>
            <a:endParaRPr lang="en-US" altLang="zh-CN" sz="900"/>
          </a:p>
          <a:p>
            <a:pPr indent="190500" eaLnBrk="0" hangingPunct="0"/>
            <a:r>
              <a:rPr lang="en-US" altLang="zh-CN" sz="1000">
                <a:cs typeface="Times New Roman" charset="0"/>
              </a:rPr>
              <a:t>    ID:                                      # </a:t>
            </a:r>
            <a:r>
              <a:rPr lang="en-GB" altLang="zh-CN" sz="1000">
                <a:cs typeface="Times New Roman" charset="0"/>
              </a:rPr>
              <a:t>ID of this VNF Descriptor</a:t>
            </a:r>
            <a:endParaRPr lang="en-US" altLang="zh-CN" sz="900"/>
          </a:p>
          <a:p>
            <a:pPr indent="190500" eaLnBrk="0" hangingPunct="0"/>
            <a:r>
              <a:rPr lang="en-GB" altLang="zh-CN" sz="1000">
                <a:cs typeface="Times New Roman" charset="0"/>
              </a:rPr>
              <a:t>    vendor:                              # Provider or vendor of the VNF</a:t>
            </a:r>
            <a:endParaRPr lang="en-US" altLang="zh-CN" sz="900"/>
          </a:p>
          <a:p>
            <a:pPr indent="190500" eaLnBrk="0" hangingPunct="0"/>
            <a:r>
              <a:rPr lang="en-GB" altLang="zh-CN" sz="1000">
                <a:cs typeface="Times New Roman" charset="0"/>
              </a:rPr>
              <a:t>    version:                              # Version of the VNF Descriptor</a:t>
            </a:r>
            <a:r>
              <a:rPr lang="en-US" altLang="zh-CN" sz="1000">
                <a:cs typeface="Times New Roman" charset="0"/>
              </a:rPr>
              <a:t> </a:t>
            </a:r>
            <a:endParaRPr lang="en-US" altLang="zh-CN" sz="900"/>
          </a:p>
          <a:p>
            <a:pPr indent="190500" eaLnBrk="0" hangingPunct="0"/>
            <a:r>
              <a:rPr lang="en-US" altLang="zh-CN" sz="1000">
                <a:cs typeface="Times New Roman" charset="0"/>
              </a:rPr>
              <a:t>imports: </a:t>
            </a:r>
            <a:endParaRPr lang="en-US" altLang="zh-CN" sz="900"/>
          </a:p>
          <a:p>
            <a:pPr indent="190500" eaLnBrk="0" hangingPunct="0"/>
            <a:r>
              <a:rPr lang="en-US" altLang="zh-CN" sz="1000">
                <a:cs typeface="Times New Roman" charset="0"/>
              </a:rPr>
              <a:t>   </a:t>
            </a:r>
            <a:r>
              <a:rPr lang="en-US" altLang="zh-CN" sz="1000">
                <a:cs typeface="Arial" charset="0"/>
              </a:rPr>
              <a:t> - tosca_base_type_definition.yaml</a:t>
            </a:r>
            <a:endParaRPr lang="en-US" altLang="zh-CN" sz="900"/>
          </a:p>
          <a:p>
            <a:pPr indent="190500" eaLnBrk="0" hangingPunct="0"/>
            <a:r>
              <a:rPr lang="en-US" altLang="zh-CN" sz="1000">
                <a:cs typeface="Times New Roman" charset="0"/>
              </a:rPr>
              <a:t>  # list of import statements for importing other definitions files </a:t>
            </a:r>
            <a:endParaRPr lang="en-US" altLang="zh-CN" sz="900"/>
          </a:p>
          <a:p>
            <a:pPr indent="190500" eaLnBrk="0" hangingPunct="0"/>
            <a:r>
              <a:rPr lang="en-US" altLang="zh-CN" sz="1000">
                <a:cs typeface="Times New Roman" charset="0"/>
              </a:rPr>
              <a:t>topology_template: </a:t>
            </a:r>
            <a:endParaRPr lang="en-US" altLang="zh-CN" sz="900"/>
          </a:p>
          <a:p>
            <a:pPr indent="190500" eaLnBrk="0" hangingPunct="0"/>
            <a:r>
              <a:rPr lang="en-US" altLang="zh-CN" sz="1000">
                <a:cs typeface="Times New Roman" charset="0"/>
              </a:rPr>
              <a:t>    </a:t>
            </a:r>
            <a:endParaRPr lang="en-US" altLang="zh-CN" sz="900"/>
          </a:p>
          <a:p>
            <a:pPr indent="190500" eaLnBrk="0" hangingPunct="0"/>
            <a:r>
              <a:rPr lang="en-US" altLang="zh-CN" sz="1000">
                <a:cs typeface="Times New Roman" charset="0"/>
              </a:rPr>
              <a:t>inputs:</a:t>
            </a:r>
            <a:endParaRPr lang="en-US" altLang="zh-CN" sz="900"/>
          </a:p>
          <a:p>
            <a:pPr indent="190500" eaLnBrk="0" hangingPunct="0"/>
            <a:r>
              <a:rPr lang="en-US" altLang="zh-CN" sz="1000">
                <a:cs typeface="Times New Roman" charset="0"/>
              </a:rPr>
              <a:t>       </a:t>
            </a:r>
            <a:endParaRPr lang="en-US" altLang="zh-CN" sz="900"/>
          </a:p>
          <a:p>
            <a:pPr indent="190500" eaLnBrk="0" hangingPunct="0"/>
            <a:r>
              <a:rPr lang="en-US" altLang="zh-CN" sz="1000">
                <a:cs typeface="Times New Roman" charset="0"/>
              </a:rPr>
              <a:t>subsititution_mappings:</a:t>
            </a:r>
            <a:endParaRPr lang="en-US" altLang="zh-CN" sz="900"/>
          </a:p>
          <a:p>
            <a:pPr indent="190500" eaLnBrk="0" hangingPunct="0"/>
            <a:r>
              <a:rPr lang="en-US" altLang="zh-CN" sz="1000">
                <a:cs typeface="Times New Roman" charset="0"/>
              </a:rPr>
              <a:t>       node_type: tosca.nodes.nfv.vnf2</a:t>
            </a:r>
            <a:endParaRPr lang="en-US" altLang="zh-CN" sz="900"/>
          </a:p>
          <a:p>
            <a:pPr indent="190500" eaLnBrk="0" hangingPunct="0"/>
            <a:r>
              <a:rPr lang="en-US" altLang="zh-CN" sz="1000">
                <a:cs typeface="Times New Roman" charset="0"/>
              </a:rPr>
              <a:t>       requirements:</a:t>
            </a:r>
            <a:endParaRPr lang="en-US" altLang="zh-CN" sz="900"/>
          </a:p>
          <a:p>
            <a:pPr indent="190500" eaLnBrk="0" hangingPunct="0"/>
            <a:r>
              <a:rPr lang="en-US" altLang="zh-CN" sz="1000">
                <a:cs typeface="Times New Roman" charset="0"/>
              </a:rPr>
              <a:t>           virtuallink: [CP21, virtuallink]</a:t>
            </a:r>
            <a:endParaRPr lang="en-US" altLang="zh-CN"/>
          </a:p>
        </p:txBody>
      </p:sp>
      <p:sp>
        <p:nvSpPr>
          <p:cNvPr id="888834" name="Rectangle 2"/>
          <p:cNvSpPr>
            <a:spLocks noChangeArrowheads="1"/>
          </p:cNvSpPr>
          <p:nvPr/>
        </p:nvSpPr>
        <p:spPr bwMode="auto">
          <a:xfrm>
            <a:off x="4185148" y="1736199"/>
            <a:ext cx="4606519" cy="37856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 indent="127000" eaLnBrk="0" hangingPunct="0"/>
            <a:r>
              <a:rPr lang="en-US" altLang="zh-CN" sz="1000">
                <a:cs typeface="Times New Roman" charset="0"/>
              </a:rPr>
              <a:t>    node_templates: </a:t>
            </a:r>
            <a:endParaRPr lang="en-US" altLang="zh-CN" sz="900"/>
          </a:p>
          <a:p>
            <a:pPr indent="127000" eaLnBrk="0" hangingPunct="0"/>
            <a:r>
              <a:rPr lang="en-US" altLang="zh-CN" sz="1000">
                <a:cs typeface="Times New Roman" charset="0"/>
              </a:rPr>
              <a:t>       VDU1:</a:t>
            </a:r>
            <a:endParaRPr lang="en-US" altLang="zh-CN" sz="900"/>
          </a:p>
          <a:p>
            <a:pPr indent="127000" eaLnBrk="0" hangingPunct="0"/>
            <a:r>
              <a:rPr lang="en-US" altLang="zh-CN" sz="1000">
                <a:cs typeface="Times New Roman" charset="0"/>
              </a:rPr>
              <a:t>              type: tosca.nodes.nfv.VDU</a:t>
            </a:r>
            <a:endParaRPr lang="en-US" altLang="zh-CN" sz="900"/>
          </a:p>
          <a:p>
            <a:pPr indent="127000" eaLnBrk="0" hangingPunct="0"/>
            <a:r>
              <a:rPr lang="en-US" altLang="zh-CN" sz="1000">
                <a:cs typeface="Times New Roman" charset="0"/>
              </a:rPr>
              <a:t>              properties:</a:t>
            </a:r>
            <a:endParaRPr lang="en-US" altLang="zh-CN" sz="900"/>
          </a:p>
          <a:p>
            <a:pPr indent="127000" eaLnBrk="0" hangingPunct="0"/>
            <a:r>
              <a:rPr lang="en-US" altLang="zh-CN" sz="1000">
                <a:cs typeface="Times New Roman" charset="0"/>
              </a:rPr>
              <a:t>                </a:t>
            </a:r>
            <a:r>
              <a:rPr lang="en-US" altLang="zh-CN" sz="1000">
                <a:latin typeface="Consolas" charset="0"/>
                <a:cs typeface="Times New Roman" charset="0"/>
              </a:rPr>
              <a:t> # omitted here for brivity</a:t>
            </a:r>
            <a:endParaRPr lang="en-US" altLang="zh-CN" sz="900"/>
          </a:p>
          <a:p>
            <a:pPr indent="127000" eaLnBrk="0" hangingPunct="0"/>
            <a:r>
              <a:rPr lang="en-US" altLang="zh-CN" sz="1000">
                <a:cs typeface="Times New Roman" charset="0"/>
              </a:rPr>
              <a:t>              requirements:</a:t>
            </a:r>
            <a:endParaRPr lang="en-US" altLang="zh-CN" sz="900"/>
          </a:p>
          <a:p>
            <a:pPr indent="127000" eaLnBrk="0" hangingPunct="0"/>
            <a:r>
              <a:rPr lang="en-US" altLang="zh-CN" sz="1000">
                <a:cs typeface="Times New Roman" charset="0"/>
              </a:rPr>
              <a:t>                  - host: </a:t>
            </a:r>
            <a:endParaRPr lang="en-US" altLang="zh-CN" sz="900"/>
          </a:p>
          <a:p>
            <a:pPr indent="127000" eaLnBrk="0" hangingPunct="0"/>
            <a:r>
              <a:rPr lang="en-US" altLang="zh-CN" sz="1000">
                <a:cs typeface="Times New Roman" charset="0"/>
              </a:rPr>
              <a:t>                         target_filter: </a:t>
            </a:r>
            <a:endParaRPr lang="en-US" altLang="zh-CN" sz="900"/>
          </a:p>
          <a:p>
            <a:pPr indent="127000" eaLnBrk="0" hangingPunct="0"/>
            <a:r>
              <a:rPr lang="en-US" altLang="zh-CN" sz="1000">
                <a:cs typeface="Times New Roman" charset="0"/>
              </a:rPr>
              <a:t>                             </a:t>
            </a:r>
            <a:r>
              <a:rPr lang="en-US" altLang="zh-CN" sz="1000">
                <a:latin typeface="Consolas" charset="0"/>
                <a:cs typeface="Times New Roman" charset="0"/>
              </a:rPr>
              <a:t>properties:</a:t>
            </a:r>
            <a:endParaRPr lang="en-US" altLang="zh-CN" sz="900"/>
          </a:p>
          <a:p>
            <a:pPr indent="127000" eaLnBrk="0" hangingPunct="0"/>
            <a:r>
              <a:rPr lang="en-US" altLang="zh-CN" sz="1000">
                <a:latin typeface="Consolas" charset="0"/>
                <a:cs typeface="Times New Roman" charset="0"/>
              </a:rPr>
              <a:t>                - num_cpus: { in_range: [ 1, 4 ] }</a:t>
            </a:r>
            <a:endParaRPr lang="en-US" altLang="zh-CN" sz="900"/>
          </a:p>
          <a:p>
            <a:pPr indent="127000" eaLnBrk="0" hangingPunct="0"/>
            <a:r>
              <a:rPr lang="en-US" altLang="zh-CN" sz="1000">
                <a:latin typeface="Consolas" charset="0"/>
                <a:cs typeface="Times New Roman" charset="0"/>
              </a:rPr>
              <a:t>                - mem_size: { greater_or_equal: 2 GB }</a:t>
            </a:r>
            <a:endParaRPr lang="en-US" altLang="zh-CN" sz="900"/>
          </a:p>
          <a:p>
            <a:pPr indent="127000" eaLnBrk="0" hangingPunct="0"/>
            <a:r>
              <a:rPr lang="en-US" altLang="zh-CN" sz="1000">
                <a:latin typeface="Consolas" charset="0"/>
                <a:cs typeface="Times New Roman" charset="0"/>
              </a:rPr>
              <a:t>              capabilities:</a:t>
            </a:r>
            <a:endParaRPr lang="en-US" altLang="zh-CN" sz="900"/>
          </a:p>
          <a:p>
            <a:pPr indent="127000" eaLnBrk="0" hangingPunct="0"/>
            <a:r>
              <a:rPr lang="en-US" altLang="zh-CN" sz="1000">
                <a:latin typeface="Consolas" charset="0"/>
                <a:cs typeface="Times New Roman" charset="0"/>
              </a:rPr>
              <a:t>                # Additional contraints for the Compute node (OpSys Capability)</a:t>
            </a:r>
            <a:endParaRPr lang="en-US" altLang="zh-CN" sz="900"/>
          </a:p>
          <a:p>
            <a:pPr indent="127000" eaLnBrk="0" hangingPunct="0"/>
            <a:r>
              <a:rPr lang="en-US" altLang="zh-CN" sz="1000">
                <a:latin typeface="Consolas" charset="0"/>
                <a:cs typeface="Times New Roman" charset="0"/>
              </a:rPr>
              <a:t>                - os:</a:t>
            </a:r>
            <a:endParaRPr lang="en-US" altLang="zh-CN" sz="900"/>
          </a:p>
          <a:p>
            <a:pPr indent="127000" eaLnBrk="0" hangingPunct="0"/>
            <a:r>
              <a:rPr lang="en-US" altLang="zh-CN" sz="1000">
                <a:latin typeface="Consolas" charset="0"/>
                <a:cs typeface="Times New Roman" charset="0"/>
              </a:rPr>
              <a:t>                    properties:</a:t>
            </a:r>
            <a:endParaRPr lang="en-US" altLang="zh-CN" sz="900"/>
          </a:p>
          <a:p>
            <a:pPr indent="127000" eaLnBrk="0" hangingPunct="0"/>
            <a:r>
              <a:rPr lang="en-US" altLang="zh-CN" sz="1000">
                <a:latin typeface="Consolas" charset="0"/>
                <a:cs typeface="Times New Roman" charset="0"/>
              </a:rPr>
              <a:t>                      - architecture: { equal: x86_64 }</a:t>
            </a:r>
            <a:endParaRPr lang="en-US" altLang="zh-CN" sz="900"/>
          </a:p>
          <a:p>
            <a:pPr indent="127000" eaLnBrk="0" hangingPunct="0"/>
            <a:r>
              <a:rPr lang="en-US" altLang="zh-CN" sz="1000">
                <a:latin typeface="Consolas" charset="0"/>
                <a:cs typeface="Times New Roman" charset="0"/>
              </a:rPr>
              <a:t>                      - type: linux</a:t>
            </a:r>
            <a:endParaRPr lang="en-US" altLang="zh-CN" sz="900"/>
          </a:p>
          <a:p>
            <a:pPr indent="127000" eaLnBrk="0" hangingPunct="0"/>
            <a:r>
              <a:rPr lang="en-US" altLang="zh-CN" sz="1000">
                <a:latin typeface="Consolas" charset="0"/>
                <a:cs typeface="Times New Roman" charset="0"/>
              </a:rPr>
              <a:t>                      - distribution: ubuntu</a:t>
            </a:r>
            <a:endParaRPr lang="en-US" altLang="zh-CN" sz="900"/>
          </a:p>
          <a:p>
            <a:pPr indent="127000" eaLnBrk="0" hangingPunct="0"/>
            <a:r>
              <a:rPr lang="en-US" altLang="zh-CN" sz="1000">
                <a:latin typeface="Consolas" charset="0"/>
                <a:cs typeface="Times New Roman" charset="0"/>
              </a:rPr>
              <a:t>       Interfaces:</a:t>
            </a:r>
            <a:endParaRPr lang="en-US" altLang="zh-CN" sz="900"/>
          </a:p>
          <a:p>
            <a:pPr indent="127000" eaLnBrk="0" hangingPunct="0"/>
            <a:r>
              <a:rPr lang="en-US" altLang="zh-CN" sz="1000">
                <a:latin typeface="Consolas" charset="0"/>
                <a:cs typeface="Times New Roman" charset="0"/>
              </a:rPr>
              <a:t>          Standard:</a:t>
            </a:r>
            <a:endParaRPr lang="en-US" altLang="zh-CN" sz="900"/>
          </a:p>
          <a:p>
            <a:pPr indent="127000" eaLnBrk="0" hangingPunct="0"/>
            <a:r>
              <a:rPr lang="en-US" altLang="zh-CN" sz="1000">
                <a:latin typeface="Consolas" charset="0"/>
                <a:cs typeface="Times New Roman" charset="0"/>
              </a:rPr>
              <a:t>           create:</a:t>
            </a:r>
            <a:endParaRPr lang="en-US" altLang="zh-CN" sz="900"/>
          </a:p>
          <a:p>
            <a:pPr indent="127000" eaLnBrk="0" hangingPunct="0"/>
            <a:r>
              <a:rPr lang="en-US" altLang="zh-CN" sz="1000">
                <a:latin typeface="Consolas" charset="0"/>
                <a:cs typeface="Times New Roman" charset="0"/>
              </a:rPr>
              <a:t>       artifacts:</a:t>
            </a:r>
            <a:endParaRPr lang="en-US" altLang="zh-CN" sz="900"/>
          </a:p>
          <a:p>
            <a:pPr indent="127000" eaLnBrk="0" hangingPunct="0"/>
            <a:r>
              <a:rPr lang="en-US" altLang="zh-CN" sz="1000">
                <a:latin typeface="Consolas" charset="0"/>
                <a:cs typeface="Times New Roman" charset="0"/>
              </a:rPr>
              <a:t>          VM_image:</a:t>
            </a:r>
            <a:endParaRPr lang="en-US" altLang="zh-CN"/>
          </a:p>
        </p:txBody>
      </p:sp>
      <p:sp>
        <p:nvSpPr>
          <p:cNvPr id="195589" name="标题 1"/>
          <p:cNvSpPr>
            <a:spLocks noGrp="1"/>
          </p:cNvSpPr>
          <p:nvPr>
            <p:ph type="title"/>
          </p:nvPr>
        </p:nvSpPr>
        <p:spPr>
          <a:xfrm>
            <a:off x="428514" y="122239"/>
            <a:ext cx="8229838" cy="954087"/>
          </a:xfrm>
        </p:spPr>
        <p:txBody>
          <a:bodyPr/>
          <a:lstStyle/>
          <a:p>
            <a:r>
              <a:rPr lang="en-US" altLang="zh-CN" sz="2000">
                <a:latin typeface="FrutigerNext LT Medium" charset="0"/>
                <a:ea typeface="宋体" charset="0"/>
              </a:rPr>
              <a:t>Example of VNFD</a:t>
            </a:r>
            <a:endParaRPr lang="zh-CN" altLang="en-US" sz="2000">
              <a:latin typeface="FrutigerNext LT Medium" charset="0"/>
              <a:ea typeface="宋体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507DFB9-3C3A-B671-AE1C-B953A6037A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4089400" y="6337300"/>
            <a:ext cx="9652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rgbClr val="003366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+mn-lt"/>
                <a:ea typeface="ＭＳ Ｐゴシック" charset="0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79</a:t>
            </a:fld>
            <a:r>
              <a:rPr lang="it-IT"/>
              <a:t> -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9359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focus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 bwMode="white">
          <a:xfrm>
            <a:off x="8316416" y="6480720"/>
            <a:ext cx="792088" cy="476672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914400" rtl="0" eaLnBrk="1" latinLnBrk="0" hangingPunct="1">
              <a:defRPr sz="1800" kern="1200">
                <a:solidFill>
                  <a:schemeClr val="bg1"/>
                </a:solidFill>
                <a:latin typeface="+mn-lt"/>
                <a:ea typeface="+mn-ea"/>
                <a:cs typeface="Times New Roman" pitchFamily="18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3A2C5DB-42A7-480B-B57D-B0AA071F25FA}" type="slidenum">
              <a:rPr lang="en-GB" smtClean="0"/>
              <a:pPr/>
              <a:t>8</a:t>
            </a:fld>
            <a:endParaRPr lang="en-GB" dirty="0"/>
          </a:p>
        </p:txBody>
      </p:sp>
      <p:sp>
        <p:nvSpPr>
          <p:cNvPr id="6" name="Rectangle 5"/>
          <p:cNvSpPr/>
          <p:nvPr/>
        </p:nvSpPr>
        <p:spPr>
          <a:xfrm>
            <a:off x="1691680" y="3068960"/>
            <a:ext cx="2664296" cy="20162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Rectangle 6"/>
          <p:cNvSpPr/>
          <p:nvPr/>
        </p:nvSpPr>
        <p:spPr>
          <a:xfrm>
            <a:off x="5076056" y="3429000"/>
            <a:ext cx="2664296" cy="20162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8" name="Group 7"/>
          <p:cNvGrpSpPr/>
          <p:nvPr/>
        </p:nvGrpSpPr>
        <p:grpSpPr>
          <a:xfrm>
            <a:off x="1088380" y="2420888"/>
            <a:ext cx="6795988" cy="3588322"/>
            <a:chOff x="368300" y="2140689"/>
            <a:chExt cx="7294534" cy="3467936"/>
          </a:xfrm>
        </p:grpSpPr>
        <p:sp>
          <p:nvSpPr>
            <p:cNvPr id="9" name="TextBox 8"/>
            <p:cNvSpPr txBox="1"/>
            <p:nvPr/>
          </p:nvSpPr>
          <p:spPr>
            <a:xfrm>
              <a:off x="381001" y="2213616"/>
              <a:ext cx="1701800" cy="3569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Infrastructure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68300" y="3737616"/>
              <a:ext cx="1701800" cy="3569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Middleware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68300" y="5172716"/>
              <a:ext cx="1701800" cy="3569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Application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561044" y="2147039"/>
              <a:ext cx="1178692" cy="43590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Host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4440360" y="2147039"/>
              <a:ext cx="1178692" cy="43590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Host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6484142" y="2147039"/>
              <a:ext cx="1178692" cy="43590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Network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561044" y="3737616"/>
              <a:ext cx="1178692" cy="43590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Apache</a:t>
              </a: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440360" y="3737616"/>
              <a:ext cx="1178692" cy="43590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Tomcat</a:t>
              </a: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484142" y="3737616"/>
              <a:ext cx="1178692" cy="43590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MySQL</a:t>
              </a: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2561044" y="5172716"/>
              <a:ext cx="1178692" cy="43590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Mod_proxy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440360" y="5172716"/>
              <a:ext cx="1178692" cy="43590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WAR</a:t>
              </a: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6484142" y="5172716"/>
              <a:ext cx="1178692" cy="43590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Schema</a:t>
              </a:r>
            </a:p>
          </p:txBody>
        </p:sp>
        <p:cxnSp>
          <p:nvCxnSpPr>
            <p:cNvPr id="21" name="Straight Arrow Connector 20"/>
            <p:cNvCxnSpPr/>
            <p:nvPr/>
          </p:nvCxnSpPr>
          <p:spPr>
            <a:xfrm flipV="1">
              <a:off x="3150390" y="2582948"/>
              <a:ext cx="0" cy="1154668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 flipH="1" flipV="1">
              <a:off x="3150390" y="2582948"/>
              <a:ext cx="1879316" cy="1154668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/>
            <p:nvPr/>
          </p:nvCxnSpPr>
          <p:spPr>
            <a:xfrm flipH="1" flipV="1">
              <a:off x="5029706" y="2582948"/>
              <a:ext cx="2043782" cy="1154668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/>
            <p:nvPr/>
          </p:nvCxnSpPr>
          <p:spPr>
            <a:xfrm flipV="1">
              <a:off x="3150390" y="4173525"/>
              <a:ext cx="0" cy="999191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 flipV="1">
              <a:off x="5052549" y="4173525"/>
              <a:ext cx="0" cy="999191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 flipV="1">
              <a:off x="7046078" y="4173525"/>
              <a:ext cx="0" cy="999191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/>
            <p:nvPr/>
          </p:nvCxnSpPr>
          <p:spPr>
            <a:xfrm>
              <a:off x="3739736" y="3955571"/>
              <a:ext cx="700624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/>
            <p:nvPr/>
          </p:nvCxnSpPr>
          <p:spPr>
            <a:xfrm flipV="1">
              <a:off x="5619052" y="3955571"/>
              <a:ext cx="865090" cy="5734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urved Connector 28"/>
            <p:cNvCxnSpPr/>
            <p:nvPr/>
          </p:nvCxnSpPr>
          <p:spPr>
            <a:xfrm rot="5400000" flipH="1" flipV="1">
              <a:off x="5111939" y="185490"/>
              <a:ext cx="12700" cy="3923098"/>
            </a:xfrm>
            <a:prstGeom prst="curvedConnector3">
              <a:avLst>
                <a:gd name="adj1" fmla="val 3454622"/>
              </a:avLst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urved Connector 29"/>
            <p:cNvCxnSpPr/>
            <p:nvPr/>
          </p:nvCxnSpPr>
          <p:spPr>
            <a:xfrm rot="5400000" flipH="1" flipV="1">
              <a:off x="6051597" y="1125148"/>
              <a:ext cx="12700" cy="2043782"/>
            </a:xfrm>
            <a:prstGeom prst="curvedConnector3">
              <a:avLst>
                <a:gd name="adj1" fmla="val 1800000"/>
              </a:avLst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3842700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11" name="Rectangle 1"/>
          <p:cNvSpPr>
            <a:spLocks noChangeArrowheads="1"/>
          </p:cNvSpPr>
          <p:nvPr/>
        </p:nvSpPr>
        <p:spPr bwMode="auto">
          <a:xfrm>
            <a:off x="142838" y="1563689"/>
            <a:ext cx="3613796" cy="3768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pPr indent="190500" eaLnBrk="0" hangingPunct="0"/>
            <a:r>
              <a:rPr lang="en-US" altLang="zh-CN" sz="1000">
                <a:latin typeface="Consolas" charset="0"/>
                <a:cs typeface="Times New Roman" charset="0"/>
              </a:rPr>
              <a:t> </a:t>
            </a:r>
            <a:r>
              <a:rPr lang="en-US" altLang="zh-CN" sz="1000">
                <a:cs typeface="Times New Roman" charset="0"/>
              </a:rPr>
              <a:t>VDU2:</a:t>
            </a:r>
            <a:endParaRPr lang="en-US" altLang="zh-CN" sz="900"/>
          </a:p>
          <a:p>
            <a:pPr indent="190500" eaLnBrk="0" hangingPunct="0"/>
            <a:r>
              <a:rPr lang="en-US" altLang="zh-CN" sz="1000">
                <a:cs typeface="Times New Roman" charset="0"/>
              </a:rPr>
              <a:t>          type: tosca.nodes.nfv.VDU</a:t>
            </a:r>
            <a:endParaRPr lang="en-US" altLang="zh-CN" sz="900"/>
          </a:p>
          <a:p>
            <a:pPr indent="190500" eaLnBrk="0" hangingPunct="0"/>
            <a:r>
              <a:rPr lang="en-US" altLang="zh-CN" sz="1000">
                <a:cs typeface="Times New Roman" charset="0"/>
              </a:rPr>
              <a:t>          properties:</a:t>
            </a:r>
            <a:endParaRPr lang="en-US" altLang="zh-CN" sz="900"/>
          </a:p>
          <a:p>
            <a:pPr indent="190500" eaLnBrk="0" hangingPunct="0"/>
            <a:r>
              <a:rPr lang="en-US" altLang="zh-CN" sz="1000">
                <a:cs typeface="Times New Roman" charset="0"/>
              </a:rPr>
              <a:t>                </a:t>
            </a:r>
            <a:r>
              <a:rPr lang="en-US" altLang="zh-CN" sz="1000">
                <a:latin typeface="Consolas" charset="0"/>
                <a:cs typeface="Times New Roman" charset="0"/>
              </a:rPr>
              <a:t># omitted here for brivity</a:t>
            </a:r>
            <a:endParaRPr lang="en-US" altLang="zh-CN" sz="900"/>
          </a:p>
          <a:p>
            <a:pPr indent="190500" eaLnBrk="0" hangingPunct="0"/>
            <a:r>
              <a:rPr lang="en-US" altLang="zh-CN" sz="1000">
                <a:cs typeface="Times New Roman" charset="0"/>
              </a:rPr>
              <a:t>            </a:t>
            </a:r>
            <a:endParaRPr lang="en-US" altLang="zh-CN" sz="900"/>
          </a:p>
          <a:p>
            <a:pPr indent="190500" eaLnBrk="0" hangingPunct="0"/>
            <a:r>
              <a:rPr lang="en-US" altLang="zh-CN" sz="1000">
                <a:cs typeface="Times New Roman" charset="0"/>
              </a:rPr>
              <a:t> VDU3:</a:t>
            </a:r>
            <a:endParaRPr lang="en-US" altLang="zh-CN" sz="900"/>
          </a:p>
          <a:p>
            <a:pPr indent="190500" eaLnBrk="0" hangingPunct="0"/>
            <a:r>
              <a:rPr lang="en-US" altLang="zh-CN" sz="1000">
                <a:cs typeface="Times New Roman" charset="0"/>
              </a:rPr>
              <a:t>          type: tosca.nodes.nfv.VDU</a:t>
            </a:r>
            <a:endParaRPr lang="en-US" altLang="zh-CN" sz="900"/>
          </a:p>
          <a:p>
            <a:pPr indent="190500" eaLnBrk="0" hangingPunct="0"/>
            <a:r>
              <a:rPr lang="en-US" altLang="zh-CN" sz="1000">
                <a:cs typeface="Times New Roman" charset="0"/>
              </a:rPr>
              <a:t>          properties:</a:t>
            </a:r>
            <a:endParaRPr lang="en-US" altLang="zh-CN" sz="900"/>
          </a:p>
          <a:p>
            <a:pPr indent="190500" eaLnBrk="0" hangingPunct="0"/>
            <a:r>
              <a:rPr lang="en-US" altLang="zh-CN" sz="1000">
                <a:cs typeface="Times New Roman" charset="0"/>
              </a:rPr>
              <a:t>                </a:t>
            </a:r>
            <a:r>
              <a:rPr lang="en-US" altLang="zh-CN" sz="1000">
                <a:latin typeface="Consolas" charset="0"/>
                <a:cs typeface="Times New Roman" charset="0"/>
              </a:rPr>
              <a:t># omitted here for brivity</a:t>
            </a:r>
            <a:endParaRPr lang="en-US" altLang="zh-CN" sz="900"/>
          </a:p>
          <a:p>
            <a:pPr indent="190500" eaLnBrk="0" hangingPunct="0"/>
            <a:r>
              <a:rPr lang="en-US" altLang="zh-CN" sz="1000">
                <a:cs typeface="Times New Roman" charset="0"/>
              </a:rPr>
              <a:t>       </a:t>
            </a:r>
            <a:endParaRPr lang="en-US" altLang="zh-CN" sz="900"/>
          </a:p>
          <a:p>
            <a:pPr indent="190500" eaLnBrk="0" hangingPunct="0"/>
            <a:r>
              <a:rPr lang="en-US" altLang="zh-CN" sz="1000">
                <a:cs typeface="Times New Roman" charset="0"/>
              </a:rPr>
              <a:t>  CP21          #endpoints of VNF2</a:t>
            </a:r>
            <a:endParaRPr lang="en-US" altLang="zh-CN" sz="900"/>
          </a:p>
          <a:p>
            <a:pPr indent="190500" eaLnBrk="0" hangingPunct="0"/>
            <a:r>
              <a:rPr lang="en-US" altLang="zh-CN" sz="1000">
                <a:cs typeface="Times New Roman" charset="0"/>
              </a:rPr>
              <a:t>          type: tosca.nodes.network.Port</a:t>
            </a:r>
            <a:endParaRPr lang="en-US" altLang="zh-CN" sz="900"/>
          </a:p>
          <a:p>
            <a:pPr indent="190500" eaLnBrk="0" hangingPunct="0"/>
            <a:r>
              <a:rPr lang="en-US" altLang="zh-CN" sz="1000">
                <a:cs typeface="Times New Roman" charset="0"/>
              </a:rPr>
              <a:t>          properties:</a:t>
            </a:r>
            <a:endParaRPr lang="en-US" altLang="zh-CN" sz="900"/>
          </a:p>
          <a:p>
            <a:pPr indent="190500" eaLnBrk="0" hangingPunct="0"/>
            <a:r>
              <a:rPr lang="en-US" altLang="zh-CN" sz="1000">
                <a:cs typeface="Times New Roman" charset="0"/>
              </a:rPr>
              <a:t>             type: </a:t>
            </a:r>
            <a:endParaRPr lang="en-US" altLang="zh-CN" sz="900"/>
          </a:p>
          <a:p>
            <a:pPr indent="190500" eaLnBrk="0" hangingPunct="0"/>
            <a:r>
              <a:rPr lang="en-US" altLang="zh-CN" sz="1000">
                <a:cs typeface="Times New Roman" charset="0"/>
              </a:rPr>
              <a:t>              requirements:</a:t>
            </a:r>
            <a:endParaRPr lang="en-US" altLang="zh-CN" sz="900"/>
          </a:p>
          <a:p>
            <a:pPr indent="190500" eaLnBrk="0" hangingPunct="0"/>
            <a:r>
              <a:rPr lang="en-US" altLang="zh-CN" sz="1000">
                <a:cs typeface="Times New Roman" charset="0"/>
              </a:rPr>
              <a:t>                  binding: VDU1</a:t>
            </a:r>
          </a:p>
          <a:p>
            <a:pPr indent="190500" eaLnBrk="0" hangingPunct="0"/>
            <a:endParaRPr lang="en-US" altLang="zh-CN" sz="900"/>
          </a:p>
          <a:p>
            <a:pPr indent="190500" eaLnBrk="0" hangingPunct="0"/>
            <a:r>
              <a:rPr lang="en-US" altLang="zh-CN" sz="1000">
                <a:cs typeface="Times New Roman" charset="0"/>
              </a:rPr>
              <a:t>CP22         </a:t>
            </a:r>
            <a:endParaRPr lang="en-US" altLang="zh-CN" sz="900"/>
          </a:p>
          <a:p>
            <a:pPr indent="190500" eaLnBrk="0" hangingPunct="0"/>
            <a:r>
              <a:rPr lang="en-US" altLang="zh-CN" sz="1000">
                <a:cs typeface="Times New Roman" charset="0"/>
              </a:rPr>
              <a:t>          type: tosca.nodes.network.Port</a:t>
            </a:r>
            <a:endParaRPr lang="en-US" altLang="zh-CN" sz="900"/>
          </a:p>
          <a:p>
            <a:pPr indent="190500" eaLnBrk="0" hangingPunct="0"/>
            <a:r>
              <a:rPr lang="en-US" altLang="zh-CN" sz="1000">
                <a:cs typeface="Times New Roman" charset="0"/>
              </a:rPr>
              <a:t>          properties:</a:t>
            </a:r>
            <a:endParaRPr lang="en-US" altLang="zh-CN" sz="900"/>
          </a:p>
          <a:p>
            <a:pPr indent="190500" eaLnBrk="0" hangingPunct="0"/>
            <a:r>
              <a:rPr lang="en-US" altLang="zh-CN" sz="1000">
                <a:cs typeface="Times New Roman" charset="0"/>
              </a:rPr>
              <a:t>              type: </a:t>
            </a:r>
            <a:endParaRPr lang="en-US" altLang="zh-CN" sz="900"/>
          </a:p>
          <a:p>
            <a:pPr indent="190500" eaLnBrk="0" hangingPunct="0"/>
            <a:r>
              <a:rPr lang="en-US" altLang="zh-CN" sz="1000">
                <a:cs typeface="Times New Roman" charset="0"/>
              </a:rPr>
              <a:t>              requirements:</a:t>
            </a:r>
            <a:endParaRPr lang="en-US" altLang="zh-CN" sz="900"/>
          </a:p>
          <a:p>
            <a:pPr indent="190500" eaLnBrk="0" hangingPunct="0"/>
            <a:r>
              <a:rPr lang="en-US" altLang="zh-CN" sz="1000">
                <a:cs typeface="Times New Roman" charset="0"/>
              </a:rPr>
              <a:t>                 binding: VDU1</a:t>
            </a:r>
            <a:endParaRPr lang="en-US" altLang="zh-CN" sz="900"/>
          </a:p>
          <a:p>
            <a:pPr indent="190500" eaLnBrk="0" hangingPunct="0"/>
            <a:r>
              <a:rPr lang="en-US" altLang="zh-CN" sz="1000">
                <a:cs typeface="Times New Roman" charset="0"/>
              </a:rPr>
              <a:t>                 virtualLink: internal_VL</a:t>
            </a:r>
            <a:endParaRPr lang="en-US" altLang="zh-CN"/>
          </a:p>
        </p:txBody>
      </p:sp>
      <p:sp>
        <p:nvSpPr>
          <p:cNvPr id="889858" name="Rectangle 2"/>
          <p:cNvSpPr>
            <a:spLocks noChangeArrowheads="1"/>
          </p:cNvSpPr>
          <p:nvPr/>
        </p:nvSpPr>
        <p:spPr bwMode="auto">
          <a:xfrm>
            <a:off x="3099581" y="1614489"/>
            <a:ext cx="4606519" cy="3324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 eaLnBrk="0" hangingPunct="0"/>
            <a:r>
              <a:rPr lang="en-US" altLang="zh-CN" sz="1000">
                <a:cs typeface="Times New Roman" charset="0"/>
              </a:rPr>
              <a:t>      CP23         </a:t>
            </a:r>
            <a:endParaRPr lang="en-US" altLang="zh-CN" sz="900"/>
          </a:p>
          <a:p>
            <a:pPr eaLnBrk="0" hangingPunct="0"/>
            <a:r>
              <a:rPr lang="en-US" altLang="zh-CN" sz="1000">
                <a:cs typeface="Times New Roman" charset="0"/>
              </a:rPr>
              <a:t>          type: tosca.nodes.network.Port</a:t>
            </a:r>
            <a:endParaRPr lang="en-US" altLang="zh-CN" sz="900"/>
          </a:p>
          <a:p>
            <a:pPr eaLnBrk="0" hangingPunct="0"/>
            <a:r>
              <a:rPr lang="en-US" altLang="zh-CN" sz="1000">
                <a:cs typeface="Times New Roman" charset="0"/>
              </a:rPr>
              <a:t>          properties:</a:t>
            </a:r>
            <a:endParaRPr lang="en-US" altLang="zh-CN" sz="900"/>
          </a:p>
          <a:p>
            <a:pPr eaLnBrk="0" hangingPunct="0"/>
            <a:r>
              <a:rPr lang="en-US" altLang="zh-CN" sz="1000">
                <a:cs typeface="Times New Roman" charset="0"/>
              </a:rPr>
              <a:t>              type: </a:t>
            </a:r>
            <a:endParaRPr lang="en-US" altLang="zh-CN" sz="900"/>
          </a:p>
          <a:p>
            <a:pPr eaLnBrk="0" hangingPunct="0"/>
            <a:r>
              <a:rPr lang="en-US" altLang="zh-CN" sz="1000">
                <a:cs typeface="Times New Roman" charset="0"/>
              </a:rPr>
              <a:t>              requirements:</a:t>
            </a:r>
            <a:endParaRPr lang="en-US" altLang="zh-CN" sz="900"/>
          </a:p>
          <a:p>
            <a:pPr eaLnBrk="0" hangingPunct="0"/>
            <a:r>
              <a:rPr lang="en-US" altLang="zh-CN" sz="1000">
                <a:cs typeface="Times New Roman" charset="0"/>
              </a:rPr>
              <a:t>                 binding: VDU2</a:t>
            </a:r>
            <a:endParaRPr lang="en-US" altLang="zh-CN" sz="900"/>
          </a:p>
          <a:p>
            <a:pPr eaLnBrk="0" hangingPunct="0"/>
            <a:r>
              <a:rPr lang="en-US" altLang="zh-CN" sz="1000">
                <a:cs typeface="Times New Roman" charset="0"/>
              </a:rPr>
              <a:t>                 virtualLink: internal_VL</a:t>
            </a:r>
            <a:endParaRPr lang="en-US" altLang="zh-CN" sz="900"/>
          </a:p>
          <a:p>
            <a:pPr eaLnBrk="0" hangingPunct="0"/>
            <a:r>
              <a:rPr lang="en-US" altLang="zh-CN" sz="1000">
                <a:cs typeface="Times New Roman" charset="0"/>
              </a:rPr>
              <a:t>   CP24         </a:t>
            </a:r>
            <a:endParaRPr lang="en-US" altLang="zh-CN" sz="900"/>
          </a:p>
          <a:p>
            <a:pPr eaLnBrk="0" hangingPunct="0"/>
            <a:r>
              <a:rPr lang="en-US" altLang="zh-CN" sz="1000">
                <a:cs typeface="Times New Roman" charset="0"/>
              </a:rPr>
              <a:t>          type: tosca.nodes.network.Port</a:t>
            </a:r>
            <a:endParaRPr lang="en-US" altLang="zh-CN" sz="900"/>
          </a:p>
          <a:p>
            <a:pPr eaLnBrk="0" hangingPunct="0"/>
            <a:r>
              <a:rPr lang="en-US" altLang="zh-CN" sz="1000">
                <a:cs typeface="Times New Roman" charset="0"/>
              </a:rPr>
              <a:t>          properties:</a:t>
            </a:r>
            <a:endParaRPr lang="en-US" altLang="zh-CN" sz="900"/>
          </a:p>
          <a:p>
            <a:pPr eaLnBrk="0" hangingPunct="0"/>
            <a:r>
              <a:rPr lang="en-US" altLang="zh-CN" sz="1000">
                <a:cs typeface="Times New Roman" charset="0"/>
              </a:rPr>
              <a:t>              type: </a:t>
            </a:r>
            <a:endParaRPr lang="en-US" altLang="zh-CN" sz="900"/>
          </a:p>
          <a:p>
            <a:pPr eaLnBrk="0" hangingPunct="0"/>
            <a:r>
              <a:rPr lang="en-US" altLang="zh-CN" sz="1000">
                <a:cs typeface="Times New Roman" charset="0"/>
              </a:rPr>
              <a:t>              requirements:</a:t>
            </a:r>
            <a:endParaRPr lang="en-US" altLang="zh-CN" sz="900"/>
          </a:p>
          <a:p>
            <a:pPr eaLnBrk="0" hangingPunct="0"/>
            <a:r>
              <a:rPr lang="en-US" altLang="zh-CN" sz="1000">
                <a:cs typeface="Times New Roman" charset="0"/>
              </a:rPr>
              <a:t>                  binding: VDU3</a:t>
            </a:r>
            <a:endParaRPr lang="en-US" altLang="zh-CN" sz="900"/>
          </a:p>
          <a:p>
            <a:pPr eaLnBrk="0" hangingPunct="0"/>
            <a:r>
              <a:rPr lang="en-US" altLang="zh-CN" sz="1000">
                <a:cs typeface="Times New Roman" charset="0"/>
              </a:rPr>
              <a:t>                  virtualLink: internal_VL</a:t>
            </a:r>
            <a:endParaRPr lang="en-US" altLang="zh-CN" sz="900"/>
          </a:p>
          <a:p>
            <a:pPr eaLnBrk="0" hangingPunct="0"/>
            <a:r>
              <a:rPr lang="en-US" altLang="zh-CN" sz="1000">
                <a:cs typeface="Times New Roman" charset="0"/>
              </a:rPr>
              <a:t>            </a:t>
            </a:r>
            <a:endParaRPr lang="en-US" altLang="zh-CN" sz="900"/>
          </a:p>
          <a:p>
            <a:pPr eaLnBrk="0" hangingPunct="0"/>
            <a:r>
              <a:rPr lang="en-US" altLang="zh-CN" sz="1000">
                <a:cs typeface="Times New Roman" charset="0"/>
              </a:rPr>
              <a:t>   internal_VL</a:t>
            </a:r>
            <a:endParaRPr lang="en-US" altLang="zh-CN" sz="900"/>
          </a:p>
          <a:p>
            <a:pPr eaLnBrk="0" hangingPunct="0"/>
            <a:r>
              <a:rPr lang="en-US" altLang="zh-CN" sz="1000">
                <a:cs typeface="Times New Roman" charset="0"/>
              </a:rPr>
              <a:t>          type: tosca.nodes.nfv.virtulLink</a:t>
            </a:r>
            <a:endParaRPr lang="en-US" altLang="zh-CN" sz="900"/>
          </a:p>
          <a:p>
            <a:pPr eaLnBrk="0" hangingPunct="0"/>
            <a:r>
              <a:rPr lang="en-US" altLang="zh-CN" sz="1000">
                <a:cs typeface="Times New Roman" charset="0"/>
              </a:rPr>
              <a:t>          properties:</a:t>
            </a:r>
            <a:endParaRPr lang="en-US" altLang="zh-CN" sz="900"/>
          </a:p>
          <a:p>
            <a:pPr eaLnBrk="0" hangingPunct="0"/>
            <a:r>
              <a:rPr lang="en-US" altLang="zh-CN" sz="1000">
                <a:cs typeface="Times New Roman" charset="0"/>
              </a:rPr>
              <a:t>                connectivity_type:  E-LAN</a:t>
            </a:r>
            <a:endParaRPr lang="en-US" altLang="zh-CN" sz="900"/>
          </a:p>
          <a:p>
            <a:pPr eaLnBrk="0" hangingPunct="0"/>
            <a:r>
              <a:rPr lang="en-US" altLang="zh-CN" sz="1000">
                <a:cs typeface="Times New Roman" charset="0"/>
              </a:rPr>
              <a:t>                connection: [CP22, CP23, CP24, CP21]</a:t>
            </a:r>
            <a:endParaRPr lang="en-US" altLang="zh-CN" sz="900"/>
          </a:p>
          <a:p>
            <a:pPr eaLnBrk="0" hangingPunct="0"/>
            <a:r>
              <a:rPr lang="en-US" altLang="zh-CN" sz="1000">
                <a:cs typeface="Times New Roman" charset="0"/>
              </a:rPr>
              <a:t>                number_of_endponits: 5</a:t>
            </a:r>
            <a:endParaRPr lang="en-US" altLang="zh-CN"/>
          </a:p>
        </p:txBody>
      </p:sp>
      <p:sp>
        <p:nvSpPr>
          <p:cNvPr id="196613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000">
                <a:latin typeface="FrutigerNext LT Medium" charset="0"/>
                <a:ea typeface="宋体" charset="0"/>
              </a:rPr>
              <a:t>Example of VNFD</a:t>
            </a:r>
            <a:endParaRPr lang="zh-CN" altLang="en-US" sz="2000">
              <a:latin typeface="FrutigerNext LT Medium" charset="0"/>
              <a:ea typeface="宋体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FA1CD97-1B4A-4E7F-9699-A849CAC747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4089400" y="6337300"/>
            <a:ext cx="9652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rgbClr val="003366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+mn-lt"/>
                <a:ea typeface="ＭＳ Ｐゴシック" charset="0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80</a:t>
            </a:fld>
            <a:r>
              <a:rPr lang="it-IT"/>
              <a:t> -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26350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Status and Limitations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Deliberate moment of suspense…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 bwMode="auto">
          <a:xfrm>
            <a:off x="4089400" y="6337300"/>
            <a:ext cx="9652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rgbClr val="003366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+mn-lt"/>
                <a:ea typeface="ＭＳ Ｐゴシック" charset="0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defRPr/>
            </a:pPr>
            <a:r>
              <a:rPr lang="it-IT"/>
              <a:t>- </a:t>
            </a:r>
            <a:fld id="{1FD80F94-A66F-8141-8FC6-519E1325CE33}" type="slidenum">
              <a:rPr lang="en-US" smtClean="0"/>
              <a:pPr>
                <a:defRPr/>
              </a:pPr>
              <a:t>81</a:t>
            </a:fld>
            <a:r>
              <a:rPr lang="it-IT"/>
              <a:t> -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42783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13197-671A-E992-7BEC-7B29C585E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T"/>
          </a:p>
        </p:txBody>
      </p:sp>
      <p:pic>
        <p:nvPicPr>
          <p:cNvPr id="7" name="Content Placeholder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ECD23ADC-C8C9-5918-9E25-C752D69EDF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-63500"/>
            <a:ext cx="10777799" cy="7010400"/>
          </a:xfrm>
        </p:spPr>
      </p:pic>
      <p:pic>
        <p:nvPicPr>
          <p:cNvPr id="4" name="Picture 3" descr="Qr code&#10;&#10;Description automatically generated">
            <a:extLst>
              <a:ext uri="{FF2B5EF4-FFF2-40B4-BE49-F238E27FC236}">
                <a16:creationId xmlns:a16="http://schemas.microsoft.com/office/drawing/2014/main" id="{CB0C554B-2C47-21B1-05EA-1F9F4087FA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5055" y="-63500"/>
            <a:ext cx="2520917" cy="2502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18070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4DC0A-4857-B127-9BE8-D9E7A7982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060B96-1606-909F-198C-02A999FFDF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T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51CEF4-BA95-0FFB-186A-24DDD16313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1231"/>
            <a:ext cx="9839611" cy="5534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0349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large number of tools 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 bwMode="white">
          <a:xfrm>
            <a:off x="8316416" y="6480720"/>
            <a:ext cx="792088" cy="476672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914400" rtl="0" eaLnBrk="1" latinLnBrk="0" hangingPunct="1">
              <a:defRPr sz="1800" kern="1200">
                <a:solidFill>
                  <a:schemeClr val="bg1"/>
                </a:solidFill>
                <a:latin typeface="+mn-lt"/>
                <a:ea typeface="+mn-ea"/>
                <a:cs typeface="Times New Roman" pitchFamily="18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3A2C5DB-42A7-480B-B57D-B0AA071F25FA}" type="slidenum">
              <a:rPr lang="en-GB" smtClean="0"/>
              <a:pPr/>
              <a:t>9</a:t>
            </a:fld>
            <a:endParaRPr lang="en-GB" dirty="0"/>
          </a:p>
        </p:txBody>
      </p:sp>
      <p:sp>
        <p:nvSpPr>
          <p:cNvPr id="9" name="Rectangle 8"/>
          <p:cNvSpPr/>
          <p:nvPr/>
        </p:nvSpPr>
        <p:spPr>
          <a:xfrm>
            <a:off x="0" y="4005064"/>
            <a:ext cx="8676456" cy="1944216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51000"/>
                  <a:satMod val="130000"/>
                  <a:alpha val="10000"/>
                </a:schemeClr>
              </a:gs>
              <a:gs pos="80000">
                <a:schemeClr val="accent1">
                  <a:shade val="93000"/>
                  <a:satMod val="130000"/>
                  <a:alpha val="10000"/>
                </a:schemeClr>
              </a:gs>
              <a:gs pos="100000">
                <a:schemeClr val="accent1">
                  <a:shade val="94000"/>
                  <a:satMod val="135000"/>
                  <a:alpha val="10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4077072"/>
            <a:ext cx="8460432" cy="178449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07504" y="4077072"/>
            <a:ext cx="2016224" cy="17844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588" y="6109456"/>
            <a:ext cx="12827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029859"/>
      </p:ext>
    </p:extLst>
  </p:cSld>
  <p:clrMapOvr>
    <a:masterClrMapping/>
  </p:clrMapOvr>
</p:sld>
</file>

<file path=ppt/theme/theme1.xml><?xml version="1.0" encoding="utf-8"?>
<a:theme xmlns:a="http://schemas.openxmlformats.org/drawingml/2006/main" name="JADS1">
  <a:themeElements>
    <a:clrScheme name="JADS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2D2D7D"/>
      </a:accent1>
      <a:accent2>
        <a:srgbClr val="823228"/>
      </a:accent2>
      <a:accent3>
        <a:srgbClr val="FAE6CB"/>
      </a:accent3>
      <a:accent4>
        <a:srgbClr val="AA9137"/>
      </a:accent4>
      <a:accent5>
        <a:srgbClr val="E18282"/>
      </a:accent5>
      <a:accent6>
        <a:srgbClr val="4B553C"/>
      </a:accent6>
      <a:hlink>
        <a:srgbClr val="000000"/>
      </a:hlink>
      <a:folHlink>
        <a:srgbClr val="000000"/>
      </a:folHlink>
    </a:clrScheme>
    <a:fontScheme name="JAD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Kantoorth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JADS1" id="{4D2A061F-FADA-434A-9B66-9169E09ECB7D}" vid="{EB1203EB-8981-F041-89FC-030679C35827}"/>
    </a:ext>
  </a:extLst>
</a:theme>
</file>

<file path=ppt/theme/theme2.xml><?xml version="1.0" encoding="utf-8"?>
<a:theme xmlns:a="http://schemas.openxmlformats.org/drawingml/2006/main" name="JADS mos-mint">
  <a:themeElements>
    <a:clrScheme name="JADS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2D2D7D"/>
      </a:accent1>
      <a:accent2>
        <a:srgbClr val="823228"/>
      </a:accent2>
      <a:accent3>
        <a:srgbClr val="FAE6CB"/>
      </a:accent3>
      <a:accent4>
        <a:srgbClr val="AA9137"/>
      </a:accent4>
      <a:accent5>
        <a:srgbClr val="E18282"/>
      </a:accent5>
      <a:accent6>
        <a:srgbClr val="4B553C"/>
      </a:accent6>
      <a:hlink>
        <a:srgbClr val="000000"/>
      </a:hlink>
      <a:folHlink>
        <a:srgbClr val="000000"/>
      </a:folHlink>
    </a:clrScheme>
    <a:fontScheme name="JAD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Kantoorth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JADS.potx" id="{D61EC795-8A85-4E47-BA34-6DE8A98555BC}" vid="{6F8E3B43-540F-4B22-9790-2B10C97CC914}"/>
    </a:ext>
  </a:extLst>
</a:theme>
</file>

<file path=ppt/theme/theme3.xml><?xml version="1.0" encoding="utf-8"?>
<a:theme xmlns:a="http://schemas.openxmlformats.org/drawingml/2006/main" name="JADS blauw-rood">
  <a:themeElements>
    <a:clrScheme name="JADS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2D2D7D"/>
      </a:accent1>
      <a:accent2>
        <a:srgbClr val="823228"/>
      </a:accent2>
      <a:accent3>
        <a:srgbClr val="FAE6CB"/>
      </a:accent3>
      <a:accent4>
        <a:srgbClr val="AA9137"/>
      </a:accent4>
      <a:accent5>
        <a:srgbClr val="E18282"/>
      </a:accent5>
      <a:accent6>
        <a:srgbClr val="4B553C"/>
      </a:accent6>
      <a:hlink>
        <a:srgbClr val="000000"/>
      </a:hlink>
      <a:folHlink>
        <a:srgbClr val="000000"/>
      </a:folHlink>
    </a:clrScheme>
    <a:fontScheme name="JAD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Kantoorth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JADS.potx" id="{6442440B-FDBF-47F9-A217-9C8FEBF4459F}" vid="{7FC093C1-FE61-4FEB-821D-BE5EAE40A969}"/>
    </a:ext>
  </a:extLst>
</a:theme>
</file>

<file path=ppt/theme/theme4.xml><?xml version="1.0" encoding="utf-8"?>
<a:theme xmlns:a="http://schemas.openxmlformats.org/drawingml/2006/main" name="JADS oranje-blauw">
  <a:themeElements>
    <a:clrScheme name="JADS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2D2D7D"/>
      </a:accent1>
      <a:accent2>
        <a:srgbClr val="823228"/>
      </a:accent2>
      <a:accent3>
        <a:srgbClr val="FAE6CB"/>
      </a:accent3>
      <a:accent4>
        <a:srgbClr val="AA9137"/>
      </a:accent4>
      <a:accent5>
        <a:srgbClr val="E18282"/>
      </a:accent5>
      <a:accent6>
        <a:srgbClr val="4B553C"/>
      </a:accent6>
      <a:hlink>
        <a:srgbClr val="000000"/>
      </a:hlink>
      <a:folHlink>
        <a:srgbClr val="000000"/>
      </a:folHlink>
    </a:clrScheme>
    <a:fontScheme name="JAD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Kantoorth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JADS.potx" id="{6442440B-FDBF-47F9-A217-9C8FEBF4459F}" vid="{014E80F2-D8B9-41A5-9F20-3D4ADF63D292}"/>
    </a:ext>
  </a:extLst>
</a:theme>
</file>

<file path=ppt/theme/theme5.xml><?xml version="1.0" encoding="utf-8"?>
<a:theme xmlns:a="http://schemas.openxmlformats.org/drawingml/2006/main" name="JADS blauw">
  <a:themeElements>
    <a:clrScheme name="JADS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2D2D7D"/>
      </a:accent1>
      <a:accent2>
        <a:srgbClr val="823228"/>
      </a:accent2>
      <a:accent3>
        <a:srgbClr val="FAE6CB"/>
      </a:accent3>
      <a:accent4>
        <a:srgbClr val="AA9137"/>
      </a:accent4>
      <a:accent5>
        <a:srgbClr val="E18282"/>
      </a:accent5>
      <a:accent6>
        <a:srgbClr val="4B553C"/>
      </a:accent6>
      <a:hlink>
        <a:srgbClr val="000000"/>
      </a:hlink>
      <a:folHlink>
        <a:srgbClr val="000000"/>
      </a:folHlink>
    </a:clrScheme>
    <a:fontScheme name="JAD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Kantoorth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JADS.potx" id="{6442440B-FDBF-47F9-A217-9C8FEBF4459F}" vid="{9BFBDA82-7765-4518-89FA-B5A7E4B04578}"/>
    </a:ext>
  </a:extLst>
</a:theme>
</file>

<file path=ppt/theme/theme6.xml><?xml version="1.0" encoding="utf-8"?>
<a:theme xmlns:a="http://schemas.openxmlformats.org/drawingml/2006/main" name="JADS rood">
  <a:themeElements>
    <a:clrScheme name="JADS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2D2D7D"/>
      </a:accent1>
      <a:accent2>
        <a:srgbClr val="823228"/>
      </a:accent2>
      <a:accent3>
        <a:srgbClr val="FAE6CB"/>
      </a:accent3>
      <a:accent4>
        <a:srgbClr val="AA9137"/>
      </a:accent4>
      <a:accent5>
        <a:srgbClr val="E18282"/>
      </a:accent5>
      <a:accent6>
        <a:srgbClr val="4B553C"/>
      </a:accent6>
      <a:hlink>
        <a:srgbClr val="000000"/>
      </a:hlink>
      <a:folHlink>
        <a:srgbClr val="000000"/>
      </a:folHlink>
    </a:clrScheme>
    <a:fontScheme name="JAD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Kantoorth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JADS.potx" id="{6442440B-FDBF-47F9-A217-9C8FEBF4459F}" vid="{223C44A4-2BD7-45A2-BF5F-056FF08755EE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JADS1</Template>
  <TotalTime>2682</TotalTime>
  <Words>10296</Words>
  <Application>Microsoft Macintosh PowerPoint</Application>
  <PresentationFormat>On-screen Show (4:3)</PresentationFormat>
  <Paragraphs>2298</Paragraphs>
  <Slides>83</Slides>
  <Notes>11</Notes>
  <HiddenSlides>4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83</vt:i4>
      </vt:variant>
    </vt:vector>
  </HeadingPairs>
  <TitlesOfParts>
    <vt:vector size="100" baseType="lpstr">
      <vt:lpstr>Aptos</vt:lpstr>
      <vt:lpstr>Arial</vt:lpstr>
      <vt:lpstr>Calibri</vt:lpstr>
      <vt:lpstr>Comic Sans MS</vt:lpstr>
      <vt:lpstr>Consolas</vt:lpstr>
      <vt:lpstr>Courier New</vt:lpstr>
      <vt:lpstr>FrutigerNext LT Medium</vt:lpstr>
      <vt:lpstr>Times</vt:lpstr>
      <vt:lpstr>Times New Roman</vt:lpstr>
      <vt:lpstr>Trebuchet MS</vt:lpstr>
      <vt:lpstr>Wingdings</vt:lpstr>
      <vt:lpstr>JADS1</vt:lpstr>
      <vt:lpstr>JADS mos-mint</vt:lpstr>
      <vt:lpstr>JADS blauw-rood</vt:lpstr>
      <vt:lpstr>JADS oranje-blauw</vt:lpstr>
      <vt:lpstr>JADS blauw</vt:lpstr>
      <vt:lpstr>JADS rood</vt:lpstr>
      <vt:lpstr>Infrastructure-as-code explained: a focused look on TOSCA</vt:lpstr>
      <vt:lpstr>DevOps processes and toolchain</vt:lpstr>
      <vt:lpstr>DevOps process and toolchain</vt:lpstr>
      <vt:lpstr>PowerPoint Presentation</vt:lpstr>
      <vt:lpstr>PowerPoint Presentation</vt:lpstr>
      <vt:lpstr>PowerPoint Presentation</vt:lpstr>
      <vt:lpstr>What do we see here?</vt:lpstr>
      <vt:lpstr>Our focus</vt:lpstr>
      <vt:lpstr>A large number of tools </vt:lpstr>
      <vt:lpstr>A large number of tools </vt:lpstr>
      <vt:lpstr>A large number of tools </vt:lpstr>
      <vt:lpstr>One common characteristic</vt:lpstr>
      <vt:lpstr>One common characteristic</vt:lpstr>
      <vt:lpstr>From computation-specific machines </vt:lpstr>
      <vt:lpstr>To programmable machines</vt:lpstr>
      <vt:lpstr>To programmable management of machines</vt:lpstr>
      <vt:lpstr>Towards standard Infrastructure-as-Code</vt:lpstr>
      <vt:lpstr>Towards standard Infrastructure-as-Code</vt:lpstr>
      <vt:lpstr>Where Does TOSCA fit into?</vt:lpstr>
      <vt:lpstr>Where Does TOSCA fit into?</vt:lpstr>
      <vt:lpstr>Where Does TOSCA fit into?</vt:lpstr>
      <vt:lpstr>Where Does TOSCA fit into?</vt:lpstr>
      <vt:lpstr>Where Does TOSCA fit into?</vt:lpstr>
      <vt:lpstr>Where Does TOSCA fit into?</vt:lpstr>
      <vt:lpstr>What’s in a TOSCA Topology?</vt:lpstr>
      <vt:lpstr>TOSCA, IasC Standard</vt:lpstr>
      <vt:lpstr>TOSCA Core Ingredients</vt:lpstr>
      <vt:lpstr>Node Type</vt:lpstr>
      <vt:lpstr>Node Type (cont.)</vt:lpstr>
      <vt:lpstr>Node Type (cont.)</vt:lpstr>
      <vt:lpstr>TOSCA Core Ingredients</vt:lpstr>
      <vt:lpstr>Relationship Type</vt:lpstr>
      <vt:lpstr>Relationships (cont.)</vt:lpstr>
      <vt:lpstr>Node Templates</vt:lpstr>
      <vt:lpstr>Node Template (Examples)</vt:lpstr>
      <vt:lpstr>Translated to TOSCA</vt:lpstr>
      <vt:lpstr>PowerPoint Presentation</vt:lpstr>
      <vt:lpstr>PowerPoint Presentation</vt:lpstr>
      <vt:lpstr>PowerPoint Presentation</vt:lpstr>
      <vt:lpstr>Workflows</vt:lpstr>
      <vt:lpstr>Policies</vt:lpstr>
      <vt:lpstr>PowerPoint Presentation</vt:lpstr>
      <vt:lpstr>PowerPoint Presentation</vt:lpstr>
      <vt:lpstr>Putting it All Together</vt:lpstr>
      <vt:lpstr>TOSCA YAML IasC Examples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else can you do with it?</vt:lpstr>
      <vt:lpstr>Some Other Tools</vt:lpstr>
      <vt:lpstr>PowerPoint Presentation</vt:lpstr>
      <vt:lpstr>PowerPoint Presentation</vt:lpstr>
      <vt:lpstr>PowerPoint Presentation</vt:lpstr>
      <vt:lpstr>PowerPoint Presentation</vt:lpstr>
      <vt:lpstr>Example of NSD</vt:lpstr>
      <vt:lpstr>Example of VNFD</vt:lpstr>
      <vt:lpstr>Example of VNFD</vt:lpstr>
      <vt:lpstr>Current Status and Limitations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Damian Andrew Tamburri</dc:creator>
  <cp:lastModifiedBy>Damian Andrew Tamburri</cp:lastModifiedBy>
  <cp:revision>8</cp:revision>
  <dcterms:created xsi:type="dcterms:W3CDTF">2024-06-17T08:24:46Z</dcterms:created>
  <dcterms:modified xsi:type="dcterms:W3CDTF">2024-10-28T10:04:11Z</dcterms:modified>
</cp:coreProperties>
</file>